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3" r:id="rId9"/>
    <p:sldId id="264" r:id="rId10"/>
    <p:sldId id="267" r:id="rId11"/>
    <p:sldId id="265" r:id="rId12"/>
    <p:sldId id="266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8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BoQRFyV13nCm8dskMtDru6iOQ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888" y="120"/>
      </p:cViewPr>
      <p:guideLst>
        <p:guide orient="horz" pos="161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6b7d91af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66b7d91af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6b7d91af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166b7d91af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1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1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Пользовательский макет">
  <p:cSld name="7_Пользовательский макет"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Пользовательский макет">
  <p:cSld name="1_Пользовательский макет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ользовательский макет">
  <p:cSld name="4_Пользовательский макет"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8957"/>
            </a:avLst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Пользовательский макет">
  <p:cSld name="8_Пользовательский макет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ользовательский макет">
  <p:cSld name="2_Пользовательский макет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ользовательский макет">
  <p:cSld name="5_Пользовательский макет"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617"/>
            </a:avLst>
          </a:prstGeom>
          <a:noFill/>
          <a:ln>
            <a:noFill/>
          </a:ln>
        </p:spPr>
      </p:sp>
      <p:sp>
        <p:nvSpPr>
          <p:cNvPr id="80" name="Google Shape;80;p2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1"/>
          </p:nvPr>
        </p:nvSpPr>
        <p:spPr>
          <a:xfrm>
            <a:off x="3102428" y="943208"/>
            <a:ext cx="5526315" cy="387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>
            <a:spLocks noGrp="1"/>
          </p:cNvSpPr>
          <p:nvPr>
            <p:ph type="pic" idx="2"/>
          </p:nvPr>
        </p:nvSpPr>
        <p:spPr>
          <a:xfrm>
            <a:off x="457200" y="943208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86" name="Google Shape;86;p27"/>
          <p:cNvSpPr>
            <a:spLocks noGrp="1"/>
          </p:cNvSpPr>
          <p:nvPr>
            <p:ph type="pic" idx="3"/>
          </p:nvPr>
        </p:nvSpPr>
        <p:spPr>
          <a:xfrm>
            <a:off x="457200" y="2935720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Пользовательский макет">
  <p:cSld name="9_Пользовательский макет"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>
            <a:spLocks noGrp="1"/>
          </p:cNvSpPr>
          <p:nvPr>
            <p:ph type="body" idx="1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2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body" idx="3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9"/>
          <p:cNvSpPr txBox="1">
            <a:spLocks noGrp="1"/>
          </p:cNvSpPr>
          <p:nvPr>
            <p:ph type="body" idx="1"/>
          </p:nvPr>
        </p:nvSpPr>
        <p:spPr>
          <a:xfrm>
            <a:off x="457201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2"/>
          </p:nvPr>
        </p:nvSpPr>
        <p:spPr>
          <a:xfrm>
            <a:off x="320945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body" idx="3"/>
          </p:nvPr>
        </p:nvSpPr>
        <p:spPr>
          <a:xfrm>
            <a:off x="596980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body" idx="4"/>
          </p:nvPr>
        </p:nvSpPr>
        <p:spPr>
          <a:xfrm>
            <a:off x="457200" y="3287828"/>
            <a:ext cx="2588883" cy="13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body" idx="5"/>
          </p:nvPr>
        </p:nvSpPr>
        <p:spPr>
          <a:xfrm>
            <a:off x="3207251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body" idx="6"/>
          </p:nvPr>
        </p:nvSpPr>
        <p:spPr>
          <a:xfrm>
            <a:off x="5967600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0" name="Google Shape;100;p29"/>
          <p:cNvSpPr>
            <a:spLocks noGrp="1"/>
          </p:cNvSpPr>
          <p:nvPr>
            <p:ph type="pic" idx="7"/>
          </p:nvPr>
        </p:nvSpPr>
        <p:spPr>
          <a:xfrm>
            <a:off x="469081" y="944463"/>
            <a:ext cx="2577001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01" name="Google Shape;101;p29"/>
          <p:cNvSpPr>
            <a:spLocks noGrp="1"/>
          </p:cNvSpPr>
          <p:nvPr>
            <p:ph type="pic" idx="8"/>
          </p:nvPr>
        </p:nvSpPr>
        <p:spPr>
          <a:xfrm>
            <a:off x="3221666" y="944462"/>
            <a:ext cx="2577001" cy="1883023"/>
          </a:xfrm>
          <a:prstGeom prst="roundRect">
            <a:avLst>
              <a:gd name="adj" fmla="val 12905"/>
            </a:avLst>
          </a:prstGeom>
          <a:noFill/>
          <a:ln>
            <a:noFill/>
          </a:ln>
        </p:spPr>
      </p:sp>
      <p:sp>
        <p:nvSpPr>
          <p:cNvPr id="102" name="Google Shape;102;p29"/>
          <p:cNvSpPr>
            <a:spLocks noGrp="1"/>
          </p:cNvSpPr>
          <p:nvPr>
            <p:ph type="pic" idx="9"/>
          </p:nvPr>
        </p:nvSpPr>
        <p:spPr>
          <a:xfrm>
            <a:off x="5980690" y="944463"/>
            <a:ext cx="2577001" cy="1883023"/>
          </a:xfrm>
          <a:prstGeom prst="roundRect">
            <a:avLst>
              <a:gd name="adj" fmla="val 1051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kfql">
  <p:cSld name="Ckfq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457200" y="1211943"/>
            <a:ext cx="7467600" cy="344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body" idx="1"/>
          </p:nvPr>
        </p:nvSpPr>
        <p:spPr>
          <a:xfrm>
            <a:off x="5733143" y="949330"/>
            <a:ext cx="2895600" cy="389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0"/>
          <p:cNvSpPr>
            <a:spLocks noGrp="1"/>
          </p:cNvSpPr>
          <p:nvPr>
            <p:ph type="pic" idx="2"/>
          </p:nvPr>
        </p:nvSpPr>
        <p:spPr>
          <a:xfrm>
            <a:off x="457200" y="949329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07" name="Google Shape;107;p30"/>
          <p:cNvSpPr>
            <a:spLocks noGrp="1"/>
          </p:cNvSpPr>
          <p:nvPr>
            <p:ph type="pic" idx="3"/>
          </p:nvPr>
        </p:nvSpPr>
        <p:spPr>
          <a:xfrm>
            <a:off x="3095171" y="949328"/>
            <a:ext cx="2532744" cy="1883023"/>
          </a:xfrm>
          <a:prstGeom prst="roundRect">
            <a:avLst>
              <a:gd name="adj" fmla="val 11879"/>
            </a:avLst>
          </a:prstGeom>
          <a:noFill/>
          <a:ln>
            <a:noFill/>
          </a:ln>
        </p:spPr>
      </p:sp>
      <p:sp>
        <p:nvSpPr>
          <p:cNvPr id="108" name="Google Shape;108;p30"/>
          <p:cNvSpPr>
            <a:spLocks noGrp="1"/>
          </p:cNvSpPr>
          <p:nvPr>
            <p:ph type="pic" idx="4"/>
          </p:nvPr>
        </p:nvSpPr>
        <p:spPr>
          <a:xfrm>
            <a:off x="3095171" y="2962031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09" name="Google Shape;109;p30"/>
          <p:cNvSpPr>
            <a:spLocks noGrp="1"/>
          </p:cNvSpPr>
          <p:nvPr>
            <p:ph type="pic" idx="5"/>
          </p:nvPr>
        </p:nvSpPr>
        <p:spPr>
          <a:xfrm>
            <a:off x="457199" y="2962031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1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1"/>
          <p:cNvSpPr txBox="1">
            <a:spLocks noGrp="1"/>
          </p:cNvSpPr>
          <p:nvPr>
            <p:ph type="body" idx="1"/>
          </p:nvPr>
        </p:nvSpPr>
        <p:spPr>
          <a:xfrm>
            <a:off x="457201" y="963397"/>
            <a:ext cx="2532744" cy="1883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 i="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31"/>
          <p:cNvSpPr>
            <a:spLocks noGrp="1"/>
          </p:cNvSpPr>
          <p:nvPr>
            <p:ph type="pic" idx="2"/>
          </p:nvPr>
        </p:nvSpPr>
        <p:spPr>
          <a:xfrm>
            <a:off x="3095171" y="963397"/>
            <a:ext cx="2532744" cy="1883023"/>
          </a:xfrm>
          <a:prstGeom prst="roundRect">
            <a:avLst>
              <a:gd name="adj" fmla="val 11537"/>
            </a:avLst>
          </a:prstGeom>
          <a:noFill/>
          <a:ln>
            <a:noFill/>
          </a:ln>
        </p:spPr>
      </p:sp>
      <p:sp>
        <p:nvSpPr>
          <p:cNvPr id="114" name="Google Shape;114;p31"/>
          <p:cNvSpPr>
            <a:spLocks noGrp="1"/>
          </p:cNvSpPr>
          <p:nvPr>
            <p:ph type="pic" idx="3"/>
          </p:nvPr>
        </p:nvSpPr>
        <p:spPr>
          <a:xfrm>
            <a:off x="5733141" y="966928"/>
            <a:ext cx="2532744" cy="1883023"/>
          </a:xfrm>
          <a:prstGeom prst="roundRect">
            <a:avLst>
              <a:gd name="adj" fmla="val 11196"/>
            </a:avLst>
          </a:prstGeom>
          <a:noFill/>
          <a:ln>
            <a:noFill/>
          </a:ln>
        </p:spPr>
      </p:sp>
      <p:sp>
        <p:nvSpPr>
          <p:cNvPr id="115" name="Google Shape;115;p31"/>
          <p:cNvSpPr>
            <a:spLocks noGrp="1"/>
          </p:cNvSpPr>
          <p:nvPr>
            <p:ph type="pic" idx="4"/>
          </p:nvPr>
        </p:nvSpPr>
        <p:spPr>
          <a:xfrm>
            <a:off x="5733141" y="2954042"/>
            <a:ext cx="2532744" cy="1883023"/>
          </a:xfrm>
          <a:prstGeom prst="roundRect">
            <a:avLst>
              <a:gd name="adj" fmla="val 8802"/>
            </a:avLst>
          </a:prstGeom>
          <a:noFill/>
          <a:ln>
            <a:noFill/>
          </a:ln>
        </p:spPr>
      </p:sp>
      <p:sp>
        <p:nvSpPr>
          <p:cNvPr id="116" name="Google Shape;116;p31"/>
          <p:cNvSpPr>
            <a:spLocks noGrp="1"/>
          </p:cNvSpPr>
          <p:nvPr>
            <p:ph type="pic" idx="5"/>
          </p:nvPr>
        </p:nvSpPr>
        <p:spPr>
          <a:xfrm>
            <a:off x="3095171" y="2960314"/>
            <a:ext cx="2532744" cy="1883023"/>
          </a:xfrm>
          <a:prstGeom prst="roundRect">
            <a:avLst>
              <a:gd name="adj" fmla="val 8459"/>
            </a:avLst>
          </a:prstGeom>
          <a:noFill/>
          <a:ln>
            <a:noFill/>
          </a:ln>
        </p:spPr>
      </p:sp>
      <p:sp>
        <p:nvSpPr>
          <p:cNvPr id="117" name="Google Shape;117;p31"/>
          <p:cNvSpPr>
            <a:spLocks noGrp="1"/>
          </p:cNvSpPr>
          <p:nvPr>
            <p:ph type="pic" idx="6"/>
          </p:nvPr>
        </p:nvSpPr>
        <p:spPr>
          <a:xfrm>
            <a:off x="457200" y="2960314"/>
            <a:ext cx="2532744" cy="1883023"/>
          </a:xfrm>
          <a:prstGeom prst="roundRect">
            <a:avLst>
              <a:gd name="adj" fmla="val 10169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body" idx="1"/>
          </p:nvPr>
        </p:nvSpPr>
        <p:spPr>
          <a:xfrm>
            <a:off x="457201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2"/>
          </p:nvPr>
        </p:nvSpPr>
        <p:spPr>
          <a:xfrm>
            <a:off x="3275819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body" idx="3"/>
          </p:nvPr>
        </p:nvSpPr>
        <p:spPr>
          <a:xfrm>
            <a:off x="6085706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3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2"/>
          <p:cNvSpPr>
            <a:spLocks noGrp="1"/>
          </p:cNvSpPr>
          <p:nvPr>
            <p:ph type="pic" idx="4"/>
          </p:nvPr>
        </p:nvSpPr>
        <p:spPr>
          <a:xfrm>
            <a:off x="454050" y="952607"/>
            <a:ext cx="2589213" cy="1304294"/>
          </a:xfrm>
          <a:prstGeom prst="roundRect">
            <a:avLst>
              <a:gd name="adj" fmla="val 9261"/>
            </a:avLst>
          </a:prstGeom>
          <a:noFill/>
          <a:ln>
            <a:noFill/>
          </a:ln>
        </p:spPr>
      </p:sp>
      <p:sp>
        <p:nvSpPr>
          <p:cNvPr id="124" name="Google Shape;124;p32"/>
          <p:cNvSpPr>
            <a:spLocks noGrp="1"/>
          </p:cNvSpPr>
          <p:nvPr>
            <p:ph type="pic" idx="5"/>
          </p:nvPr>
        </p:nvSpPr>
        <p:spPr>
          <a:xfrm>
            <a:off x="3275818" y="952607"/>
            <a:ext cx="2589213" cy="1304294"/>
          </a:xfrm>
          <a:prstGeom prst="roundRect">
            <a:avLst>
              <a:gd name="adj" fmla="val 11730"/>
            </a:avLst>
          </a:prstGeom>
          <a:noFill/>
          <a:ln>
            <a:noFill/>
          </a:ln>
        </p:spPr>
      </p:sp>
      <p:sp>
        <p:nvSpPr>
          <p:cNvPr id="125" name="Google Shape;125;p32"/>
          <p:cNvSpPr>
            <a:spLocks noGrp="1"/>
          </p:cNvSpPr>
          <p:nvPr>
            <p:ph type="pic" idx="6"/>
          </p:nvPr>
        </p:nvSpPr>
        <p:spPr>
          <a:xfrm>
            <a:off x="6089789" y="952607"/>
            <a:ext cx="2589213" cy="1304294"/>
          </a:xfrm>
          <a:prstGeom prst="roundRect">
            <a:avLst>
              <a:gd name="adj" fmla="val 10249"/>
            </a:avLst>
          </a:prstGeom>
          <a:noFill/>
          <a:ln>
            <a:noFill/>
          </a:ln>
        </p:spPr>
      </p:sp>
      <p:sp>
        <p:nvSpPr>
          <p:cNvPr id="126" name="Google Shape;126;p32"/>
          <p:cNvSpPr txBox="1">
            <a:spLocks noGrp="1"/>
          </p:cNvSpPr>
          <p:nvPr>
            <p:ph type="body" idx="7"/>
          </p:nvPr>
        </p:nvSpPr>
        <p:spPr>
          <a:xfrm>
            <a:off x="460352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body" idx="8"/>
          </p:nvPr>
        </p:nvSpPr>
        <p:spPr>
          <a:xfrm>
            <a:off x="3278970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body" idx="9"/>
          </p:nvPr>
        </p:nvSpPr>
        <p:spPr>
          <a:xfrm>
            <a:off x="6088857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32"/>
          <p:cNvSpPr>
            <a:spLocks noGrp="1"/>
          </p:cNvSpPr>
          <p:nvPr>
            <p:ph type="pic" idx="13"/>
          </p:nvPr>
        </p:nvSpPr>
        <p:spPr>
          <a:xfrm>
            <a:off x="457201" y="2866358"/>
            <a:ext cx="2589213" cy="1304294"/>
          </a:xfrm>
          <a:prstGeom prst="roundRect">
            <a:avLst>
              <a:gd name="adj" fmla="val 12224"/>
            </a:avLst>
          </a:prstGeom>
          <a:noFill/>
          <a:ln>
            <a:noFill/>
          </a:ln>
        </p:spPr>
      </p:sp>
      <p:sp>
        <p:nvSpPr>
          <p:cNvPr id="130" name="Google Shape;130;p32"/>
          <p:cNvSpPr>
            <a:spLocks noGrp="1"/>
          </p:cNvSpPr>
          <p:nvPr>
            <p:ph type="pic" idx="14"/>
          </p:nvPr>
        </p:nvSpPr>
        <p:spPr>
          <a:xfrm>
            <a:off x="3278969" y="2866358"/>
            <a:ext cx="2589213" cy="1304294"/>
          </a:xfrm>
          <a:prstGeom prst="roundRect">
            <a:avLst>
              <a:gd name="adj" fmla="val 11236"/>
            </a:avLst>
          </a:prstGeom>
          <a:noFill/>
          <a:ln>
            <a:noFill/>
          </a:ln>
        </p:spPr>
      </p:sp>
      <p:sp>
        <p:nvSpPr>
          <p:cNvPr id="131" name="Google Shape;131;p32"/>
          <p:cNvSpPr>
            <a:spLocks noGrp="1"/>
          </p:cNvSpPr>
          <p:nvPr>
            <p:ph type="pic" idx="15"/>
          </p:nvPr>
        </p:nvSpPr>
        <p:spPr>
          <a:xfrm>
            <a:off x="6092940" y="2866358"/>
            <a:ext cx="2589213" cy="1304294"/>
          </a:xfrm>
          <a:prstGeom prst="roundRect">
            <a:avLst>
              <a:gd name="adj" fmla="val 9755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">
  <p:cSld name="Пользовательский макет"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784"/>
            </a:avLst>
          </a:prstGeom>
          <a:noFill/>
          <a:ln>
            <a:noFill/>
          </a:ln>
        </p:spPr>
      </p:sp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Пользовательский макет">
  <p:cSld name="6_Пользовательский макет">
    <p:bg>
      <p:bgPr>
        <a:solidFill>
          <a:srgbClr val="FFFFFF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1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body" idx="1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2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3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4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ользовательский макет">
  <p:cSld name="3_Пользовательский макет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>
            <a:spLocks noGrp="1"/>
          </p:cNvSpPr>
          <p:nvPr>
            <p:ph type="pic" idx="2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952"/>
            </a:avLst>
          </a:prstGeom>
          <a:noFill/>
          <a:ln>
            <a:noFill/>
          </a:ln>
        </p:spPr>
      </p:sp>
      <p:sp>
        <p:nvSpPr>
          <p:cNvPr id="52" name="Google Shape;52;p19"/>
          <p:cNvSpPr txBox="1">
            <a:spLocks noGrp="1"/>
          </p:cNvSpPr>
          <p:nvPr>
            <p:ph type="body" idx="1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457200" y="306434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457200" y="1121912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0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>
            <a:spLocks noGrp="1"/>
          </p:cNvSpPr>
          <p:nvPr>
            <p:ph type="title"/>
          </p:nvPr>
        </p:nvSpPr>
        <p:spPr>
          <a:xfrm>
            <a:off x="1371600" y="2215882"/>
            <a:ext cx="6400800" cy="70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ru-RU" sz="3600">
                <a:solidFill>
                  <a:schemeClr val="lt1"/>
                </a:solidFill>
              </a:rPr>
              <a:t>Отчет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2069123" y="2811990"/>
            <a:ext cx="50058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Лабораторная работа №2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2069123" y="3337524"/>
            <a:ext cx="5005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lt1"/>
                </a:solidFill>
              </a:rPr>
              <a:t>Симплекс метод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 txBox="1"/>
          <p:nvPr/>
        </p:nvSpPr>
        <p:spPr>
          <a:xfrm>
            <a:off x="125217" y="4386223"/>
            <a:ext cx="290536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  <a:sym typeface="Arial"/>
              </a:rPr>
              <a:t>Работу выполнил(а):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"/>
          <p:cNvSpPr txBox="1"/>
          <p:nvPr/>
        </p:nvSpPr>
        <p:spPr>
          <a:xfrm>
            <a:off x="125217" y="4524703"/>
            <a:ext cx="290536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lt1"/>
                </a:solidFill>
                <a:sym typeface="Arial"/>
              </a:rPr>
              <a:t>Студент группы: J42112</a:t>
            </a:r>
            <a:endParaRPr sz="1200" dirty="0">
              <a:solidFill>
                <a:schemeClr val="lt1"/>
              </a:solidFill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Замыцкий</a:t>
            </a:r>
            <a:r>
              <a:rPr lang="ru-RU" sz="1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Максим Сергеевич</a:t>
            </a: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Демонстрация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790" y="1590261"/>
            <a:ext cx="4388665" cy="21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7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/>
              <a:t>Выводы</a:t>
            </a:r>
            <a:endParaRPr sz="2800"/>
          </a:p>
        </p:txBody>
      </p:sp>
      <p:sp>
        <p:nvSpPr>
          <p:cNvPr id="202" name="Google Shape;202;p8"/>
          <p:cNvSpPr txBox="1">
            <a:spLocks noGrp="1"/>
          </p:cNvSpPr>
          <p:nvPr>
            <p:ph type="body" idx="1"/>
          </p:nvPr>
        </p:nvSpPr>
        <p:spPr>
          <a:xfrm>
            <a:off x="457200" y="1203158"/>
            <a:ext cx="7467600" cy="3449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112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600" dirty="0"/>
              <a:t>В результате выполнения лабораторной работы была рассмотрена общая задача линейного программирования и разработана программа, </a:t>
            </a:r>
            <a:r>
              <a:rPr lang="ru-RU" sz="1600" dirty="0" smtClean="0"/>
              <a:t>определить </a:t>
            </a:r>
            <a:r>
              <a:rPr lang="ru-RU" sz="1600" dirty="0"/>
              <a:t>оптимальное значение целевой </a:t>
            </a:r>
            <a:r>
              <a:rPr lang="ru-RU" sz="1600" dirty="0" smtClean="0"/>
              <a:t>функции</a:t>
            </a:r>
            <a:endParaRPr dirty="0"/>
          </a:p>
          <a:p>
            <a:pPr marL="11112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457200" y="1801813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 sz="2800" dirty="0"/>
              <a:t>Спасибо</a:t>
            </a:r>
            <a:br>
              <a:rPr lang="ru-RU" sz="2800" dirty="0"/>
            </a:br>
            <a:r>
              <a:rPr lang="ru-RU" sz="2800" dirty="0"/>
              <a:t>за внимание!</a:t>
            </a:r>
            <a:endParaRPr sz="2800" dirty="0"/>
          </a:p>
        </p:txBody>
      </p:sp>
      <p:sp>
        <p:nvSpPr>
          <p:cNvPr id="208" name="Google Shape;208;p9"/>
          <p:cNvSpPr txBox="1"/>
          <p:nvPr/>
        </p:nvSpPr>
        <p:spPr>
          <a:xfrm>
            <a:off x="6238632" y="4191345"/>
            <a:ext cx="2905368" cy="58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Шваб Кирилл Дмитриевич</a:t>
            </a:r>
            <a:br>
              <a:rPr lang="ru-RU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Группа: J42112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dirty="0" smtClean="0"/>
              <a:t>Цели и задачи</a:t>
            </a:r>
            <a:endParaRPr sz="2800" dirty="0"/>
          </a:p>
        </p:txBody>
      </p:sp>
      <p:sp>
        <p:nvSpPr>
          <p:cNvPr id="146" name="Google Shape;146;p2"/>
          <p:cNvSpPr txBox="1">
            <a:spLocks noGrp="1"/>
          </p:cNvSpPr>
          <p:nvPr>
            <p:ph type="body" idx="1"/>
          </p:nvPr>
        </p:nvSpPr>
        <p:spPr>
          <a:xfrm>
            <a:off x="457200" y="1354450"/>
            <a:ext cx="74676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 b="1" dirty="0" smtClean="0"/>
              <a:t>Цели:</a:t>
            </a:r>
            <a:r>
              <a:rPr lang="ru-RU" sz="1600" dirty="0" smtClean="0"/>
              <a:t> </a:t>
            </a:r>
            <a:endParaRPr lang="ru-RU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ru-RU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 dirty="0" smtClean="0"/>
              <a:t>Отработка </a:t>
            </a:r>
            <a:r>
              <a:rPr lang="ru-RU" sz="1600" dirty="0"/>
              <a:t>навыков вычислений и реализации алгоритмов сложной структуры для решения задач линейного программирования.</a:t>
            </a:r>
            <a:endParaRPr sz="1600" dirty="0"/>
          </a:p>
        </p:txBody>
      </p:sp>
      <p:sp>
        <p:nvSpPr>
          <p:cNvPr id="147" name="Google Shape;147;p2"/>
          <p:cNvSpPr txBox="1"/>
          <p:nvPr/>
        </p:nvSpPr>
        <p:spPr>
          <a:xfrm>
            <a:off x="457200" y="3077950"/>
            <a:ext cx="8171543" cy="1034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Задачи:</a:t>
            </a:r>
            <a:endParaRPr lang="ru-RU" sz="16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ru-RU" sz="16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 dirty="0" smtClean="0">
                <a:solidFill>
                  <a:schemeClr val="dk1"/>
                </a:solidFill>
              </a:rPr>
              <a:t>Разработка </a:t>
            </a:r>
            <a:r>
              <a:rPr lang="ru-RU" sz="1600" dirty="0">
                <a:solidFill>
                  <a:schemeClr val="dk1"/>
                </a:solidFill>
              </a:rPr>
              <a:t>на языке программирования высокого уровня программу для ЭВМ, которая решает общую задачу линейной оптимизации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dirty="0" smtClean="0"/>
              <a:t>Описание </a:t>
            </a:r>
            <a:r>
              <a:rPr lang="ru-RU" sz="2800" dirty="0" smtClean="0"/>
              <a:t>метода</a:t>
            </a:r>
            <a:endParaRPr sz="2800" dirty="0"/>
          </a:p>
        </p:txBody>
      </p:sp>
      <p:sp>
        <p:nvSpPr>
          <p:cNvPr id="154" name="Google Shape;154;p3"/>
          <p:cNvSpPr txBox="1"/>
          <p:nvPr/>
        </p:nvSpPr>
        <p:spPr>
          <a:xfrm>
            <a:off x="364288" y="1077652"/>
            <a:ext cx="8171700" cy="28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0495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AutoNum type="arabicPeriod"/>
            </a:pP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95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Путем преобразований система </a:t>
            </a:r>
            <a:r>
              <a:rPr lang="ru-RU" sz="1800" dirty="0" smtClean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приводится </a:t>
            </a:r>
            <a:r>
              <a:rPr lang="ru-RU" sz="1800" dirty="0" smtClean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к </a:t>
            </a:r>
            <a:r>
              <a:rPr lang="ru-RU" sz="1800" dirty="0" smtClean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базисной форме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95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Находим опорное решение ( точка отсчета )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495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Перебор вершин </a:t>
            </a:r>
            <a:r>
              <a:rPr lang="ru-RU" sz="18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симплекса</a:t>
            </a:r>
            <a:r>
              <a:rPr lang="ru-RU" sz="1800" dirty="0" smtClean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dirty="0" smtClean="0"/>
              <a:t>Алгоритм</a:t>
            </a:r>
            <a:endParaRPr sz="2800" dirty="0"/>
          </a:p>
        </p:txBody>
      </p:sp>
      <p:sp>
        <p:nvSpPr>
          <p:cNvPr id="160" name="Google Shape;160;p4"/>
          <p:cNvSpPr txBox="1"/>
          <p:nvPr/>
        </p:nvSpPr>
        <p:spPr>
          <a:xfrm>
            <a:off x="3302000" y="2387600"/>
            <a:ext cx="25400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457200" y="722925"/>
            <a:ext cx="9423300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1" dirty="0" smtClean="0">
                <a:solidFill>
                  <a:schemeClr val="dk1"/>
                </a:solidFill>
              </a:rPr>
              <a:t>Вход: </a:t>
            </a:r>
            <a:endParaRPr sz="1100" b="1" dirty="0">
              <a:solidFill>
                <a:schemeClr val="dk1"/>
              </a:solidFill>
            </a:endParaRPr>
          </a:p>
          <a:p>
            <a:pPr algn="just"/>
            <a:r>
              <a:rPr lang="ru-RU" sz="1100" b="1" dirty="0">
                <a:solidFill>
                  <a:schemeClr val="dk1"/>
                </a:solidFill>
              </a:rPr>
              <a:t>	Коэффициенты целевой функции </a:t>
            </a:r>
            <a:r>
              <a:rPr lang="en-US" sz="1100" b="1" dirty="0" err="1"/>
              <a:t>goal_vars</a:t>
            </a:r>
            <a:endParaRPr lang="en-US" sz="1100" b="1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1" dirty="0">
                <a:solidFill>
                  <a:schemeClr val="dk1"/>
                </a:solidFill>
              </a:rPr>
              <a:t>	</a:t>
            </a:r>
            <a:r>
              <a:rPr lang="ru-RU" sz="1100" b="1" dirty="0" smtClean="0">
                <a:solidFill>
                  <a:schemeClr val="dk1"/>
                </a:solidFill>
              </a:rPr>
              <a:t> Направление оптимизации </a:t>
            </a:r>
            <a:r>
              <a:rPr lang="en-US" sz="1100" b="1" dirty="0" smtClean="0">
                <a:solidFill>
                  <a:schemeClr val="dk1"/>
                </a:solidFill>
              </a:rPr>
              <a:t>goal</a:t>
            </a:r>
            <a:r>
              <a:rPr lang="ru-RU" sz="1100" b="1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-US" sz="1100" b="1" dirty="0" err="1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endParaRPr sz="11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1" dirty="0">
                <a:solidFill>
                  <a:schemeClr val="dk1"/>
                </a:solidFill>
              </a:rPr>
              <a:t>	 Коэффициенты </a:t>
            </a:r>
            <a:r>
              <a:rPr lang="ru-RU" sz="1100" b="1" dirty="0" smtClean="0">
                <a:solidFill>
                  <a:schemeClr val="dk1"/>
                </a:solidFill>
              </a:rPr>
              <a:t>A</a:t>
            </a:r>
            <a:r>
              <a:rPr lang="ru-RU" sz="1100" b="1" dirty="0">
                <a:solidFill>
                  <a:schemeClr val="dk1"/>
                </a:solidFill>
              </a:rPr>
              <a:t>, </a:t>
            </a:r>
            <a:r>
              <a:rPr lang="ru-RU" sz="1100" b="1" dirty="0" smtClean="0">
                <a:solidFill>
                  <a:schemeClr val="dk1"/>
                </a:solidFill>
              </a:rPr>
              <a:t>b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1" dirty="0">
                <a:solidFill>
                  <a:schemeClr val="dk1"/>
                </a:solidFill>
              </a:rPr>
              <a:t>Преобразование целевой функции</a:t>
            </a:r>
            <a:r>
              <a:rPr lang="ru-RU" sz="1100" b="1" dirty="0" smtClean="0">
                <a:solidFill>
                  <a:schemeClr val="dk1"/>
                </a:solidFill>
              </a:rPr>
              <a:t>: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</a:endParaRPr>
          </a:p>
          <a:p>
            <a:pPr lvl="0" algn="just"/>
            <a:r>
              <a:rPr lang="ru-RU" sz="1100" b="1" dirty="0">
                <a:solidFill>
                  <a:schemeClr val="dk1"/>
                </a:solidFill>
              </a:rPr>
              <a:t>	условие: Если </a:t>
            </a:r>
            <a:r>
              <a:rPr lang="en-US" sz="1100" b="1" dirty="0"/>
              <a:t>goal</a:t>
            </a:r>
            <a:r>
              <a:rPr lang="ru-RU" sz="1100" b="1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ru-RU" sz="1100" b="1" dirty="0" err="1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ru-RU" sz="1100" b="1" dirty="0" smtClean="0">
                <a:solidFill>
                  <a:schemeClr val="dk1"/>
                </a:solidFill>
              </a:rPr>
              <a:t> </a:t>
            </a:r>
            <a:r>
              <a:rPr lang="ru-RU" sz="1100" b="1" dirty="0">
                <a:solidFill>
                  <a:schemeClr val="dk1"/>
                </a:solidFill>
              </a:rPr>
              <a:t>= </a:t>
            </a:r>
            <a:r>
              <a:rPr lang="ru-RU" sz="1100" b="1" dirty="0" err="1">
                <a:solidFill>
                  <a:schemeClr val="dk1"/>
                </a:solidFill>
              </a:rPr>
              <a:t>max</a:t>
            </a:r>
            <a:r>
              <a:rPr lang="ru-RU" sz="1100" b="1" dirty="0">
                <a:solidFill>
                  <a:schemeClr val="dk1"/>
                </a:solidFill>
              </a:rPr>
              <a:t>, то: </a:t>
            </a:r>
            <a:r>
              <a:rPr lang="en-US" sz="1100" b="1" dirty="0" err="1"/>
              <a:t>goal_vars</a:t>
            </a:r>
            <a:r>
              <a:rPr lang="ru-RU" sz="1100" b="1" dirty="0" smtClean="0">
                <a:solidFill>
                  <a:schemeClr val="dk1"/>
                </a:solidFill>
              </a:rPr>
              <a:t> </a:t>
            </a:r>
            <a:r>
              <a:rPr lang="ru-RU" sz="1100" b="1" dirty="0">
                <a:solidFill>
                  <a:schemeClr val="dk1"/>
                </a:solidFill>
              </a:rPr>
              <a:t>* -1</a:t>
            </a:r>
            <a:endParaRPr sz="1100" b="1" dirty="0">
              <a:solidFill>
                <a:schemeClr val="dk1"/>
              </a:solidFill>
            </a:endParaRPr>
          </a:p>
          <a:p>
            <a:pPr lvl="0" algn="just"/>
            <a:r>
              <a:rPr lang="ru-RU" sz="1100" b="1" dirty="0">
                <a:solidFill>
                  <a:schemeClr val="dk1"/>
                </a:solidFill>
              </a:rPr>
              <a:t>	конец: </a:t>
            </a:r>
            <a:r>
              <a:rPr lang="en-US" sz="1100" b="1" dirty="0"/>
              <a:t>goal</a:t>
            </a:r>
            <a:r>
              <a:rPr lang="ru-RU" sz="1100" b="1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ru-RU" sz="1100" b="1" dirty="0" err="1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dir</a:t>
            </a:r>
            <a:r>
              <a:rPr lang="ru-RU" sz="1100" b="1" dirty="0" smtClean="0">
                <a:solidFill>
                  <a:schemeClr val="dk1"/>
                </a:solidFill>
              </a:rPr>
              <a:t> </a:t>
            </a:r>
            <a:r>
              <a:rPr lang="ru-RU" sz="1100" b="1" dirty="0">
                <a:solidFill>
                  <a:schemeClr val="dk1"/>
                </a:solidFill>
              </a:rPr>
              <a:t>= </a:t>
            </a:r>
            <a:r>
              <a:rPr lang="ru-RU" sz="1100" b="1" dirty="0" err="1">
                <a:solidFill>
                  <a:schemeClr val="dk1"/>
                </a:solidFill>
              </a:rPr>
              <a:t>min</a:t>
            </a:r>
            <a:r>
              <a:rPr lang="ru-RU" sz="1100" b="1" dirty="0">
                <a:solidFill>
                  <a:schemeClr val="dk1"/>
                </a:solidFill>
              </a:rPr>
              <a:t>, </a:t>
            </a:r>
            <a:r>
              <a:rPr lang="en-US" sz="1100" b="1" dirty="0" err="1"/>
              <a:t>goal_vars</a:t>
            </a:r>
            <a:endParaRPr sz="1100" b="1" dirty="0">
              <a:solidFill>
                <a:schemeClr val="dk1"/>
              </a:solidFill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1" dirty="0">
                <a:solidFill>
                  <a:schemeClr val="dk1"/>
                </a:solidFill>
              </a:rPr>
              <a:t>Приведение </a:t>
            </a:r>
            <a:r>
              <a:rPr lang="ru-RU" sz="1100" b="1" dirty="0" smtClean="0">
                <a:solidFill>
                  <a:schemeClr val="dk1"/>
                </a:solidFill>
              </a:rPr>
              <a:t>к </a:t>
            </a:r>
            <a:r>
              <a:rPr lang="ru-RU" sz="1100" b="1" dirty="0">
                <a:solidFill>
                  <a:schemeClr val="dk1"/>
                </a:solidFill>
              </a:rPr>
              <a:t>каноническому виду:</a:t>
            </a:r>
            <a:endParaRPr sz="1100" b="1" dirty="0">
              <a:solidFill>
                <a:schemeClr val="dk1"/>
              </a:solidFill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1" dirty="0">
                <a:solidFill>
                  <a:schemeClr val="dk1"/>
                </a:solidFill>
              </a:rPr>
              <a:t>	условие: Если </a:t>
            </a:r>
            <a:r>
              <a:rPr lang="ru-RU" sz="1100" b="1" dirty="0" err="1">
                <a:solidFill>
                  <a:schemeClr val="dk1"/>
                </a:solidFill>
              </a:rPr>
              <a:t>bi</a:t>
            </a:r>
            <a:r>
              <a:rPr lang="ru-RU" sz="1100" b="1" dirty="0">
                <a:solidFill>
                  <a:schemeClr val="dk1"/>
                </a:solidFill>
              </a:rPr>
              <a:t> &lt; 0, то: </a:t>
            </a:r>
            <a:r>
              <a:rPr lang="ru-RU" sz="1100" b="1" dirty="0" err="1">
                <a:solidFill>
                  <a:schemeClr val="dk1"/>
                </a:solidFill>
              </a:rPr>
              <a:t>Ai</a:t>
            </a:r>
            <a:r>
              <a:rPr lang="ru-RU" sz="1100" b="1" dirty="0">
                <a:solidFill>
                  <a:schemeClr val="dk1"/>
                </a:solidFill>
              </a:rPr>
              <a:t> * -1</a:t>
            </a:r>
            <a:endParaRPr sz="1100" b="1" dirty="0">
              <a:solidFill>
                <a:schemeClr val="dk1"/>
              </a:solidFill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1" dirty="0">
                <a:solidFill>
                  <a:schemeClr val="dk1"/>
                </a:solidFill>
              </a:rPr>
              <a:t>	конец: </a:t>
            </a:r>
            <a:r>
              <a:rPr lang="ru-RU" sz="1100" b="1" dirty="0" err="1">
                <a:solidFill>
                  <a:schemeClr val="dk1"/>
                </a:solidFill>
              </a:rPr>
              <a:t>Ai</a:t>
            </a:r>
            <a:r>
              <a:rPr lang="ru-RU" sz="1100" b="1" dirty="0">
                <a:solidFill>
                  <a:schemeClr val="dk1"/>
                </a:solidFill>
              </a:rPr>
              <a:t> </a:t>
            </a:r>
            <a:endParaRPr sz="1100" b="1" dirty="0">
              <a:solidFill>
                <a:schemeClr val="dk1"/>
              </a:solidFill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1" dirty="0">
                <a:solidFill>
                  <a:schemeClr val="dk1"/>
                </a:solidFill>
              </a:rPr>
              <a:t>	условие: Если в </a:t>
            </a:r>
            <a:r>
              <a:rPr lang="ru-RU" sz="1100" b="1" dirty="0" err="1">
                <a:solidFill>
                  <a:schemeClr val="dk1"/>
                </a:solidFill>
              </a:rPr>
              <a:t>Ai</a:t>
            </a:r>
            <a:r>
              <a:rPr lang="ru-RU" sz="1100" b="1" dirty="0">
                <a:solidFill>
                  <a:schemeClr val="dk1"/>
                </a:solidFill>
              </a:rPr>
              <a:t> есть &gt;=, &lt;=, =, то:</a:t>
            </a:r>
            <a:endParaRPr sz="1100" b="1" dirty="0">
              <a:solidFill>
                <a:schemeClr val="dk1"/>
              </a:solidFill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1" dirty="0">
                <a:solidFill>
                  <a:schemeClr val="dk1"/>
                </a:solidFill>
              </a:rPr>
              <a:t>		Цикл: Для </a:t>
            </a:r>
            <a:r>
              <a:rPr lang="ru-RU" sz="1100" b="1" dirty="0" err="1">
                <a:solidFill>
                  <a:schemeClr val="dk1"/>
                </a:solidFill>
              </a:rPr>
              <a:t>Ai</a:t>
            </a:r>
            <a:r>
              <a:rPr lang="ru-RU" sz="1100" b="1" dirty="0">
                <a:solidFill>
                  <a:schemeClr val="dk1"/>
                </a:solidFill>
              </a:rPr>
              <a:t> c [&gt;=] = </a:t>
            </a:r>
            <a:r>
              <a:rPr lang="ru-RU" sz="1100" b="1" dirty="0" err="1">
                <a:solidFill>
                  <a:schemeClr val="dk1"/>
                </a:solidFill>
              </a:rPr>
              <a:t>Ai</a:t>
            </a:r>
            <a:r>
              <a:rPr lang="ru-RU" sz="1100" b="1" dirty="0">
                <a:solidFill>
                  <a:schemeClr val="dk1"/>
                </a:solidFill>
              </a:rPr>
              <a:t>  - ai,n+1</a:t>
            </a:r>
            <a:endParaRPr sz="1100" b="1" dirty="0">
              <a:solidFill>
                <a:schemeClr val="dk1"/>
              </a:solidFill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1" dirty="0">
                <a:solidFill>
                  <a:schemeClr val="dk1"/>
                </a:solidFill>
              </a:rPr>
              <a:t>		Цикл: Для </a:t>
            </a:r>
            <a:r>
              <a:rPr lang="ru-RU" sz="1100" b="1" dirty="0" err="1">
                <a:solidFill>
                  <a:schemeClr val="dk1"/>
                </a:solidFill>
              </a:rPr>
              <a:t>Ai</a:t>
            </a:r>
            <a:r>
              <a:rPr lang="ru-RU" sz="1100" b="1" dirty="0">
                <a:solidFill>
                  <a:schemeClr val="dk1"/>
                </a:solidFill>
              </a:rPr>
              <a:t> c [&lt;=] = </a:t>
            </a:r>
            <a:r>
              <a:rPr lang="ru-RU" sz="1100" b="1" dirty="0" err="1">
                <a:solidFill>
                  <a:schemeClr val="dk1"/>
                </a:solidFill>
              </a:rPr>
              <a:t>Ai</a:t>
            </a:r>
            <a:r>
              <a:rPr lang="ru-RU" sz="1100" b="1" dirty="0">
                <a:solidFill>
                  <a:schemeClr val="dk1"/>
                </a:solidFill>
              </a:rPr>
              <a:t>  + ai,n+1 	</a:t>
            </a:r>
            <a:endParaRPr sz="1100" b="1" dirty="0">
              <a:solidFill>
                <a:schemeClr val="dk1"/>
              </a:solidFill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1" dirty="0">
                <a:solidFill>
                  <a:schemeClr val="dk1"/>
                </a:solidFill>
              </a:rPr>
              <a:t>	конец: </a:t>
            </a:r>
            <a:r>
              <a:rPr lang="ru-RU" sz="1100" b="1" dirty="0" err="1">
                <a:solidFill>
                  <a:schemeClr val="dk1"/>
                </a:solidFill>
              </a:rPr>
              <a:t>Ai</a:t>
            </a:r>
            <a:r>
              <a:rPr lang="ru-RU" sz="1100" b="1" dirty="0">
                <a:solidFill>
                  <a:schemeClr val="dk1"/>
                </a:solidFill>
              </a:rPr>
              <a:t> </a:t>
            </a:r>
            <a:endParaRPr sz="1100" b="1" dirty="0">
              <a:solidFill>
                <a:schemeClr val="dk1"/>
              </a:solidFill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1" dirty="0">
                <a:solidFill>
                  <a:schemeClr val="dk1"/>
                </a:solidFill>
              </a:rPr>
              <a:t>	условие: Если </a:t>
            </a:r>
            <a:r>
              <a:rPr lang="ru-RU" sz="1100" b="1" dirty="0" err="1">
                <a:solidFill>
                  <a:schemeClr val="dk1"/>
                </a:solidFill>
              </a:rPr>
              <a:t>Xi</a:t>
            </a:r>
            <a:r>
              <a:rPr lang="ru-RU" sz="1100" b="1" dirty="0">
                <a:solidFill>
                  <a:schemeClr val="dk1"/>
                </a:solidFill>
              </a:rPr>
              <a:t> &lt; 0,  то </a:t>
            </a:r>
            <a:r>
              <a:rPr lang="ru-RU" sz="1100" b="1" dirty="0" err="1">
                <a:solidFill>
                  <a:schemeClr val="dk1"/>
                </a:solidFill>
              </a:rPr>
              <a:t>Xi</a:t>
            </a:r>
            <a:r>
              <a:rPr lang="ru-RU" sz="1100" b="1" dirty="0">
                <a:solidFill>
                  <a:schemeClr val="dk1"/>
                </a:solidFill>
              </a:rPr>
              <a:t> = Xn+1 – Xn+2</a:t>
            </a:r>
            <a:endParaRPr sz="1100" b="1" dirty="0">
              <a:solidFill>
                <a:schemeClr val="dk1"/>
              </a:solidFill>
            </a:endParaRPr>
          </a:p>
          <a:p>
            <a:pPr algn="just"/>
            <a:r>
              <a:rPr lang="ru-RU" sz="1100" b="1" dirty="0">
                <a:solidFill>
                  <a:schemeClr val="dk1"/>
                </a:solidFill>
              </a:rPr>
              <a:t>	конец: </a:t>
            </a:r>
            <a:r>
              <a:rPr lang="en-US" sz="1100" b="1" dirty="0"/>
              <a:t>goal</a:t>
            </a:r>
            <a:r>
              <a:rPr lang="ru-RU" sz="1100" b="1" dirty="0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ru-RU" sz="1100" b="1" dirty="0" err="1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vars</a:t>
            </a:r>
            <a:r>
              <a:rPr lang="ru-RU" sz="1100" b="1" dirty="0">
                <a:solidFill>
                  <a:schemeClr val="dk1"/>
                </a:solidFill>
              </a:rPr>
              <a:t>, </a:t>
            </a:r>
            <a:r>
              <a:rPr lang="ru-RU" sz="1100" b="1" dirty="0">
                <a:solidFill>
                  <a:schemeClr val="dk1"/>
                </a:solidFill>
              </a:rPr>
              <a:t>A		</a:t>
            </a:r>
            <a:endParaRPr sz="1100" b="1" dirty="0">
              <a:solidFill>
                <a:schemeClr val="dk1"/>
              </a:solidFill>
            </a:endParaRPr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dirty="0">
                <a:solidFill>
                  <a:schemeClr val="dk1"/>
                </a:solidFill>
              </a:rPr>
              <a:t>	 </a:t>
            </a:r>
            <a:endParaRPr sz="900" b="1" dirty="0">
              <a:solidFill>
                <a:schemeClr val="dk1"/>
              </a:solidFill>
            </a:endParaRPr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57" y="1523349"/>
            <a:ext cx="58769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3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6b7d91aff_0_11"/>
          <p:cNvSpPr txBox="1">
            <a:spLocks noGrp="1"/>
          </p:cNvSpPr>
          <p:nvPr>
            <p:ph type="title"/>
          </p:nvPr>
        </p:nvSpPr>
        <p:spPr>
          <a:xfrm>
            <a:off x="457199" y="306435"/>
            <a:ext cx="7521787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800"/>
            </a:pPr>
            <a:r>
              <a:rPr lang="ru-RU" sz="2800" dirty="0"/>
              <a:t>Проверка матрицы </a:t>
            </a:r>
            <a:r>
              <a:rPr lang="ru-RU" sz="2800" dirty="0" smtClean="0"/>
              <a:t>на </a:t>
            </a:r>
            <a:r>
              <a:rPr lang="ru-RU" sz="2800" dirty="0"/>
              <a:t>наличие единичной матрицы</a:t>
            </a:r>
            <a:endParaRPr sz="2800" dirty="0"/>
          </a:p>
        </p:txBody>
      </p:sp>
      <p:sp>
        <p:nvSpPr>
          <p:cNvPr id="167" name="Google Shape;167;g166b7d91aff_0_11"/>
          <p:cNvSpPr txBox="1"/>
          <p:nvPr/>
        </p:nvSpPr>
        <p:spPr>
          <a:xfrm>
            <a:off x="3302000" y="2387600"/>
            <a:ext cx="254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66b7d91aff_0_11"/>
          <p:cNvSpPr txBox="1"/>
          <p:nvPr/>
        </p:nvSpPr>
        <p:spPr>
          <a:xfrm>
            <a:off x="-1307253" y="1009942"/>
            <a:ext cx="11576510" cy="2523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		условие: Если A[</a:t>
            </a:r>
            <a:r>
              <a:rPr lang="ru-RU" sz="1800" dirty="0" err="1">
                <a:solidFill>
                  <a:schemeClr val="dk1"/>
                </a:solidFill>
              </a:rPr>
              <a:t>m:m</a:t>
            </a:r>
            <a:r>
              <a:rPr lang="ru-RU" sz="1800" dirty="0">
                <a:solidFill>
                  <a:schemeClr val="dk1"/>
                </a:solidFill>
              </a:rPr>
              <a:t>] = </a:t>
            </a:r>
            <a:r>
              <a:rPr lang="ru-RU" sz="1800" dirty="0" err="1">
                <a:solidFill>
                  <a:schemeClr val="dk1"/>
                </a:solidFill>
              </a:rPr>
              <a:t>ZerosOnes</a:t>
            </a:r>
            <a:r>
              <a:rPr lang="ru-RU" sz="1800" dirty="0">
                <a:solidFill>
                  <a:schemeClr val="dk1"/>
                </a:solidFill>
              </a:rPr>
              <a:t>, то: имеется базис	</a:t>
            </a:r>
            <a:endParaRPr sz="1800" dirty="0">
              <a:solidFill>
                <a:schemeClr val="dk1"/>
              </a:solidFill>
            </a:endParaRPr>
          </a:p>
          <a:p>
            <a:pPr marL="669925" algn="just"/>
            <a:r>
              <a:rPr lang="ru-RU" sz="1800" dirty="0">
                <a:solidFill>
                  <a:schemeClr val="dk1"/>
                </a:solidFill>
              </a:rPr>
              <a:t>		условие: Если </a:t>
            </a:r>
            <a:r>
              <a:rPr lang="ru-RU" sz="1800" dirty="0" err="1">
                <a:solidFill>
                  <a:schemeClr val="dk1"/>
                </a:solidFill>
              </a:rPr>
              <a:t>Xi</a:t>
            </a:r>
            <a:r>
              <a:rPr lang="ru-RU" sz="1800" dirty="0">
                <a:solidFill>
                  <a:schemeClr val="dk1"/>
                </a:solidFill>
              </a:rPr>
              <a:t> из A[</a:t>
            </a:r>
            <a:r>
              <a:rPr lang="ru-RU" sz="1800" dirty="0" err="1">
                <a:solidFill>
                  <a:schemeClr val="dk1"/>
                </a:solidFill>
              </a:rPr>
              <a:t>m,m</a:t>
            </a:r>
            <a:r>
              <a:rPr lang="ru-RU" sz="1800" dirty="0">
                <a:solidFill>
                  <a:schemeClr val="dk1"/>
                </a:solidFill>
              </a:rPr>
              <a:t>] в </a:t>
            </a:r>
            <a:r>
              <a:rPr lang="en-US" sz="1800" dirty="0" err="1" smtClean="0">
                <a:solidFill>
                  <a:schemeClr val="dk1"/>
                </a:solidFill>
              </a:rPr>
              <a:t>goal</a:t>
            </a:r>
            <a:r>
              <a:rPr lang="en-US" sz="1800" dirty="0" err="1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_vars</a:t>
            </a:r>
            <a:r>
              <a:rPr lang="ru-RU" sz="1800" dirty="0" smtClean="0">
                <a:solidFill>
                  <a:schemeClr val="dk1"/>
                </a:solidFill>
              </a:rPr>
              <a:t>, </a:t>
            </a:r>
            <a:r>
              <a:rPr lang="ru-RU" sz="1800" dirty="0">
                <a:solidFill>
                  <a:schemeClr val="dk1"/>
                </a:solidFill>
              </a:rPr>
              <a:t>то:</a:t>
            </a:r>
            <a:endParaRPr sz="1800" dirty="0">
              <a:solidFill>
                <a:schemeClr val="dk1"/>
              </a:solidFill>
            </a:endParaRPr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			</a:t>
            </a:r>
            <a:r>
              <a:rPr lang="ru-RU" sz="1800" dirty="0" err="1">
                <a:solidFill>
                  <a:schemeClr val="dk1"/>
                </a:solidFill>
              </a:rPr>
              <a:t>Xi</a:t>
            </a:r>
            <a:r>
              <a:rPr lang="ru-RU" sz="1800" dirty="0">
                <a:solidFill>
                  <a:schemeClr val="dk1"/>
                </a:solidFill>
              </a:rPr>
              <a:t> = b – </a:t>
            </a:r>
            <a:r>
              <a:rPr lang="ru-RU" sz="1800" dirty="0" err="1">
                <a:solidFill>
                  <a:schemeClr val="dk1"/>
                </a:solidFill>
              </a:rPr>
              <a:t>xj</a:t>
            </a:r>
            <a:r>
              <a:rPr lang="ru-RU" sz="1800" dirty="0">
                <a:solidFill>
                  <a:schemeClr val="dk1"/>
                </a:solidFill>
              </a:rPr>
              <a:t>, где j != i,</a:t>
            </a:r>
            <a:endParaRPr sz="1800" dirty="0">
              <a:solidFill>
                <a:schemeClr val="dk1"/>
              </a:solidFill>
            </a:endParaRPr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			</a:t>
            </a:r>
            <a:r>
              <a:rPr lang="ru-RU" sz="1800" dirty="0" err="1">
                <a:solidFill>
                  <a:schemeClr val="dk1"/>
                </a:solidFill>
              </a:rPr>
              <a:t>Xi</a:t>
            </a:r>
            <a:r>
              <a:rPr lang="ru-RU" sz="1800" dirty="0">
                <a:solidFill>
                  <a:schemeClr val="dk1"/>
                </a:solidFill>
              </a:rPr>
              <a:t> -&gt; </a:t>
            </a:r>
            <a:r>
              <a:rPr lang="en-US" sz="1800" dirty="0" err="1" smtClean="0">
                <a:solidFill>
                  <a:schemeClr val="dk1"/>
                </a:solidFill>
              </a:rPr>
              <a:t>goal</a:t>
            </a:r>
            <a:r>
              <a:rPr lang="en-US" sz="1800" dirty="0" err="1" smtClean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_vars</a:t>
            </a:r>
            <a:endParaRPr sz="1800" dirty="0">
              <a:solidFill>
                <a:schemeClr val="dk1"/>
              </a:solidFill>
            </a:endParaRPr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			</a:t>
            </a:r>
            <a:r>
              <a:rPr lang="ru-RU" sz="1800" dirty="0" smtClean="0">
                <a:solidFill>
                  <a:schemeClr val="dk1"/>
                </a:solidFill>
              </a:rPr>
              <a:t>иначе</a:t>
            </a:r>
            <a:r>
              <a:rPr lang="ru-RU" sz="1800" dirty="0">
                <a:solidFill>
                  <a:schemeClr val="dk1"/>
                </a:solidFill>
              </a:rPr>
              <a:t>: </a:t>
            </a:r>
            <a:r>
              <a:rPr lang="ru-RU" sz="1800" dirty="0" smtClean="0">
                <a:solidFill>
                  <a:schemeClr val="dk1"/>
                </a:solidFill>
              </a:rPr>
              <a:t>ВСПОМОГАТЕЛЬНАЯ ЗАДАЧА</a:t>
            </a:r>
            <a:r>
              <a:rPr lang="ru-RU" sz="1800" dirty="0">
                <a:solidFill>
                  <a:schemeClr val="dk1"/>
                </a:solidFill>
              </a:rPr>
              <a:t>	</a:t>
            </a:r>
            <a:endParaRPr sz="1800" dirty="0">
              <a:solidFill>
                <a:schemeClr val="dk1"/>
              </a:solidFill>
            </a:endParaRPr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	 </a:t>
            </a:r>
            <a:r>
              <a:rPr lang="en-US" sz="1800" dirty="0" smtClean="0">
                <a:solidFill>
                  <a:schemeClr val="dk1"/>
                </a:solidFill>
              </a:rPr>
              <a:t>	</a:t>
            </a:r>
            <a:r>
              <a:rPr lang="ru-RU" sz="1800" dirty="0" smtClean="0">
                <a:solidFill>
                  <a:schemeClr val="dk1"/>
                </a:solidFill>
              </a:rPr>
              <a:t>конец</a:t>
            </a:r>
            <a:r>
              <a:rPr lang="ru-RU" sz="1800" dirty="0">
                <a:solidFill>
                  <a:schemeClr val="dk1"/>
                </a:solidFill>
              </a:rPr>
              <a:t>: </a:t>
            </a:r>
            <a:r>
              <a:rPr lang="ru-RU" sz="1800" dirty="0" err="1">
                <a:solidFill>
                  <a:schemeClr val="dk1"/>
                </a:solidFill>
              </a:rPr>
              <a:t>A,I,J,p,b</a:t>
            </a:r>
            <a:r>
              <a:rPr lang="ru-RU" sz="1800" dirty="0">
                <a:solidFill>
                  <a:schemeClr val="dk1"/>
                </a:solidFill>
              </a:rPr>
              <a:t>,-Q</a:t>
            </a:r>
            <a:endParaRPr sz="1800" dirty="0">
              <a:solidFill>
                <a:schemeClr val="dk1"/>
              </a:solidFill>
            </a:endParaRPr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</a:endParaRPr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>
            <a:spLocks noGrp="1"/>
          </p:cNvSpPr>
          <p:nvPr>
            <p:ph type="title"/>
          </p:nvPr>
        </p:nvSpPr>
        <p:spPr>
          <a:xfrm>
            <a:off x="457199" y="306435"/>
            <a:ext cx="7139305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dirty="0" smtClean="0"/>
              <a:t>Алгоритм ( вспомогательная задача )</a:t>
            </a:r>
            <a:endParaRPr sz="2800" dirty="0"/>
          </a:p>
        </p:txBody>
      </p:sp>
      <p:sp>
        <p:nvSpPr>
          <p:cNvPr id="174" name="Google Shape;174;p5"/>
          <p:cNvSpPr txBox="1">
            <a:spLocks noGrp="1"/>
          </p:cNvSpPr>
          <p:nvPr>
            <p:ph type="body" idx="1"/>
          </p:nvPr>
        </p:nvSpPr>
        <p:spPr>
          <a:xfrm>
            <a:off x="-148287" y="1020139"/>
            <a:ext cx="7467600" cy="344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100" b="1" i="1" u="sng" dirty="0" smtClean="0"/>
              <a:t>Выбор </a:t>
            </a:r>
            <a:r>
              <a:rPr lang="ru-RU" sz="1100" b="1" i="1" u="sng" dirty="0"/>
              <a:t>разрешающего столбца и строки </a:t>
            </a:r>
            <a:endParaRPr sz="1100" b="1" i="1" u="sng" dirty="0"/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100" b="1" dirty="0" smtClean="0"/>
              <a:t>j</a:t>
            </a:r>
            <a:r>
              <a:rPr lang="ru-RU" sz="1100" b="1" dirty="0"/>
              <a:t>* = </a:t>
            </a:r>
            <a:r>
              <a:rPr lang="ru-RU" sz="1100" b="1" dirty="0" err="1"/>
              <a:t>min</a:t>
            </a:r>
            <a:r>
              <a:rPr lang="ru-RU" sz="1100" b="1" dirty="0"/>
              <a:t>(</a:t>
            </a:r>
            <a:r>
              <a:rPr lang="ru-RU" sz="1100" b="1" dirty="0" err="1"/>
              <a:t>pj</a:t>
            </a:r>
            <a:r>
              <a:rPr lang="ru-RU" sz="1100" b="1" dirty="0"/>
              <a:t>), где </a:t>
            </a:r>
            <a:r>
              <a:rPr lang="ru-RU" sz="1100" b="1" dirty="0" err="1"/>
              <a:t>pj</a:t>
            </a:r>
            <a:r>
              <a:rPr lang="ru-RU" sz="1100" b="1" dirty="0"/>
              <a:t> &lt;0</a:t>
            </a:r>
            <a:endParaRPr sz="1100" b="1" dirty="0"/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100" b="1" dirty="0" smtClean="0"/>
              <a:t>i</a:t>
            </a:r>
            <a:r>
              <a:rPr lang="ru-RU" sz="1100" b="1" dirty="0"/>
              <a:t>* = </a:t>
            </a:r>
            <a:r>
              <a:rPr lang="ru-RU" sz="1100" b="1" dirty="0" err="1"/>
              <a:t>min</a:t>
            </a:r>
            <a:r>
              <a:rPr lang="ru-RU" sz="1100" b="1" dirty="0"/>
              <a:t>(</a:t>
            </a:r>
            <a:r>
              <a:rPr lang="ru-RU" sz="1100" b="1" dirty="0" err="1"/>
              <a:t>bi</a:t>
            </a:r>
            <a:r>
              <a:rPr lang="ru-RU" sz="1100" b="1" dirty="0"/>
              <a:t>/</a:t>
            </a:r>
            <a:r>
              <a:rPr lang="ru-RU" sz="1100" b="1" dirty="0" err="1"/>
              <a:t>aij</a:t>
            </a:r>
            <a:r>
              <a:rPr lang="ru-RU" sz="1100" b="1" dirty="0"/>
              <a:t>*)</a:t>
            </a:r>
            <a:endParaRPr sz="1100" b="1" dirty="0"/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100" b="1" dirty="0" smtClean="0"/>
              <a:t>Р</a:t>
            </a:r>
            <a:r>
              <a:rPr lang="ru-RU" sz="1100" b="1" dirty="0" smtClean="0"/>
              <a:t>асчет </a:t>
            </a:r>
            <a:r>
              <a:rPr lang="ru-RU" sz="1100" b="1" dirty="0"/>
              <a:t>разрешающего эл-та</a:t>
            </a:r>
            <a:endParaRPr sz="1100" b="1" dirty="0"/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100" b="1" dirty="0" smtClean="0"/>
              <a:t>i</a:t>
            </a:r>
            <a:r>
              <a:rPr lang="ru-RU" sz="1100" b="1" dirty="0"/>
              <a:t>* &lt;-&gt;j*</a:t>
            </a:r>
            <a:endParaRPr sz="1100" b="1" dirty="0"/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100" b="1" dirty="0" err="1" smtClean="0"/>
              <a:t>a^i</a:t>
            </a:r>
            <a:r>
              <a:rPr lang="ru-RU" sz="1100" b="1" dirty="0" smtClean="0"/>
              <a:t>*j</a:t>
            </a:r>
            <a:r>
              <a:rPr lang="ru-RU" sz="1100" b="1" dirty="0"/>
              <a:t>* = 1/ </a:t>
            </a:r>
            <a:r>
              <a:rPr lang="ru-RU" sz="1100" b="1" dirty="0" err="1"/>
              <a:t>ai</a:t>
            </a:r>
            <a:r>
              <a:rPr lang="ru-RU" sz="1100" b="1" dirty="0"/>
              <a:t>*j* </a:t>
            </a:r>
            <a:endParaRPr sz="1100" b="1" dirty="0"/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100" b="1" i="1" u="sng" dirty="0" smtClean="0"/>
              <a:t>Р</a:t>
            </a:r>
            <a:r>
              <a:rPr lang="ru-RU" sz="1100" b="1" i="1" u="sng" dirty="0" smtClean="0"/>
              <a:t>асчёт </a:t>
            </a:r>
            <a:r>
              <a:rPr lang="ru-RU" sz="1100" b="1" i="1" u="sng" dirty="0"/>
              <a:t>разрешающей строки</a:t>
            </a:r>
            <a:endParaRPr sz="1100" b="1" i="1" u="sng" dirty="0"/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100" b="1" dirty="0" err="1" smtClean="0"/>
              <a:t>a^i</a:t>
            </a:r>
            <a:r>
              <a:rPr lang="ru-RU" sz="1100" b="1" dirty="0" smtClean="0"/>
              <a:t>*j </a:t>
            </a:r>
            <a:r>
              <a:rPr lang="ru-RU" sz="1100" b="1" dirty="0"/>
              <a:t>= </a:t>
            </a:r>
            <a:r>
              <a:rPr lang="ru-RU" sz="1100" b="1" dirty="0" err="1"/>
              <a:t>ai</a:t>
            </a:r>
            <a:r>
              <a:rPr lang="ru-RU" sz="1100" b="1" dirty="0"/>
              <a:t>*j/ </a:t>
            </a:r>
            <a:r>
              <a:rPr lang="ru-RU" sz="1100" b="1" dirty="0" err="1"/>
              <a:t>ai</a:t>
            </a:r>
            <a:r>
              <a:rPr lang="ru-RU" sz="1100" b="1" dirty="0"/>
              <a:t>*j*, где i != j</a:t>
            </a:r>
            <a:endParaRPr sz="1100" b="1" dirty="0"/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100" b="1" dirty="0" err="1" smtClean="0"/>
              <a:t>b^i</a:t>
            </a:r>
            <a:r>
              <a:rPr lang="ru-RU" sz="1100" b="1" dirty="0"/>
              <a:t>* = </a:t>
            </a:r>
            <a:r>
              <a:rPr lang="ru-RU" sz="1100" b="1" dirty="0" err="1"/>
              <a:t>bi</a:t>
            </a:r>
            <a:r>
              <a:rPr lang="ru-RU" sz="1100" b="1" dirty="0"/>
              <a:t>*/ </a:t>
            </a:r>
            <a:r>
              <a:rPr lang="ru-RU" sz="1100" b="1" dirty="0" err="1"/>
              <a:t>ai</a:t>
            </a:r>
            <a:r>
              <a:rPr lang="ru-RU" sz="1100" b="1" dirty="0"/>
              <a:t>*j*</a:t>
            </a:r>
            <a:endParaRPr sz="1100" b="1" dirty="0"/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000" dirty="0"/>
              <a:t>		</a:t>
            </a:r>
            <a:endParaRPr sz="1000" dirty="0"/>
          </a:p>
          <a:p>
            <a:pPr marL="622300" lvl="0" indent="0" algn="just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5"/>
          <p:cNvSpPr txBox="1"/>
          <p:nvPr/>
        </p:nvSpPr>
        <p:spPr>
          <a:xfrm>
            <a:off x="5056505" y="120015"/>
            <a:ext cx="25400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81;g166b7d91aff_0_17"/>
          <p:cNvSpPr txBox="1">
            <a:spLocks/>
          </p:cNvSpPr>
          <p:nvPr/>
        </p:nvSpPr>
        <p:spPr>
          <a:xfrm>
            <a:off x="-148287" y="2550852"/>
            <a:ext cx="7467600" cy="3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69925" indent="0" algn="just">
              <a:spcBef>
                <a:spcPts val="0"/>
              </a:spcBef>
            </a:pPr>
            <a:r>
              <a:rPr lang="ru-RU" sz="1100" b="1" i="1" u="sng" dirty="0"/>
              <a:t>Р</a:t>
            </a:r>
            <a:r>
              <a:rPr lang="ru-RU" sz="1100" b="1" i="1" u="sng" dirty="0" smtClean="0"/>
              <a:t>асчёт разрешающего столбца</a:t>
            </a:r>
          </a:p>
          <a:p>
            <a:pPr marL="669925" indent="0" algn="just">
              <a:spcBef>
                <a:spcPts val="0"/>
              </a:spcBef>
            </a:pPr>
            <a:r>
              <a:rPr lang="ru-RU" sz="1100" dirty="0" smtClean="0"/>
              <a:t> </a:t>
            </a:r>
            <a:r>
              <a:rPr lang="en-US" sz="1100" dirty="0" err="1" smtClean="0"/>
              <a:t>a^ij</a:t>
            </a:r>
            <a:r>
              <a:rPr lang="en-US" sz="1100" dirty="0" smtClean="0"/>
              <a:t>* = - </a:t>
            </a:r>
            <a:r>
              <a:rPr lang="en-US" sz="1100" dirty="0" err="1" smtClean="0"/>
              <a:t>aij</a:t>
            </a:r>
            <a:r>
              <a:rPr lang="en-US" sz="1100" dirty="0" smtClean="0"/>
              <a:t>* / </a:t>
            </a:r>
            <a:r>
              <a:rPr lang="en-US" sz="1100" dirty="0" err="1" smtClean="0"/>
              <a:t>ai</a:t>
            </a:r>
            <a:r>
              <a:rPr lang="en-US" sz="1100" dirty="0" smtClean="0"/>
              <a:t>*j*</a:t>
            </a:r>
          </a:p>
          <a:p>
            <a:pPr marL="669925" indent="0">
              <a:spcBef>
                <a:spcPts val="0"/>
              </a:spcBef>
            </a:pPr>
            <a:r>
              <a:rPr lang="ru-RU" sz="1100" b="1" i="1" u="sng" dirty="0"/>
              <a:t>Р</a:t>
            </a:r>
            <a:r>
              <a:rPr lang="ru-RU" sz="1100" b="1" i="1" u="sng" dirty="0" smtClean="0"/>
              <a:t>асчёт остальных элементов </a:t>
            </a:r>
          </a:p>
          <a:p>
            <a:pPr marL="669925" indent="0" algn="just">
              <a:spcBef>
                <a:spcPts val="0"/>
              </a:spcBef>
            </a:pPr>
            <a:r>
              <a:rPr lang="en-US" sz="1100" dirty="0" err="1" smtClean="0"/>
              <a:t>a^ij</a:t>
            </a:r>
            <a:r>
              <a:rPr lang="en-US" sz="1100" dirty="0" smtClean="0"/>
              <a:t> = </a:t>
            </a:r>
            <a:r>
              <a:rPr lang="en-US" sz="1100" dirty="0" err="1" smtClean="0"/>
              <a:t>aij</a:t>
            </a:r>
            <a:r>
              <a:rPr lang="en-US" sz="1100" dirty="0" smtClean="0"/>
              <a:t> – (</a:t>
            </a:r>
            <a:r>
              <a:rPr lang="en-US" sz="1100" dirty="0" err="1" smtClean="0"/>
              <a:t>ai</a:t>
            </a:r>
            <a:r>
              <a:rPr lang="en-US" sz="1100" dirty="0" smtClean="0"/>
              <a:t>*j * </a:t>
            </a:r>
            <a:r>
              <a:rPr lang="en-US" sz="1100" dirty="0" err="1" smtClean="0"/>
              <a:t>aij</a:t>
            </a:r>
            <a:r>
              <a:rPr lang="en-US" sz="1100" dirty="0" smtClean="0"/>
              <a:t>*)/ </a:t>
            </a:r>
            <a:r>
              <a:rPr lang="en-US" sz="1100" dirty="0" err="1" smtClean="0"/>
              <a:t>ai</a:t>
            </a:r>
            <a:r>
              <a:rPr lang="en-US" sz="1100" dirty="0" smtClean="0"/>
              <a:t>*j*</a:t>
            </a:r>
          </a:p>
          <a:p>
            <a:pPr marL="669925" indent="0" algn="just">
              <a:spcBef>
                <a:spcPts val="0"/>
              </a:spcBef>
            </a:pPr>
            <a:r>
              <a:rPr lang="en-US" sz="1100" dirty="0" err="1" smtClean="0"/>
              <a:t>b^I</a:t>
            </a:r>
            <a:r>
              <a:rPr lang="en-US" sz="1100" dirty="0" smtClean="0"/>
              <a:t> = bi – (bi*</a:t>
            </a:r>
            <a:r>
              <a:rPr lang="en-US" sz="1100" dirty="0" err="1" smtClean="0"/>
              <a:t>aij</a:t>
            </a:r>
            <a:r>
              <a:rPr lang="en-US" sz="1100" dirty="0" smtClean="0"/>
              <a:t>*)/</a:t>
            </a:r>
            <a:r>
              <a:rPr lang="en-US" sz="1100" dirty="0" err="1" smtClean="0"/>
              <a:t>ai</a:t>
            </a:r>
            <a:r>
              <a:rPr lang="en-US" sz="1100" dirty="0" smtClean="0"/>
              <a:t>*j*</a:t>
            </a:r>
          </a:p>
          <a:p>
            <a:pPr marL="669925" indent="0" algn="just">
              <a:spcBef>
                <a:spcPts val="0"/>
              </a:spcBef>
            </a:pPr>
            <a:r>
              <a:rPr lang="en-US" sz="1100" dirty="0" err="1" smtClean="0"/>
              <a:t>p^j</a:t>
            </a:r>
            <a:r>
              <a:rPr lang="en-US" sz="1100" dirty="0" smtClean="0"/>
              <a:t> = </a:t>
            </a:r>
            <a:r>
              <a:rPr lang="en-US" sz="1100" dirty="0" err="1" smtClean="0"/>
              <a:t>pj</a:t>
            </a:r>
            <a:r>
              <a:rPr lang="en-US" sz="1100" dirty="0" smtClean="0"/>
              <a:t> – (</a:t>
            </a:r>
            <a:r>
              <a:rPr lang="en-US" sz="1100" dirty="0" err="1" smtClean="0"/>
              <a:t>ai</a:t>
            </a:r>
            <a:r>
              <a:rPr lang="en-US" sz="1100" dirty="0" smtClean="0"/>
              <a:t>*j * </a:t>
            </a:r>
            <a:r>
              <a:rPr lang="en-US" sz="1100" dirty="0" err="1" smtClean="0"/>
              <a:t>pj</a:t>
            </a:r>
            <a:r>
              <a:rPr lang="en-US" sz="1100" dirty="0" smtClean="0"/>
              <a:t>*)/</a:t>
            </a:r>
            <a:r>
              <a:rPr lang="en-US" sz="1100" dirty="0" err="1" smtClean="0"/>
              <a:t>ai</a:t>
            </a:r>
            <a:r>
              <a:rPr lang="en-US" sz="1100" dirty="0" smtClean="0"/>
              <a:t>*j*</a:t>
            </a:r>
          </a:p>
          <a:p>
            <a:pPr marL="669925" indent="0" algn="just">
              <a:spcBef>
                <a:spcPts val="0"/>
              </a:spcBef>
            </a:pPr>
            <a:r>
              <a:rPr lang="en-US" sz="1100" dirty="0" smtClean="0"/>
              <a:t>-Q^= -Q – (bi* * </a:t>
            </a:r>
            <a:r>
              <a:rPr lang="en-US" sz="1100" dirty="0" err="1" smtClean="0"/>
              <a:t>pj</a:t>
            </a:r>
            <a:r>
              <a:rPr lang="en-US" sz="1100" dirty="0" smtClean="0"/>
              <a:t>*)/</a:t>
            </a:r>
            <a:r>
              <a:rPr lang="en-US" sz="1100" dirty="0" err="1" smtClean="0"/>
              <a:t>ai</a:t>
            </a:r>
            <a:r>
              <a:rPr lang="en-US" sz="1100" dirty="0" smtClean="0"/>
              <a:t>*j*</a:t>
            </a:r>
          </a:p>
          <a:p>
            <a:pPr marL="669925" indent="0" algn="just">
              <a:spcBef>
                <a:spcPts val="0"/>
              </a:spcBef>
            </a:pPr>
            <a:r>
              <a:rPr lang="ru-RU" sz="1100" b="1" dirty="0" smtClean="0"/>
              <a:t>условие: </a:t>
            </a:r>
            <a:r>
              <a:rPr lang="ru-RU" sz="1100" dirty="0" smtClean="0"/>
              <a:t>Если –</a:t>
            </a:r>
            <a:r>
              <a:rPr lang="en-US" sz="1100" dirty="0" smtClean="0"/>
              <a:t>Q &gt;0, </a:t>
            </a:r>
            <a:r>
              <a:rPr lang="ru-RU" sz="1100" dirty="0" smtClean="0"/>
              <a:t>то решений нет!</a:t>
            </a:r>
          </a:p>
          <a:p>
            <a:pPr marL="669925" indent="0" algn="just">
              <a:spcBef>
                <a:spcPts val="0"/>
              </a:spcBef>
            </a:pPr>
            <a:r>
              <a:rPr lang="ru-RU" sz="1100" b="1" dirty="0" smtClean="0"/>
              <a:t>конец:</a:t>
            </a:r>
            <a:r>
              <a:rPr lang="ru-RU" sz="1100" dirty="0" smtClean="0"/>
              <a:t> </a:t>
            </a:r>
            <a:r>
              <a:rPr lang="en-US" sz="1100" dirty="0" err="1" smtClean="0"/>
              <a:t>A,I,J,p,b,Q</a:t>
            </a:r>
            <a:endParaRPr lang="en-US" sz="1100" dirty="0" smtClean="0"/>
          </a:p>
          <a:p>
            <a:pPr marL="669925" indent="0" algn="just">
              <a:spcBef>
                <a:spcPts val="0"/>
              </a:spcBef>
            </a:pPr>
            <a:r>
              <a:rPr lang="ru-RU" sz="1100" dirty="0" smtClean="0"/>
              <a:t>	</a:t>
            </a:r>
          </a:p>
          <a:p>
            <a:pPr marL="669925" indent="0" algn="just">
              <a:spcBef>
                <a:spcPts val="0"/>
              </a:spcBef>
            </a:pPr>
            <a:endParaRPr lang="ru-RU" sz="1100" dirty="0" smtClean="0"/>
          </a:p>
          <a:p>
            <a:pPr marL="622300" indent="0" algn="just">
              <a:spcBef>
                <a:spcPts val="240"/>
              </a:spcBef>
              <a:buSzPts val="1200"/>
            </a:pPr>
            <a:endParaRPr lang="ru-RU" sz="11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532" y="1533858"/>
            <a:ext cx="4668477" cy="27371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6b7d91aff_0_29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dirty="0" smtClean="0"/>
              <a:t>Алгоритм</a:t>
            </a:r>
            <a:endParaRPr sz="2800" dirty="0"/>
          </a:p>
        </p:txBody>
      </p:sp>
      <p:sp>
        <p:nvSpPr>
          <p:cNvPr id="188" name="Google Shape;188;g166b7d91aff_0_29"/>
          <p:cNvSpPr txBox="1">
            <a:spLocks noGrp="1"/>
          </p:cNvSpPr>
          <p:nvPr>
            <p:ph type="body" idx="1"/>
          </p:nvPr>
        </p:nvSpPr>
        <p:spPr>
          <a:xfrm>
            <a:off x="457200" y="1041118"/>
            <a:ext cx="7467600" cy="3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100" b="1" dirty="0" smtClean="0"/>
              <a:t>цикл</a:t>
            </a:r>
            <a:r>
              <a:rPr lang="ru-RU" sz="1100" b="1" dirty="0"/>
              <a:t>:</a:t>
            </a:r>
            <a:r>
              <a:rPr lang="ru-RU" sz="1100" dirty="0"/>
              <a:t> пока </a:t>
            </a:r>
            <a:r>
              <a:rPr lang="ru-RU" sz="1100" dirty="0" err="1"/>
              <a:t>min</a:t>
            </a:r>
            <a:r>
              <a:rPr lang="ru-RU" sz="1100" dirty="0"/>
              <a:t>(p) &lt; 0 :</a:t>
            </a:r>
            <a:endParaRPr sz="1100" dirty="0"/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100" b="1" dirty="0"/>
              <a:t>		# 1 выбор разрешающего столбца и строки </a:t>
            </a:r>
            <a:endParaRPr sz="1100" b="1" dirty="0"/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100" dirty="0"/>
              <a:t>		j* = </a:t>
            </a:r>
            <a:r>
              <a:rPr lang="ru-RU" sz="1100" dirty="0" err="1"/>
              <a:t>min</a:t>
            </a:r>
            <a:r>
              <a:rPr lang="ru-RU" sz="1100" dirty="0"/>
              <a:t>(</a:t>
            </a:r>
            <a:r>
              <a:rPr lang="ru-RU" sz="1100" dirty="0" err="1"/>
              <a:t>pj</a:t>
            </a:r>
            <a:r>
              <a:rPr lang="ru-RU" sz="1100" dirty="0"/>
              <a:t>), где </a:t>
            </a:r>
            <a:r>
              <a:rPr lang="ru-RU" sz="1100" dirty="0" err="1"/>
              <a:t>pj</a:t>
            </a:r>
            <a:r>
              <a:rPr lang="ru-RU" sz="1100" dirty="0"/>
              <a:t> &lt;0</a:t>
            </a:r>
            <a:endParaRPr sz="1100" dirty="0"/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100" dirty="0"/>
              <a:t>		i* = </a:t>
            </a:r>
            <a:r>
              <a:rPr lang="ru-RU" sz="1100" dirty="0" err="1"/>
              <a:t>min</a:t>
            </a:r>
            <a:r>
              <a:rPr lang="ru-RU" sz="1100" dirty="0"/>
              <a:t>(</a:t>
            </a:r>
            <a:r>
              <a:rPr lang="ru-RU" sz="1100" dirty="0" err="1"/>
              <a:t>bi</a:t>
            </a:r>
            <a:r>
              <a:rPr lang="ru-RU" sz="1100" dirty="0"/>
              <a:t>/</a:t>
            </a:r>
            <a:r>
              <a:rPr lang="ru-RU" sz="1100" dirty="0" err="1"/>
              <a:t>aij</a:t>
            </a:r>
            <a:r>
              <a:rPr lang="ru-RU" sz="1100" dirty="0"/>
              <a:t>*)</a:t>
            </a:r>
            <a:endParaRPr sz="1100" dirty="0"/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100" b="1" dirty="0"/>
              <a:t>		# 2 расчет разрешающего эл-та</a:t>
            </a:r>
            <a:endParaRPr sz="1100" b="1" dirty="0"/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100" dirty="0"/>
              <a:t>		i* &lt;-&gt;j*</a:t>
            </a:r>
            <a:endParaRPr sz="1100" dirty="0"/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100" dirty="0"/>
              <a:t>		</a:t>
            </a:r>
            <a:r>
              <a:rPr lang="ru-RU" sz="1100" dirty="0" err="1"/>
              <a:t>a^i</a:t>
            </a:r>
            <a:r>
              <a:rPr lang="ru-RU" sz="1100" dirty="0"/>
              <a:t>*j* = 1/ </a:t>
            </a:r>
            <a:r>
              <a:rPr lang="ru-RU" sz="1100" dirty="0" err="1"/>
              <a:t>ai</a:t>
            </a:r>
            <a:r>
              <a:rPr lang="ru-RU" sz="1100" dirty="0"/>
              <a:t>*j* </a:t>
            </a:r>
            <a:endParaRPr sz="1100" dirty="0"/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100" b="1" dirty="0"/>
              <a:t>		# 3 расчет разрешающей строки</a:t>
            </a:r>
            <a:endParaRPr sz="1100" b="1" dirty="0"/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100" dirty="0"/>
              <a:t>		</a:t>
            </a:r>
            <a:r>
              <a:rPr lang="ru-RU" sz="1100" dirty="0" err="1"/>
              <a:t>a^i</a:t>
            </a:r>
            <a:r>
              <a:rPr lang="ru-RU" sz="1100" dirty="0"/>
              <a:t>*j = </a:t>
            </a:r>
            <a:r>
              <a:rPr lang="ru-RU" sz="1100" dirty="0" err="1"/>
              <a:t>ai</a:t>
            </a:r>
            <a:r>
              <a:rPr lang="ru-RU" sz="1100" dirty="0"/>
              <a:t>*j/ </a:t>
            </a:r>
            <a:r>
              <a:rPr lang="ru-RU" sz="1100" dirty="0" err="1"/>
              <a:t>ai</a:t>
            </a:r>
            <a:r>
              <a:rPr lang="ru-RU" sz="1100" dirty="0"/>
              <a:t>*j*, где i != j</a:t>
            </a:r>
            <a:endParaRPr sz="1100" dirty="0"/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100" dirty="0"/>
              <a:t>		</a:t>
            </a:r>
            <a:r>
              <a:rPr lang="ru-RU" sz="1100" dirty="0" err="1"/>
              <a:t>b^i</a:t>
            </a:r>
            <a:r>
              <a:rPr lang="ru-RU" sz="1100" dirty="0"/>
              <a:t>* = </a:t>
            </a:r>
            <a:r>
              <a:rPr lang="ru-RU" sz="1100" dirty="0" err="1"/>
              <a:t>bi</a:t>
            </a:r>
            <a:r>
              <a:rPr lang="ru-RU" sz="1100" dirty="0"/>
              <a:t>*/ </a:t>
            </a:r>
            <a:r>
              <a:rPr lang="ru-RU" sz="1100" dirty="0" err="1"/>
              <a:t>ai</a:t>
            </a:r>
            <a:r>
              <a:rPr lang="ru-RU" sz="1100" dirty="0"/>
              <a:t>*j*</a:t>
            </a:r>
            <a:endParaRPr sz="1100" dirty="0"/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100" b="1" dirty="0"/>
              <a:t>		# 4 расчёт разрешающего столбца</a:t>
            </a:r>
            <a:endParaRPr sz="1100" b="1" dirty="0"/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100" dirty="0"/>
              <a:t>		 </a:t>
            </a:r>
            <a:r>
              <a:rPr lang="ru-RU" sz="1100" dirty="0" err="1"/>
              <a:t>a^ij</a:t>
            </a:r>
            <a:r>
              <a:rPr lang="ru-RU" sz="1100" dirty="0"/>
              <a:t>* = - </a:t>
            </a:r>
            <a:r>
              <a:rPr lang="ru-RU" sz="1100" dirty="0" err="1"/>
              <a:t>aij</a:t>
            </a:r>
            <a:r>
              <a:rPr lang="ru-RU" sz="1100" dirty="0"/>
              <a:t>* / </a:t>
            </a:r>
            <a:r>
              <a:rPr lang="ru-RU" sz="1100" dirty="0" err="1"/>
              <a:t>ai</a:t>
            </a:r>
            <a:r>
              <a:rPr lang="ru-RU" sz="1100" dirty="0"/>
              <a:t>*j*</a:t>
            </a:r>
            <a:endParaRPr sz="1100" dirty="0"/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100" b="1" dirty="0"/>
              <a:t>		# 5 расчёт остальных элементов </a:t>
            </a:r>
            <a:endParaRPr sz="1100" b="1" dirty="0"/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100" dirty="0"/>
              <a:t>		 </a:t>
            </a:r>
            <a:r>
              <a:rPr lang="ru-RU" sz="1100" dirty="0" err="1"/>
              <a:t>a^ij</a:t>
            </a:r>
            <a:r>
              <a:rPr lang="ru-RU" sz="1100" dirty="0"/>
              <a:t> = </a:t>
            </a:r>
            <a:r>
              <a:rPr lang="ru-RU" sz="1100" dirty="0" err="1"/>
              <a:t>aij</a:t>
            </a:r>
            <a:r>
              <a:rPr lang="ru-RU" sz="1100" dirty="0"/>
              <a:t> – (</a:t>
            </a:r>
            <a:r>
              <a:rPr lang="ru-RU" sz="1100" dirty="0" err="1"/>
              <a:t>ai</a:t>
            </a:r>
            <a:r>
              <a:rPr lang="ru-RU" sz="1100" dirty="0"/>
              <a:t>*j * </a:t>
            </a:r>
            <a:r>
              <a:rPr lang="ru-RU" sz="1100" dirty="0" err="1"/>
              <a:t>aij</a:t>
            </a:r>
            <a:r>
              <a:rPr lang="ru-RU" sz="1100" dirty="0"/>
              <a:t>*)/ </a:t>
            </a:r>
            <a:r>
              <a:rPr lang="ru-RU" sz="1100" dirty="0" err="1"/>
              <a:t>ai</a:t>
            </a:r>
            <a:r>
              <a:rPr lang="ru-RU" sz="1100" dirty="0"/>
              <a:t>*j*</a:t>
            </a:r>
            <a:endParaRPr sz="1100" dirty="0"/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100" dirty="0"/>
              <a:t>		</a:t>
            </a:r>
            <a:r>
              <a:rPr lang="ru-RU" sz="1100" dirty="0" err="1"/>
              <a:t>b^I</a:t>
            </a:r>
            <a:r>
              <a:rPr lang="ru-RU" sz="1100" dirty="0"/>
              <a:t> = </a:t>
            </a:r>
            <a:r>
              <a:rPr lang="ru-RU" sz="1100" dirty="0" err="1"/>
              <a:t>bi</a:t>
            </a:r>
            <a:r>
              <a:rPr lang="ru-RU" sz="1100" dirty="0"/>
              <a:t> – (</a:t>
            </a:r>
            <a:r>
              <a:rPr lang="ru-RU" sz="1100" dirty="0" err="1"/>
              <a:t>bi</a:t>
            </a:r>
            <a:r>
              <a:rPr lang="ru-RU" sz="1100" dirty="0"/>
              <a:t>*</a:t>
            </a:r>
            <a:r>
              <a:rPr lang="ru-RU" sz="1100" dirty="0" err="1"/>
              <a:t>aij</a:t>
            </a:r>
            <a:r>
              <a:rPr lang="ru-RU" sz="1100" dirty="0"/>
              <a:t>*)/</a:t>
            </a:r>
            <a:r>
              <a:rPr lang="ru-RU" sz="1100" dirty="0" err="1"/>
              <a:t>ai</a:t>
            </a:r>
            <a:r>
              <a:rPr lang="ru-RU" sz="1100" dirty="0"/>
              <a:t>*j*</a:t>
            </a:r>
            <a:endParaRPr sz="1100" dirty="0"/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100" dirty="0"/>
              <a:t>		</a:t>
            </a:r>
            <a:r>
              <a:rPr lang="ru-RU" sz="1100" dirty="0" err="1"/>
              <a:t>p^j</a:t>
            </a:r>
            <a:r>
              <a:rPr lang="ru-RU" sz="1100" dirty="0"/>
              <a:t> = </a:t>
            </a:r>
            <a:r>
              <a:rPr lang="ru-RU" sz="1100" dirty="0" err="1"/>
              <a:t>pj</a:t>
            </a:r>
            <a:r>
              <a:rPr lang="ru-RU" sz="1100" dirty="0"/>
              <a:t> – (</a:t>
            </a:r>
            <a:r>
              <a:rPr lang="ru-RU" sz="1100" dirty="0" err="1"/>
              <a:t>ai</a:t>
            </a:r>
            <a:r>
              <a:rPr lang="ru-RU" sz="1100" dirty="0"/>
              <a:t>*j * </a:t>
            </a:r>
            <a:r>
              <a:rPr lang="ru-RU" sz="1100" dirty="0" err="1"/>
              <a:t>pj</a:t>
            </a:r>
            <a:r>
              <a:rPr lang="ru-RU" sz="1100" dirty="0"/>
              <a:t>*)/</a:t>
            </a:r>
            <a:r>
              <a:rPr lang="ru-RU" sz="1100" dirty="0" err="1"/>
              <a:t>ai</a:t>
            </a:r>
            <a:r>
              <a:rPr lang="ru-RU" sz="1100" dirty="0"/>
              <a:t>*j*</a:t>
            </a:r>
            <a:endParaRPr sz="1100" dirty="0"/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100" dirty="0"/>
              <a:t>		-Q^= -Q – (</a:t>
            </a:r>
            <a:r>
              <a:rPr lang="ru-RU" sz="1100" dirty="0" err="1"/>
              <a:t>bi</a:t>
            </a:r>
            <a:r>
              <a:rPr lang="ru-RU" sz="1100" dirty="0"/>
              <a:t>* * </a:t>
            </a:r>
            <a:r>
              <a:rPr lang="ru-RU" sz="1100" dirty="0" err="1"/>
              <a:t>pj</a:t>
            </a:r>
            <a:r>
              <a:rPr lang="ru-RU" sz="1100" dirty="0"/>
              <a:t>*)/</a:t>
            </a:r>
            <a:r>
              <a:rPr lang="ru-RU" sz="1100" dirty="0" err="1"/>
              <a:t>ai</a:t>
            </a:r>
            <a:r>
              <a:rPr lang="ru-RU" sz="1100" dirty="0"/>
              <a:t>*j*</a:t>
            </a:r>
            <a:endParaRPr sz="1100" dirty="0"/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100" b="1" dirty="0"/>
              <a:t>условие</a:t>
            </a:r>
            <a:r>
              <a:rPr lang="ru-RU" sz="1100" dirty="0"/>
              <a:t>: Если каждые </a:t>
            </a:r>
            <a:r>
              <a:rPr lang="ru-RU" sz="1100" dirty="0" err="1"/>
              <a:t>aij</a:t>
            </a:r>
            <a:r>
              <a:rPr lang="ru-RU" sz="1100" dirty="0"/>
              <a:t>* &lt; 0: Решений нет!</a:t>
            </a:r>
            <a:endParaRPr sz="1100" dirty="0"/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100" dirty="0"/>
              <a:t>		</a:t>
            </a:r>
            <a:endParaRPr sz="1100" dirty="0"/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dirty="0"/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dirty="0"/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1100" dirty="0"/>
              <a:t>	</a:t>
            </a:r>
            <a:endParaRPr sz="1100" dirty="0"/>
          </a:p>
          <a:p>
            <a:pPr marL="66992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dirty="0"/>
          </a:p>
          <a:p>
            <a:pPr marL="622300" lvl="0" indent="0" algn="just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100" dirty="0"/>
          </a:p>
        </p:txBody>
      </p:sp>
      <p:sp>
        <p:nvSpPr>
          <p:cNvPr id="189" name="Google Shape;189;g166b7d91aff_0_29"/>
          <p:cNvSpPr txBox="1"/>
          <p:nvPr/>
        </p:nvSpPr>
        <p:spPr>
          <a:xfrm>
            <a:off x="5056505" y="120015"/>
            <a:ext cx="254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>
            <a:spLocks noGrp="1"/>
          </p:cNvSpPr>
          <p:nvPr>
            <p:ph type="title"/>
          </p:nvPr>
        </p:nvSpPr>
        <p:spPr>
          <a:xfrm>
            <a:off x="265044" y="226922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dirty="0" smtClean="0"/>
              <a:t>Демонстрация</a:t>
            </a:r>
            <a:endParaRPr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93" y="1210522"/>
            <a:ext cx="7533019" cy="22438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259</Words>
  <Application>Microsoft Office PowerPoint</Application>
  <PresentationFormat>Экран (16:9)</PresentationFormat>
  <Paragraphs>106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Courier New</vt:lpstr>
      <vt:lpstr>Roboto</vt:lpstr>
      <vt:lpstr>Calibri</vt:lpstr>
      <vt:lpstr>Verdana</vt:lpstr>
      <vt:lpstr>Тема1</vt:lpstr>
      <vt:lpstr>Отчет</vt:lpstr>
      <vt:lpstr>Цели и задачи</vt:lpstr>
      <vt:lpstr>Описание метода</vt:lpstr>
      <vt:lpstr>Алгоритм</vt:lpstr>
      <vt:lpstr>Алгоритм</vt:lpstr>
      <vt:lpstr>Проверка матрицы на наличие единичной матрицы</vt:lpstr>
      <vt:lpstr>Алгоритм ( вспомогательная задача )</vt:lpstr>
      <vt:lpstr>Алгоритм</vt:lpstr>
      <vt:lpstr>Демонстрация</vt:lpstr>
      <vt:lpstr>Демонстрация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</dc:title>
  <dc:creator>Al</dc:creator>
  <cp:lastModifiedBy>?????? ????????</cp:lastModifiedBy>
  <cp:revision>5</cp:revision>
  <dcterms:created xsi:type="dcterms:W3CDTF">2014-06-27T12:30:00Z</dcterms:created>
  <dcterms:modified xsi:type="dcterms:W3CDTF">2022-10-14T16:28:55Z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A474A3FDF744467C982ADA66E656E5C3</vt:lpwstr>
  </property>
  <property fmtid="{D5CDD505-2E9C-101B-9397-08002B2CF9AE}" pid="3" name="KSOProductBuildVer">
    <vt:lpwstr>1049-11.2.0.11341</vt:lpwstr>
  </property>
</Properties>
</file>