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C164-2764-427E-96EB-F9A09657308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EE36-1114-4671-AFE8-659B63FA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5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C164-2764-427E-96EB-F9A09657308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EE36-1114-4671-AFE8-659B63FA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4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C164-2764-427E-96EB-F9A09657308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EE36-1114-4671-AFE8-659B63FA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C164-2764-427E-96EB-F9A09657308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EE36-1114-4671-AFE8-659B63FA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6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C164-2764-427E-96EB-F9A09657308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EE36-1114-4671-AFE8-659B63FA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9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C164-2764-427E-96EB-F9A09657308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EE36-1114-4671-AFE8-659B63FA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3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C164-2764-427E-96EB-F9A09657308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EE36-1114-4671-AFE8-659B63FA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0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C164-2764-427E-96EB-F9A09657308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EE36-1114-4671-AFE8-659B63FA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6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C164-2764-427E-96EB-F9A09657308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EE36-1114-4671-AFE8-659B63FA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9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C164-2764-427E-96EB-F9A09657308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EE36-1114-4671-AFE8-659B63FA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7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C164-2764-427E-96EB-F9A09657308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EE36-1114-4671-AFE8-659B63FA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9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1C164-2764-427E-96EB-F9A09657308B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DEE36-1114-4671-AFE8-659B63FAD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1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roup 338"/>
          <p:cNvGrpSpPr/>
          <p:nvPr/>
        </p:nvGrpSpPr>
        <p:grpSpPr>
          <a:xfrm>
            <a:off x="582466" y="305113"/>
            <a:ext cx="4574642" cy="2545669"/>
            <a:chOff x="280401" y="466204"/>
            <a:chExt cx="4574642" cy="2545669"/>
          </a:xfrm>
        </p:grpSpPr>
        <p:grpSp>
          <p:nvGrpSpPr>
            <p:cNvPr id="80" name="Group 79"/>
            <p:cNvGrpSpPr>
              <a:grpSpLocks noChangeAspect="1"/>
            </p:cNvGrpSpPr>
            <p:nvPr/>
          </p:nvGrpSpPr>
          <p:grpSpPr>
            <a:xfrm>
              <a:off x="280401" y="977169"/>
              <a:ext cx="2016422" cy="2034704"/>
              <a:chOff x="710655" y="1219200"/>
              <a:chExt cx="2633818" cy="2657698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1337410" y="1219200"/>
                <a:ext cx="1140970" cy="2657698"/>
                <a:chOff x="1337410" y="1219200"/>
                <a:chExt cx="1140970" cy="2657698"/>
              </a:xfrm>
            </p:grpSpPr>
            <p:grpSp>
              <p:nvGrpSpPr>
                <p:cNvPr id="13" name="Group 12"/>
                <p:cNvGrpSpPr>
                  <a:grpSpLocks noChangeAspect="1"/>
                </p:cNvGrpSpPr>
                <p:nvPr/>
              </p:nvGrpSpPr>
              <p:grpSpPr>
                <a:xfrm>
                  <a:off x="1337410" y="1219200"/>
                  <a:ext cx="1140970" cy="2657698"/>
                  <a:chOff x="1337410" y="1219200"/>
                  <a:chExt cx="1140970" cy="2657698"/>
                </a:xfrm>
              </p:grpSpPr>
              <p:sp>
                <p:nvSpPr>
                  <p:cNvPr id="10" name="Freeform 9"/>
                  <p:cNvSpPr/>
                  <p:nvPr/>
                </p:nvSpPr>
                <p:spPr>
                  <a:xfrm>
                    <a:off x="1391920" y="1219200"/>
                    <a:ext cx="1020874" cy="2570480"/>
                  </a:xfrm>
                  <a:custGeom>
                    <a:avLst/>
                    <a:gdLst>
                      <a:gd name="connsiteX0" fmla="*/ 193040 w 1020874"/>
                      <a:gd name="connsiteY0" fmla="*/ 30480 h 2398630"/>
                      <a:gd name="connsiteX1" fmla="*/ 193040 w 1020874"/>
                      <a:gd name="connsiteY1" fmla="*/ 30480 h 2398630"/>
                      <a:gd name="connsiteX2" fmla="*/ 386080 w 1020874"/>
                      <a:gd name="connsiteY2" fmla="*/ 20320 h 2398630"/>
                      <a:gd name="connsiteX3" fmla="*/ 416560 w 1020874"/>
                      <a:gd name="connsiteY3" fmla="*/ 10160 h 2398630"/>
                      <a:gd name="connsiteX4" fmla="*/ 467360 w 1020874"/>
                      <a:gd name="connsiteY4" fmla="*/ 0 h 2398630"/>
                      <a:gd name="connsiteX5" fmla="*/ 589280 w 1020874"/>
                      <a:gd name="connsiteY5" fmla="*/ 10160 h 2398630"/>
                      <a:gd name="connsiteX6" fmla="*/ 629920 w 1020874"/>
                      <a:gd name="connsiteY6" fmla="*/ 20320 h 2398630"/>
                      <a:gd name="connsiteX7" fmla="*/ 924560 w 1020874"/>
                      <a:gd name="connsiteY7" fmla="*/ 10160 h 2398630"/>
                      <a:gd name="connsiteX8" fmla="*/ 995680 w 1020874"/>
                      <a:gd name="connsiteY8" fmla="*/ 20320 h 2398630"/>
                      <a:gd name="connsiteX9" fmla="*/ 965200 w 1020874"/>
                      <a:gd name="connsiteY9" fmla="*/ 325120 h 2398630"/>
                      <a:gd name="connsiteX10" fmla="*/ 975360 w 1020874"/>
                      <a:gd name="connsiteY10" fmla="*/ 528320 h 2398630"/>
                      <a:gd name="connsiteX11" fmla="*/ 955040 w 1020874"/>
                      <a:gd name="connsiteY11" fmla="*/ 721360 h 2398630"/>
                      <a:gd name="connsiteX12" fmla="*/ 873760 w 1020874"/>
                      <a:gd name="connsiteY12" fmla="*/ 782320 h 2398630"/>
                      <a:gd name="connsiteX13" fmla="*/ 822960 w 1020874"/>
                      <a:gd name="connsiteY13" fmla="*/ 812800 h 2398630"/>
                      <a:gd name="connsiteX14" fmla="*/ 792480 w 1020874"/>
                      <a:gd name="connsiteY14" fmla="*/ 833120 h 2398630"/>
                      <a:gd name="connsiteX15" fmla="*/ 711200 w 1020874"/>
                      <a:gd name="connsiteY15" fmla="*/ 843280 h 2398630"/>
                      <a:gd name="connsiteX16" fmla="*/ 701040 w 1020874"/>
                      <a:gd name="connsiteY16" fmla="*/ 873760 h 2398630"/>
                      <a:gd name="connsiteX17" fmla="*/ 721360 w 1020874"/>
                      <a:gd name="connsiteY17" fmla="*/ 1005840 h 2398630"/>
                      <a:gd name="connsiteX18" fmla="*/ 731520 w 1020874"/>
                      <a:gd name="connsiteY18" fmla="*/ 1239520 h 2398630"/>
                      <a:gd name="connsiteX19" fmla="*/ 741680 w 1020874"/>
                      <a:gd name="connsiteY19" fmla="*/ 1290320 h 2398630"/>
                      <a:gd name="connsiteX20" fmla="*/ 772160 w 1020874"/>
                      <a:gd name="connsiteY20" fmla="*/ 1402080 h 2398630"/>
                      <a:gd name="connsiteX21" fmla="*/ 751840 w 1020874"/>
                      <a:gd name="connsiteY21" fmla="*/ 1483360 h 2398630"/>
                      <a:gd name="connsiteX22" fmla="*/ 721360 w 1020874"/>
                      <a:gd name="connsiteY22" fmla="*/ 1615440 h 2398630"/>
                      <a:gd name="connsiteX23" fmla="*/ 690880 w 1020874"/>
                      <a:gd name="connsiteY23" fmla="*/ 1645920 h 2398630"/>
                      <a:gd name="connsiteX24" fmla="*/ 660400 w 1020874"/>
                      <a:gd name="connsiteY24" fmla="*/ 1666240 h 2398630"/>
                      <a:gd name="connsiteX25" fmla="*/ 538480 w 1020874"/>
                      <a:gd name="connsiteY25" fmla="*/ 1686560 h 2398630"/>
                      <a:gd name="connsiteX26" fmla="*/ 518160 w 1020874"/>
                      <a:gd name="connsiteY26" fmla="*/ 1767840 h 2398630"/>
                      <a:gd name="connsiteX27" fmla="*/ 477520 w 1020874"/>
                      <a:gd name="connsiteY27" fmla="*/ 1889760 h 2398630"/>
                      <a:gd name="connsiteX28" fmla="*/ 467360 w 1020874"/>
                      <a:gd name="connsiteY28" fmla="*/ 1960880 h 2398630"/>
                      <a:gd name="connsiteX29" fmla="*/ 447040 w 1020874"/>
                      <a:gd name="connsiteY29" fmla="*/ 2001520 h 2398630"/>
                      <a:gd name="connsiteX30" fmla="*/ 436880 w 1020874"/>
                      <a:gd name="connsiteY30" fmla="*/ 2235200 h 2398630"/>
                      <a:gd name="connsiteX31" fmla="*/ 426720 w 1020874"/>
                      <a:gd name="connsiteY31" fmla="*/ 2387600 h 2398630"/>
                      <a:gd name="connsiteX32" fmla="*/ 375920 w 1020874"/>
                      <a:gd name="connsiteY32" fmla="*/ 2377440 h 2398630"/>
                      <a:gd name="connsiteX33" fmla="*/ 345440 w 1020874"/>
                      <a:gd name="connsiteY33" fmla="*/ 2367280 h 2398630"/>
                      <a:gd name="connsiteX34" fmla="*/ 162560 w 1020874"/>
                      <a:gd name="connsiteY34" fmla="*/ 2387600 h 2398630"/>
                      <a:gd name="connsiteX35" fmla="*/ 132080 w 1020874"/>
                      <a:gd name="connsiteY35" fmla="*/ 2397760 h 2398630"/>
                      <a:gd name="connsiteX36" fmla="*/ 111760 w 1020874"/>
                      <a:gd name="connsiteY36" fmla="*/ 2367280 h 2398630"/>
                      <a:gd name="connsiteX37" fmla="*/ 81280 w 1020874"/>
                      <a:gd name="connsiteY37" fmla="*/ 2306320 h 2398630"/>
                      <a:gd name="connsiteX38" fmla="*/ 60960 w 1020874"/>
                      <a:gd name="connsiteY38" fmla="*/ 1524000 h 2398630"/>
                      <a:gd name="connsiteX39" fmla="*/ 50800 w 1020874"/>
                      <a:gd name="connsiteY39" fmla="*/ 1442720 h 2398630"/>
                      <a:gd name="connsiteX40" fmla="*/ 30480 w 1020874"/>
                      <a:gd name="connsiteY40" fmla="*/ 1351280 h 2398630"/>
                      <a:gd name="connsiteX41" fmla="*/ 20320 w 1020874"/>
                      <a:gd name="connsiteY41" fmla="*/ 1320800 h 2398630"/>
                      <a:gd name="connsiteX42" fmla="*/ 0 w 1020874"/>
                      <a:gd name="connsiteY42" fmla="*/ 1290320 h 2398630"/>
                      <a:gd name="connsiteX43" fmla="*/ 10160 w 1020874"/>
                      <a:gd name="connsiteY43" fmla="*/ 1026160 h 2398630"/>
                      <a:gd name="connsiteX44" fmla="*/ 20320 w 1020874"/>
                      <a:gd name="connsiteY44" fmla="*/ 985520 h 2398630"/>
                      <a:gd name="connsiteX45" fmla="*/ 40640 w 1020874"/>
                      <a:gd name="connsiteY45" fmla="*/ 873760 h 2398630"/>
                      <a:gd name="connsiteX46" fmla="*/ 60960 w 1020874"/>
                      <a:gd name="connsiteY46" fmla="*/ 538480 h 2398630"/>
                      <a:gd name="connsiteX47" fmla="*/ 81280 w 1020874"/>
                      <a:gd name="connsiteY47" fmla="*/ 335280 h 2398630"/>
                      <a:gd name="connsiteX48" fmla="*/ 101600 w 1020874"/>
                      <a:gd name="connsiteY48" fmla="*/ 203200 h 2398630"/>
                      <a:gd name="connsiteX49" fmla="*/ 132080 w 1020874"/>
                      <a:gd name="connsiteY49" fmla="*/ 132080 h 2398630"/>
                      <a:gd name="connsiteX50" fmla="*/ 182880 w 1020874"/>
                      <a:gd name="connsiteY50" fmla="*/ 91440 h 2398630"/>
                      <a:gd name="connsiteX51" fmla="*/ 203200 w 1020874"/>
                      <a:gd name="connsiteY51" fmla="*/ 60960 h 2398630"/>
                      <a:gd name="connsiteX52" fmla="*/ 193040 w 1020874"/>
                      <a:gd name="connsiteY52" fmla="*/ 30480 h 23986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</a:cxnLst>
                    <a:rect l="l" t="t" r="r" b="b"/>
                    <a:pathLst>
                      <a:path w="1020874" h="2398630">
                        <a:moveTo>
                          <a:pt x="193040" y="30480"/>
                        </a:moveTo>
                        <a:lnTo>
                          <a:pt x="193040" y="30480"/>
                        </a:lnTo>
                        <a:cubicBezTo>
                          <a:pt x="257387" y="27093"/>
                          <a:pt x="321909" y="26154"/>
                          <a:pt x="386080" y="20320"/>
                        </a:cubicBezTo>
                        <a:cubicBezTo>
                          <a:pt x="396746" y="19350"/>
                          <a:pt x="406170" y="12757"/>
                          <a:pt x="416560" y="10160"/>
                        </a:cubicBezTo>
                        <a:cubicBezTo>
                          <a:pt x="433313" y="5972"/>
                          <a:pt x="450427" y="3387"/>
                          <a:pt x="467360" y="0"/>
                        </a:cubicBezTo>
                        <a:cubicBezTo>
                          <a:pt x="508000" y="3387"/>
                          <a:pt x="548814" y="5102"/>
                          <a:pt x="589280" y="10160"/>
                        </a:cubicBezTo>
                        <a:cubicBezTo>
                          <a:pt x="603136" y="11892"/>
                          <a:pt x="615956" y="20320"/>
                          <a:pt x="629920" y="20320"/>
                        </a:cubicBezTo>
                        <a:cubicBezTo>
                          <a:pt x="728192" y="20320"/>
                          <a:pt x="826347" y="13547"/>
                          <a:pt x="924560" y="10160"/>
                        </a:cubicBezTo>
                        <a:cubicBezTo>
                          <a:pt x="948267" y="13547"/>
                          <a:pt x="990485" y="-3057"/>
                          <a:pt x="995680" y="20320"/>
                        </a:cubicBezTo>
                        <a:cubicBezTo>
                          <a:pt x="1035343" y="198804"/>
                          <a:pt x="1016264" y="222992"/>
                          <a:pt x="965200" y="325120"/>
                        </a:cubicBezTo>
                        <a:cubicBezTo>
                          <a:pt x="968587" y="392853"/>
                          <a:pt x="969485" y="460757"/>
                          <a:pt x="975360" y="528320"/>
                        </a:cubicBezTo>
                        <a:cubicBezTo>
                          <a:pt x="984023" y="627948"/>
                          <a:pt x="1084945" y="461550"/>
                          <a:pt x="955040" y="721360"/>
                        </a:cubicBezTo>
                        <a:cubicBezTo>
                          <a:pt x="939894" y="751651"/>
                          <a:pt x="901605" y="763043"/>
                          <a:pt x="873760" y="782320"/>
                        </a:cubicBezTo>
                        <a:cubicBezTo>
                          <a:pt x="857524" y="793560"/>
                          <a:pt x="839706" y="802334"/>
                          <a:pt x="822960" y="812800"/>
                        </a:cubicBezTo>
                        <a:cubicBezTo>
                          <a:pt x="812605" y="819272"/>
                          <a:pt x="804261" y="829907"/>
                          <a:pt x="792480" y="833120"/>
                        </a:cubicBezTo>
                        <a:cubicBezTo>
                          <a:pt x="766138" y="840304"/>
                          <a:pt x="738293" y="839893"/>
                          <a:pt x="711200" y="843280"/>
                        </a:cubicBezTo>
                        <a:cubicBezTo>
                          <a:pt x="707813" y="853440"/>
                          <a:pt x="701040" y="863050"/>
                          <a:pt x="701040" y="873760"/>
                        </a:cubicBezTo>
                        <a:cubicBezTo>
                          <a:pt x="701040" y="932270"/>
                          <a:pt x="709090" y="956761"/>
                          <a:pt x="721360" y="1005840"/>
                        </a:cubicBezTo>
                        <a:cubicBezTo>
                          <a:pt x="724747" y="1083733"/>
                          <a:pt x="725965" y="1161751"/>
                          <a:pt x="731520" y="1239520"/>
                        </a:cubicBezTo>
                        <a:cubicBezTo>
                          <a:pt x="732750" y="1256745"/>
                          <a:pt x="737797" y="1273494"/>
                          <a:pt x="741680" y="1290320"/>
                        </a:cubicBezTo>
                        <a:cubicBezTo>
                          <a:pt x="758868" y="1364802"/>
                          <a:pt x="755366" y="1351697"/>
                          <a:pt x="772160" y="1402080"/>
                        </a:cubicBezTo>
                        <a:cubicBezTo>
                          <a:pt x="765387" y="1429173"/>
                          <a:pt x="758120" y="1456148"/>
                          <a:pt x="751840" y="1483360"/>
                        </a:cubicBezTo>
                        <a:cubicBezTo>
                          <a:pt x="744103" y="1516886"/>
                          <a:pt x="733092" y="1589630"/>
                          <a:pt x="721360" y="1615440"/>
                        </a:cubicBezTo>
                        <a:cubicBezTo>
                          <a:pt x="715414" y="1628521"/>
                          <a:pt x="701918" y="1636722"/>
                          <a:pt x="690880" y="1645920"/>
                        </a:cubicBezTo>
                        <a:cubicBezTo>
                          <a:pt x="681499" y="1653737"/>
                          <a:pt x="672199" y="1663094"/>
                          <a:pt x="660400" y="1666240"/>
                        </a:cubicBezTo>
                        <a:cubicBezTo>
                          <a:pt x="620591" y="1676856"/>
                          <a:pt x="579120" y="1679787"/>
                          <a:pt x="538480" y="1686560"/>
                        </a:cubicBezTo>
                        <a:cubicBezTo>
                          <a:pt x="531707" y="1713653"/>
                          <a:pt x="526185" y="1741091"/>
                          <a:pt x="518160" y="1767840"/>
                        </a:cubicBezTo>
                        <a:cubicBezTo>
                          <a:pt x="505850" y="1808872"/>
                          <a:pt x="477520" y="1889760"/>
                          <a:pt x="477520" y="1889760"/>
                        </a:cubicBezTo>
                        <a:cubicBezTo>
                          <a:pt x="474133" y="1913467"/>
                          <a:pt x="473661" y="1937776"/>
                          <a:pt x="467360" y="1960880"/>
                        </a:cubicBezTo>
                        <a:cubicBezTo>
                          <a:pt x="463375" y="1975492"/>
                          <a:pt x="448713" y="1986467"/>
                          <a:pt x="447040" y="2001520"/>
                        </a:cubicBezTo>
                        <a:cubicBezTo>
                          <a:pt x="438430" y="2079010"/>
                          <a:pt x="440978" y="2157341"/>
                          <a:pt x="436880" y="2235200"/>
                        </a:cubicBezTo>
                        <a:cubicBezTo>
                          <a:pt x="434204" y="2286042"/>
                          <a:pt x="430107" y="2336800"/>
                          <a:pt x="426720" y="2387600"/>
                        </a:cubicBezTo>
                        <a:cubicBezTo>
                          <a:pt x="409787" y="2384213"/>
                          <a:pt x="392673" y="2381628"/>
                          <a:pt x="375920" y="2377440"/>
                        </a:cubicBezTo>
                        <a:cubicBezTo>
                          <a:pt x="365530" y="2374843"/>
                          <a:pt x="356150" y="2367280"/>
                          <a:pt x="345440" y="2367280"/>
                        </a:cubicBezTo>
                        <a:cubicBezTo>
                          <a:pt x="319686" y="2367280"/>
                          <a:pt x="194972" y="2383549"/>
                          <a:pt x="162560" y="2387600"/>
                        </a:cubicBezTo>
                        <a:cubicBezTo>
                          <a:pt x="152400" y="2390987"/>
                          <a:pt x="142024" y="2401737"/>
                          <a:pt x="132080" y="2397760"/>
                        </a:cubicBezTo>
                        <a:cubicBezTo>
                          <a:pt x="120743" y="2393225"/>
                          <a:pt x="117221" y="2378202"/>
                          <a:pt x="111760" y="2367280"/>
                        </a:cubicBezTo>
                        <a:cubicBezTo>
                          <a:pt x="69696" y="2283152"/>
                          <a:pt x="139514" y="2393671"/>
                          <a:pt x="81280" y="2306320"/>
                        </a:cubicBezTo>
                        <a:cubicBezTo>
                          <a:pt x="22621" y="2013026"/>
                          <a:pt x="80868" y="2320329"/>
                          <a:pt x="60960" y="1524000"/>
                        </a:cubicBezTo>
                        <a:cubicBezTo>
                          <a:pt x="60278" y="1496704"/>
                          <a:pt x="54952" y="1469707"/>
                          <a:pt x="50800" y="1442720"/>
                        </a:cubicBezTo>
                        <a:cubicBezTo>
                          <a:pt x="47308" y="1420023"/>
                          <a:pt x="37222" y="1374877"/>
                          <a:pt x="30480" y="1351280"/>
                        </a:cubicBezTo>
                        <a:cubicBezTo>
                          <a:pt x="27538" y="1340982"/>
                          <a:pt x="25109" y="1330379"/>
                          <a:pt x="20320" y="1320800"/>
                        </a:cubicBezTo>
                        <a:cubicBezTo>
                          <a:pt x="14859" y="1309878"/>
                          <a:pt x="6773" y="1300480"/>
                          <a:pt x="0" y="1290320"/>
                        </a:cubicBezTo>
                        <a:cubicBezTo>
                          <a:pt x="3387" y="1202267"/>
                          <a:pt x="4298" y="1114083"/>
                          <a:pt x="10160" y="1026160"/>
                        </a:cubicBezTo>
                        <a:cubicBezTo>
                          <a:pt x="11089" y="1012227"/>
                          <a:pt x="18024" y="999294"/>
                          <a:pt x="20320" y="985520"/>
                        </a:cubicBezTo>
                        <a:cubicBezTo>
                          <a:pt x="39467" y="870636"/>
                          <a:pt x="18842" y="939155"/>
                          <a:pt x="40640" y="873760"/>
                        </a:cubicBezTo>
                        <a:cubicBezTo>
                          <a:pt x="44648" y="801609"/>
                          <a:pt x="54224" y="617071"/>
                          <a:pt x="60960" y="538480"/>
                        </a:cubicBezTo>
                        <a:cubicBezTo>
                          <a:pt x="66773" y="470658"/>
                          <a:pt x="74507" y="403013"/>
                          <a:pt x="81280" y="335280"/>
                        </a:cubicBezTo>
                        <a:cubicBezTo>
                          <a:pt x="88073" y="267353"/>
                          <a:pt x="82072" y="252020"/>
                          <a:pt x="101600" y="203200"/>
                        </a:cubicBezTo>
                        <a:cubicBezTo>
                          <a:pt x="111179" y="179253"/>
                          <a:pt x="116910" y="152939"/>
                          <a:pt x="132080" y="132080"/>
                        </a:cubicBezTo>
                        <a:cubicBezTo>
                          <a:pt x="144835" y="114542"/>
                          <a:pt x="167546" y="106774"/>
                          <a:pt x="182880" y="91440"/>
                        </a:cubicBezTo>
                        <a:cubicBezTo>
                          <a:pt x="191514" y="82806"/>
                          <a:pt x="196427" y="71120"/>
                          <a:pt x="203200" y="60960"/>
                        </a:cubicBezTo>
                        <a:lnTo>
                          <a:pt x="193040" y="3048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20000"/>
                      <a:lumOff val="80000"/>
                      <a:alpha val="58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1337410" y="1306418"/>
                    <a:ext cx="237040" cy="238693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1" name="Rectangle 10"/>
                  <p:cNvSpPr/>
                  <p:nvPr/>
                </p:nvSpPr>
                <p:spPr>
                  <a:xfrm>
                    <a:off x="1531022" y="1219200"/>
                    <a:ext cx="947355" cy="8721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1337411" y="3693357"/>
                    <a:ext cx="1140966" cy="1835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4" name="Rectangle 3"/>
                  <p:cNvSpPr/>
                  <p:nvPr/>
                </p:nvSpPr>
                <p:spPr>
                  <a:xfrm>
                    <a:off x="1574452" y="1306418"/>
                    <a:ext cx="903928" cy="79564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1574451" y="2102064"/>
                    <a:ext cx="903928" cy="79564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1574450" y="2897710"/>
                    <a:ext cx="903928" cy="79564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sp>
              <p:nvSpPr>
                <p:cNvPr id="19" name="Oval 18"/>
                <p:cNvSpPr/>
                <p:nvPr/>
              </p:nvSpPr>
              <p:spPr>
                <a:xfrm>
                  <a:off x="1965454" y="1643281"/>
                  <a:ext cx="121920" cy="12192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1965454" y="2438926"/>
                  <a:ext cx="121920" cy="12192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1965454" y="3234572"/>
                  <a:ext cx="121920" cy="12192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50" name="Straight Arrow Connector 49"/>
              <p:cNvCxnSpPr/>
              <p:nvPr/>
            </p:nvCxnSpPr>
            <p:spPr>
              <a:xfrm flipV="1">
                <a:off x="1320146" y="1706434"/>
                <a:ext cx="471343" cy="658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H="1" flipV="1">
                <a:off x="2417972" y="1704242"/>
                <a:ext cx="451062" cy="5482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1295350" y="2441061"/>
                <a:ext cx="471343" cy="658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 flipH="1" flipV="1">
                <a:off x="2393176" y="2438869"/>
                <a:ext cx="451062" cy="5482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1295000" y="3286760"/>
                <a:ext cx="471343" cy="658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H="1" flipV="1">
                <a:off x="2392826" y="3284568"/>
                <a:ext cx="451062" cy="5482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710655" y="1528348"/>
                <a:ext cx="4956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90%</a:t>
                </a:r>
                <a:endParaRPr lang="en-US" sz="14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848824" y="1528348"/>
                <a:ext cx="4956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10%</a:t>
                </a:r>
                <a:endParaRPr lang="en-US" sz="14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10655" y="2275156"/>
                <a:ext cx="4956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50%</a:t>
                </a:r>
                <a:endParaRPr lang="en-US" sz="14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848824" y="2275156"/>
                <a:ext cx="4956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50%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10655" y="3110867"/>
                <a:ext cx="4956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20%</a:t>
                </a:r>
                <a:endParaRPr lang="en-US" sz="14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848824" y="3110867"/>
                <a:ext cx="4956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80%</a:t>
                </a:r>
                <a:endParaRPr lang="en-US" sz="1400" dirty="0"/>
              </a:p>
            </p:txBody>
          </p:sp>
        </p:grpSp>
        <p:grpSp>
          <p:nvGrpSpPr>
            <p:cNvPr id="81" name="Group 80"/>
            <p:cNvGrpSpPr>
              <a:grpSpLocks noChangeAspect="1"/>
            </p:cNvGrpSpPr>
            <p:nvPr/>
          </p:nvGrpSpPr>
          <p:grpSpPr>
            <a:xfrm>
              <a:off x="2463645" y="977169"/>
              <a:ext cx="1247494" cy="2034704"/>
              <a:chOff x="4141570" y="1219200"/>
              <a:chExt cx="1629457" cy="2657698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4141570" y="1219200"/>
                <a:ext cx="1140967" cy="2657698"/>
                <a:chOff x="3318610" y="1219200"/>
                <a:chExt cx="1140967" cy="2657698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3318610" y="1219200"/>
                  <a:ext cx="1140967" cy="2657698"/>
                  <a:chOff x="1337410" y="1219200"/>
                  <a:chExt cx="1140967" cy="2657698"/>
                </a:xfrm>
              </p:grpSpPr>
              <p:grpSp>
                <p:nvGrpSpPr>
                  <p:cNvPr id="24" name="Group 23"/>
                  <p:cNvGrpSpPr>
                    <a:grpSpLocks noChangeAspect="1"/>
                  </p:cNvGrpSpPr>
                  <p:nvPr/>
                </p:nvGrpSpPr>
                <p:grpSpPr>
                  <a:xfrm>
                    <a:off x="1337410" y="1219200"/>
                    <a:ext cx="1140967" cy="2657698"/>
                    <a:chOff x="1337410" y="1219200"/>
                    <a:chExt cx="1140967" cy="2657698"/>
                  </a:xfrm>
                </p:grpSpPr>
                <p:sp>
                  <p:nvSpPr>
                    <p:cNvPr id="28" name="Freeform 27"/>
                    <p:cNvSpPr/>
                    <p:nvPr/>
                  </p:nvSpPr>
                  <p:spPr>
                    <a:xfrm>
                      <a:off x="1391920" y="1219200"/>
                      <a:ext cx="1020874" cy="2570480"/>
                    </a:xfrm>
                    <a:custGeom>
                      <a:avLst/>
                      <a:gdLst>
                        <a:gd name="connsiteX0" fmla="*/ 193040 w 1020874"/>
                        <a:gd name="connsiteY0" fmla="*/ 30480 h 2398630"/>
                        <a:gd name="connsiteX1" fmla="*/ 193040 w 1020874"/>
                        <a:gd name="connsiteY1" fmla="*/ 30480 h 2398630"/>
                        <a:gd name="connsiteX2" fmla="*/ 386080 w 1020874"/>
                        <a:gd name="connsiteY2" fmla="*/ 20320 h 2398630"/>
                        <a:gd name="connsiteX3" fmla="*/ 416560 w 1020874"/>
                        <a:gd name="connsiteY3" fmla="*/ 10160 h 2398630"/>
                        <a:gd name="connsiteX4" fmla="*/ 467360 w 1020874"/>
                        <a:gd name="connsiteY4" fmla="*/ 0 h 2398630"/>
                        <a:gd name="connsiteX5" fmla="*/ 589280 w 1020874"/>
                        <a:gd name="connsiteY5" fmla="*/ 10160 h 2398630"/>
                        <a:gd name="connsiteX6" fmla="*/ 629920 w 1020874"/>
                        <a:gd name="connsiteY6" fmla="*/ 20320 h 2398630"/>
                        <a:gd name="connsiteX7" fmla="*/ 924560 w 1020874"/>
                        <a:gd name="connsiteY7" fmla="*/ 10160 h 2398630"/>
                        <a:gd name="connsiteX8" fmla="*/ 995680 w 1020874"/>
                        <a:gd name="connsiteY8" fmla="*/ 20320 h 2398630"/>
                        <a:gd name="connsiteX9" fmla="*/ 965200 w 1020874"/>
                        <a:gd name="connsiteY9" fmla="*/ 325120 h 2398630"/>
                        <a:gd name="connsiteX10" fmla="*/ 975360 w 1020874"/>
                        <a:gd name="connsiteY10" fmla="*/ 528320 h 2398630"/>
                        <a:gd name="connsiteX11" fmla="*/ 955040 w 1020874"/>
                        <a:gd name="connsiteY11" fmla="*/ 721360 h 2398630"/>
                        <a:gd name="connsiteX12" fmla="*/ 873760 w 1020874"/>
                        <a:gd name="connsiteY12" fmla="*/ 782320 h 2398630"/>
                        <a:gd name="connsiteX13" fmla="*/ 822960 w 1020874"/>
                        <a:gd name="connsiteY13" fmla="*/ 812800 h 2398630"/>
                        <a:gd name="connsiteX14" fmla="*/ 792480 w 1020874"/>
                        <a:gd name="connsiteY14" fmla="*/ 833120 h 2398630"/>
                        <a:gd name="connsiteX15" fmla="*/ 711200 w 1020874"/>
                        <a:gd name="connsiteY15" fmla="*/ 843280 h 2398630"/>
                        <a:gd name="connsiteX16" fmla="*/ 701040 w 1020874"/>
                        <a:gd name="connsiteY16" fmla="*/ 873760 h 2398630"/>
                        <a:gd name="connsiteX17" fmla="*/ 721360 w 1020874"/>
                        <a:gd name="connsiteY17" fmla="*/ 1005840 h 2398630"/>
                        <a:gd name="connsiteX18" fmla="*/ 731520 w 1020874"/>
                        <a:gd name="connsiteY18" fmla="*/ 1239520 h 2398630"/>
                        <a:gd name="connsiteX19" fmla="*/ 741680 w 1020874"/>
                        <a:gd name="connsiteY19" fmla="*/ 1290320 h 2398630"/>
                        <a:gd name="connsiteX20" fmla="*/ 772160 w 1020874"/>
                        <a:gd name="connsiteY20" fmla="*/ 1402080 h 2398630"/>
                        <a:gd name="connsiteX21" fmla="*/ 751840 w 1020874"/>
                        <a:gd name="connsiteY21" fmla="*/ 1483360 h 2398630"/>
                        <a:gd name="connsiteX22" fmla="*/ 721360 w 1020874"/>
                        <a:gd name="connsiteY22" fmla="*/ 1615440 h 2398630"/>
                        <a:gd name="connsiteX23" fmla="*/ 690880 w 1020874"/>
                        <a:gd name="connsiteY23" fmla="*/ 1645920 h 2398630"/>
                        <a:gd name="connsiteX24" fmla="*/ 660400 w 1020874"/>
                        <a:gd name="connsiteY24" fmla="*/ 1666240 h 2398630"/>
                        <a:gd name="connsiteX25" fmla="*/ 538480 w 1020874"/>
                        <a:gd name="connsiteY25" fmla="*/ 1686560 h 2398630"/>
                        <a:gd name="connsiteX26" fmla="*/ 518160 w 1020874"/>
                        <a:gd name="connsiteY26" fmla="*/ 1767840 h 2398630"/>
                        <a:gd name="connsiteX27" fmla="*/ 477520 w 1020874"/>
                        <a:gd name="connsiteY27" fmla="*/ 1889760 h 2398630"/>
                        <a:gd name="connsiteX28" fmla="*/ 467360 w 1020874"/>
                        <a:gd name="connsiteY28" fmla="*/ 1960880 h 2398630"/>
                        <a:gd name="connsiteX29" fmla="*/ 447040 w 1020874"/>
                        <a:gd name="connsiteY29" fmla="*/ 2001520 h 2398630"/>
                        <a:gd name="connsiteX30" fmla="*/ 436880 w 1020874"/>
                        <a:gd name="connsiteY30" fmla="*/ 2235200 h 2398630"/>
                        <a:gd name="connsiteX31" fmla="*/ 426720 w 1020874"/>
                        <a:gd name="connsiteY31" fmla="*/ 2387600 h 2398630"/>
                        <a:gd name="connsiteX32" fmla="*/ 375920 w 1020874"/>
                        <a:gd name="connsiteY32" fmla="*/ 2377440 h 2398630"/>
                        <a:gd name="connsiteX33" fmla="*/ 345440 w 1020874"/>
                        <a:gd name="connsiteY33" fmla="*/ 2367280 h 2398630"/>
                        <a:gd name="connsiteX34" fmla="*/ 162560 w 1020874"/>
                        <a:gd name="connsiteY34" fmla="*/ 2387600 h 2398630"/>
                        <a:gd name="connsiteX35" fmla="*/ 132080 w 1020874"/>
                        <a:gd name="connsiteY35" fmla="*/ 2397760 h 2398630"/>
                        <a:gd name="connsiteX36" fmla="*/ 111760 w 1020874"/>
                        <a:gd name="connsiteY36" fmla="*/ 2367280 h 2398630"/>
                        <a:gd name="connsiteX37" fmla="*/ 81280 w 1020874"/>
                        <a:gd name="connsiteY37" fmla="*/ 2306320 h 2398630"/>
                        <a:gd name="connsiteX38" fmla="*/ 60960 w 1020874"/>
                        <a:gd name="connsiteY38" fmla="*/ 1524000 h 2398630"/>
                        <a:gd name="connsiteX39" fmla="*/ 50800 w 1020874"/>
                        <a:gd name="connsiteY39" fmla="*/ 1442720 h 2398630"/>
                        <a:gd name="connsiteX40" fmla="*/ 30480 w 1020874"/>
                        <a:gd name="connsiteY40" fmla="*/ 1351280 h 2398630"/>
                        <a:gd name="connsiteX41" fmla="*/ 20320 w 1020874"/>
                        <a:gd name="connsiteY41" fmla="*/ 1320800 h 2398630"/>
                        <a:gd name="connsiteX42" fmla="*/ 0 w 1020874"/>
                        <a:gd name="connsiteY42" fmla="*/ 1290320 h 2398630"/>
                        <a:gd name="connsiteX43" fmla="*/ 10160 w 1020874"/>
                        <a:gd name="connsiteY43" fmla="*/ 1026160 h 2398630"/>
                        <a:gd name="connsiteX44" fmla="*/ 20320 w 1020874"/>
                        <a:gd name="connsiteY44" fmla="*/ 985520 h 2398630"/>
                        <a:gd name="connsiteX45" fmla="*/ 40640 w 1020874"/>
                        <a:gd name="connsiteY45" fmla="*/ 873760 h 2398630"/>
                        <a:gd name="connsiteX46" fmla="*/ 60960 w 1020874"/>
                        <a:gd name="connsiteY46" fmla="*/ 538480 h 2398630"/>
                        <a:gd name="connsiteX47" fmla="*/ 81280 w 1020874"/>
                        <a:gd name="connsiteY47" fmla="*/ 335280 h 2398630"/>
                        <a:gd name="connsiteX48" fmla="*/ 101600 w 1020874"/>
                        <a:gd name="connsiteY48" fmla="*/ 203200 h 2398630"/>
                        <a:gd name="connsiteX49" fmla="*/ 132080 w 1020874"/>
                        <a:gd name="connsiteY49" fmla="*/ 132080 h 2398630"/>
                        <a:gd name="connsiteX50" fmla="*/ 182880 w 1020874"/>
                        <a:gd name="connsiteY50" fmla="*/ 91440 h 2398630"/>
                        <a:gd name="connsiteX51" fmla="*/ 203200 w 1020874"/>
                        <a:gd name="connsiteY51" fmla="*/ 60960 h 2398630"/>
                        <a:gd name="connsiteX52" fmla="*/ 193040 w 1020874"/>
                        <a:gd name="connsiteY52" fmla="*/ 30480 h 23986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</a:cxnLst>
                      <a:rect l="l" t="t" r="r" b="b"/>
                      <a:pathLst>
                        <a:path w="1020874" h="2398630">
                          <a:moveTo>
                            <a:pt x="193040" y="30480"/>
                          </a:moveTo>
                          <a:lnTo>
                            <a:pt x="193040" y="30480"/>
                          </a:lnTo>
                          <a:cubicBezTo>
                            <a:pt x="257387" y="27093"/>
                            <a:pt x="321909" y="26154"/>
                            <a:pt x="386080" y="20320"/>
                          </a:cubicBezTo>
                          <a:cubicBezTo>
                            <a:pt x="396746" y="19350"/>
                            <a:pt x="406170" y="12757"/>
                            <a:pt x="416560" y="10160"/>
                          </a:cubicBezTo>
                          <a:cubicBezTo>
                            <a:pt x="433313" y="5972"/>
                            <a:pt x="450427" y="3387"/>
                            <a:pt x="467360" y="0"/>
                          </a:cubicBezTo>
                          <a:cubicBezTo>
                            <a:pt x="508000" y="3387"/>
                            <a:pt x="548814" y="5102"/>
                            <a:pt x="589280" y="10160"/>
                          </a:cubicBezTo>
                          <a:cubicBezTo>
                            <a:pt x="603136" y="11892"/>
                            <a:pt x="615956" y="20320"/>
                            <a:pt x="629920" y="20320"/>
                          </a:cubicBezTo>
                          <a:cubicBezTo>
                            <a:pt x="728192" y="20320"/>
                            <a:pt x="826347" y="13547"/>
                            <a:pt x="924560" y="10160"/>
                          </a:cubicBezTo>
                          <a:cubicBezTo>
                            <a:pt x="948267" y="13547"/>
                            <a:pt x="990485" y="-3057"/>
                            <a:pt x="995680" y="20320"/>
                          </a:cubicBezTo>
                          <a:cubicBezTo>
                            <a:pt x="1035343" y="198804"/>
                            <a:pt x="1016264" y="222992"/>
                            <a:pt x="965200" y="325120"/>
                          </a:cubicBezTo>
                          <a:cubicBezTo>
                            <a:pt x="968587" y="392853"/>
                            <a:pt x="969485" y="460757"/>
                            <a:pt x="975360" y="528320"/>
                          </a:cubicBezTo>
                          <a:cubicBezTo>
                            <a:pt x="984023" y="627948"/>
                            <a:pt x="1084945" y="461550"/>
                            <a:pt x="955040" y="721360"/>
                          </a:cubicBezTo>
                          <a:cubicBezTo>
                            <a:pt x="939894" y="751651"/>
                            <a:pt x="901605" y="763043"/>
                            <a:pt x="873760" y="782320"/>
                          </a:cubicBezTo>
                          <a:cubicBezTo>
                            <a:pt x="857524" y="793560"/>
                            <a:pt x="839706" y="802334"/>
                            <a:pt x="822960" y="812800"/>
                          </a:cubicBezTo>
                          <a:cubicBezTo>
                            <a:pt x="812605" y="819272"/>
                            <a:pt x="804261" y="829907"/>
                            <a:pt x="792480" y="833120"/>
                          </a:cubicBezTo>
                          <a:cubicBezTo>
                            <a:pt x="766138" y="840304"/>
                            <a:pt x="738293" y="839893"/>
                            <a:pt x="711200" y="843280"/>
                          </a:cubicBezTo>
                          <a:cubicBezTo>
                            <a:pt x="707813" y="853440"/>
                            <a:pt x="701040" y="863050"/>
                            <a:pt x="701040" y="873760"/>
                          </a:cubicBezTo>
                          <a:cubicBezTo>
                            <a:pt x="701040" y="932270"/>
                            <a:pt x="709090" y="956761"/>
                            <a:pt x="721360" y="1005840"/>
                          </a:cubicBezTo>
                          <a:cubicBezTo>
                            <a:pt x="724747" y="1083733"/>
                            <a:pt x="725965" y="1161751"/>
                            <a:pt x="731520" y="1239520"/>
                          </a:cubicBezTo>
                          <a:cubicBezTo>
                            <a:pt x="732750" y="1256745"/>
                            <a:pt x="737797" y="1273494"/>
                            <a:pt x="741680" y="1290320"/>
                          </a:cubicBezTo>
                          <a:cubicBezTo>
                            <a:pt x="758868" y="1364802"/>
                            <a:pt x="755366" y="1351697"/>
                            <a:pt x="772160" y="1402080"/>
                          </a:cubicBezTo>
                          <a:cubicBezTo>
                            <a:pt x="765387" y="1429173"/>
                            <a:pt x="758120" y="1456148"/>
                            <a:pt x="751840" y="1483360"/>
                          </a:cubicBezTo>
                          <a:cubicBezTo>
                            <a:pt x="744103" y="1516886"/>
                            <a:pt x="733092" y="1589630"/>
                            <a:pt x="721360" y="1615440"/>
                          </a:cubicBezTo>
                          <a:cubicBezTo>
                            <a:pt x="715414" y="1628521"/>
                            <a:pt x="701918" y="1636722"/>
                            <a:pt x="690880" y="1645920"/>
                          </a:cubicBezTo>
                          <a:cubicBezTo>
                            <a:pt x="681499" y="1653737"/>
                            <a:pt x="672199" y="1663094"/>
                            <a:pt x="660400" y="1666240"/>
                          </a:cubicBezTo>
                          <a:cubicBezTo>
                            <a:pt x="620591" y="1676856"/>
                            <a:pt x="579120" y="1679787"/>
                            <a:pt x="538480" y="1686560"/>
                          </a:cubicBezTo>
                          <a:cubicBezTo>
                            <a:pt x="531707" y="1713653"/>
                            <a:pt x="526185" y="1741091"/>
                            <a:pt x="518160" y="1767840"/>
                          </a:cubicBezTo>
                          <a:cubicBezTo>
                            <a:pt x="505850" y="1808872"/>
                            <a:pt x="477520" y="1889760"/>
                            <a:pt x="477520" y="1889760"/>
                          </a:cubicBezTo>
                          <a:cubicBezTo>
                            <a:pt x="474133" y="1913467"/>
                            <a:pt x="473661" y="1937776"/>
                            <a:pt x="467360" y="1960880"/>
                          </a:cubicBezTo>
                          <a:cubicBezTo>
                            <a:pt x="463375" y="1975492"/>
                            <a:pt x="448713" y="1986467"/>
                            <a:pt x="447040" y="2001520"/>
                          </a:cubicBezTo>
                          <a:cubicBezTo>
                            <a:pt x="438430" y="2079010"/>
                            <a:pt x="440978" y="2157341"/>
                            <a:pt x="436880" y="2235200"/>
                          </a:cubicBezTo>
                          <a:cubicBezTo>
                            <a:pt x="434204" y="2286042"/>
                            <a:pt x="430107" y="2336800"/>
                            <a:pt x="426720" y="2387600"/>
                          </a:cubicBezTo>
                          <a:cubicBezTo>
                            <a:pt x="409787" y="2384213"/>
                            <a:pt x="392673" y="2381628"/>
                            <a:pt x="375920" y="2377440"/>
                          </a:cubicBezTo>
                          <a:cubicBezTo>
                            <a:pt x="365530" y="2374843"/>
                            <a:pt x="356150" y="2367280"/>
                            <a:pt x="345440" y="2367280"/>
                          </a:cubicBezTo>
                          <a:cubicBezTo>
                            <a:pt x="319686" y="2367280"/>
                            <a:pt x="194972" y="2383549"/>
                            <a:pt x="162560" y="2387600"/>
                          </a:cubicBezTo>
                          <a:cubicBezTo>
                            <a:pt x="152400" y="2390987"/>
                            <a:pt x="142024" y="2401737"/>
                            <a:pt x="132080" y="2397760"/>
                          </a:cubicBezTo>
                          <a:cubicBezTo>
                            <a:pt x="120743" y="2393225"/>
                            <a:pt x="117221" y="2378202"/>
                            <a:pt x="111760" y="2367280"/>
                          </a:cubicBezTo>
                          <a:cubicBezTo>
                            <a:pt x="69696" y="2283152"/>
                            <a:pt x="139514" y="2393671"/>
                            <a:pt x="81280" y="2306320"/>
                          </a:cubicBezTo>
                          <a:cubicBezTo>
                            <a:pt x="22621" y="2013026"/>
                            <a:pt x="80868" y="2320329"/>
                            <a:pt x="60960" y="1524000"/>
                          </a:cubicBezTo>
                          <a:cubicBezTo>
                            <a:pt x="60278" y="1496704"/>
                            <a:pt x="54952" y="1469707"/>
                            <a:pt x="50800" y="1442720"/>
                          </a:cubicBezTo>
                          <a:cubicBezTo>
                            <a:pt x="47308" y="1420023"/>
                            <a:pt x="37222" y="1374877"/>
                            <a:pt x="30480" y="1351280"/>
                          </a:cubicBezTo>
                          <a:cubicBezTo>
                            <a:pt x="27538" y="1340982"/>
                            <a:pt x="25109" y="1330379"/>
                            <a:pt x="20320" y="1320800"/>
                          </a:cubicBezTo>
                          <a:cubicBezTo>
                            <a:pt x="14859" y="1309878"/>
                            <a:pt x="6773" y="1300480"/>
                            <a:pt x="0" y="1290320"/>
                          </a:cubicBezTo>
                          <a:cubicBezTo>
                            <a:pt x="3387" y="1202267"/>
                            <a:pt x="4298" y="1114083"/>
                            <a:pt x="10160" y="1026160"/>
                          </a:cubicBezTo>
                          <a:cubicBezTo>
                            <a:pt x="11089" y="1012227"/>
                            <a:pt x="18024" y="999294"/>
                            <a:pt x="20320" y="985520"/>
                          </a:cubicBezTo>
                          <a:cubicBezTo>
                            <a:pt x="39467" y="870636"/>
                            <a:pt x="18842" y="939155"/>
                            <a:pt x="40640" y="873760"/>
                          </a:cubicBezTo>
                          <a:cubicBezTo>
                            <a:pt x="44648" y="801609"/>
                            <a:pt x="54224" y="617071"/>
                            <a:pt x="60960" y="538480"/>
                          </a:cubicBezTo>
                          <a:cubicBezTo>
                            <a:pt x="66773" y="470658"/>
                            <a:pt x="74507" y="403013"/>
                            <a:pt x="81280" y="335280"/>
                          </a:cubicBezTo>
                          <a:cubicBezTo>
                            <a:pt x="88073" y="267353"/>
                            <a:pt x="82072" y="252020"/>
                            <a:pt x="101600" y="203200"/>
                          </a:cubicBezTo>
                          <a:cubicBezTo>
                            <a:pt x="111179" y="179253"/>
                            <a:pt x="116910" y="152939"/>
                            <a:pt x="132080" y="132080"/>
                          </a:cubicBezTo>
                          <a:cubicBezTo>
                            <a:pt x="144835" y="114542"/>
                            <a:pt x="167546" y="106774"/>
                            <a:pt x="182880" y="91440"/>
                          </a:cubicBezTo>
                          <a:cubicBezTo>
                            <a:pt x="191514" y="82806"/>
                            <a:pt x="196427" y="71120"/>
                            <a:pt x="203200" y="60960"/>
                          </a:cubicBezTo>
                          <a:lnTo>
                            <a:pt x="193040" y="30480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20000"/>
                        <a:lumOff val="80000"/>
                        <a:alpha val="58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1337410" y="1306418"/>
                      <a:ext cx="237040" cy="238693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1531022" y="1219200"/>
                      <a:ext cx="947355" cy="8721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1337411" y="3693357"/>
                      <a:ext cx="1140966" cy="18354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sp>
                <p:nvSpPr>
                  <p:cNvPr id="25" name="Oval 24"/>
                  <p:cNvSpPr/>
                  <p:nvPr/>
                </p:nvSpPr>
                <p:spPr>
                  <a:xfrm>
                    <a:off x="1965454" y="1643281"/>
                    <a:ext cx="121920" cy="121920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1965454" y="2438926"/>
                    <a:ext cx="121920" cy="121920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1965454" y="3234572"/>
                    <a:ext cx="121920" cy="121920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3555650" y="1306418"/>
                  <a:ext cx="83834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endCxn id="28" idx="50"/>
                </p:cNvCxnSpPr>
                <p:nvPr/>
              </p:nvCxnSpPr>
              <p:spPr>
                <a:xfrm flipV="1">
                  <a:off x="3555650" y="1317191"/>
                  <a:ext cx="350" cy="237616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3555649" y="2102064"/>
                  <a:ext cx="57607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3555650" y="2897710"/>
                  <a:ext cx="56692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3555650" y="3705625"/>
                  <a:ext cx="2743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Straight Arrow Connector 68"/>
              <p:cNvCxnSpPr/>
              <p:nvPr/>
            </p:nvCxnSpPr>
            <p:spPr>
              <a:xfrm flipH="1">
                <a:off x="4891534" y="1901900"/>
                <a:ext cx="438755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H="1">
                <a:off x="4652930" y="2636526"/>
                <a:ext cx="658132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H="1" flipV="1">
                <a:off x="4464768" y="3480199"/>
                <a:ext cx="767821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5275172" y="1720523"/>
                <a:ext cx="4956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60%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251890" y="2469892"/>
                <a:ext cx="4956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30%</a:t>
                </a:r>
                <a:endParaRPr 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275378" y="3293340"/>
                <a:ext cx="4956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10%</a:t>
                </a:r>
                <a:endParaRPr lang="en-US" sz="1400" dirty="0"/>
              </a:p>
            </p:txBody>
          </p:sp>
        </p:grpSp>
        <p:sp>
          <p:nvSpPr>
            <p:cNvPr id="82" name="TextBox 81"/>
            <p:cNvSpPr txBox="1">
              <a:spLocks noChangeAspect="1"/>
            </p:cNvSpPr>
            <p:nvPr/>
          </p:nvSpPr>
          <p:spPr>
            <a:xfrm>
              <a:off x="793610" y="466204"/>
              <a:ext cx="1069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Raster Area </a:t>
              </a:r>
            </a:p>
            <a:p>
              <a:pPr algn="ctr"/>
              <a:r>
                <a:rPr lang="en-US" sz="1400" dirty="0" smtClean="0"/>
                <a:t>Weights</a:t>
              </a:r>
              <a:endParaRPr lang="en-US" sz="1400" dirty="0"/>
            </a:p>
          </p:txBody>
        </p:sp>
        <p:sp>
          <p:nvSpPr>
            <p:cNvPr id="83" name="TextBox 82"/>
            <p:cNvSpPr txBox="1">
              <a:spLocks noChangeAspect="1"/>
            </p:cNvSpPr>
            <p:nvPr/>
          </p:nvSpPr>
          <p:spPr>
            <a:xfrm>
              <a:off x="2447707" y="486890"/>
              <a:ext cx="1086868" cy="480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Polygon Area </a:t>
              </a:r>
            </a:p>
            <a:p>
              <a:pPr algn="ctr"/>
              <a:r>
                <a:rPr lang="en-US" sz="1400" dirty="0" smtClean="0"/>
                <a:t>Weights</a:t>
              </a:r>
              <a:endParaRPr lang="en-US" sz="1400" dirty="0"/>
            </a:p>
          </p:txBody>
        </p:sp>
        <p:grpSp>
          <p:nvGrpSpPr>
            <p:cNvPr id="186" name="Group 185"/>
            <p:cNvGrpSpPr>
              <a:grpSpLocks noChangeAspect="1"/>
            </p:cNvGrpSpPr>
            <p:nvPr/>
          </p:nvGrpSpPr>
          <p:grpSpPr>
            <a:xfrm>
              <a:off x="3957154" y="486890"/>
              <a:ext cx="897889" cy="2524983"/>
              <a:chOff x="4967606" y="501804"/>
              <a:chExt cx="977691" cy="2749396"/>
            </a:xfrm>
          </p:grpSpPr>
          <p:grpSp>
            <p:nvGrpSpPr>
              <p:cNvPr id="160" name="Group 159"/>
              <p:cNvGrpSpPr>
                <a:grpSpLocks noChangeAspect="1"/>
              </p:cNvGrpSpPr>
              <p:nvPr/>
            </p:nvGrpSpPr>
            <p:grpSpPr>
              <a:xfrm>
                <a:off x="4967606" y="1035657"/>
                <a:ext cx="951150" cy="2215543"/>
                <a:chOff x="1337410" y="1219200"/>
                <a:chExt cx="1140970" cy="2657698"/>
              </a:xfrm>
            </p:grpSpPr>
            <p:grpSp>
              <p:nvGrpSpPr>
                <p:cNvPr id="174" name="Group 173"/>
                <p:cNvGrpSpPr>
                  <a:grpSpLocks noChangeAspect="1"/>
                </p:cNvGrpSpPr>
                <p:nvPr/>
              </p:nvGrpSpPr>
              <p:grpSpPr>
                <a:xfrm>
                  <a:off x="1337410" y="1219200"/>
                  <a:ext cx="1140970" cy="2657698"/>
                  <a:chOff x="1337410" y="1219200"/>
                  <a:chExt cx="1140970" cy="2657698"/>
                </a:xfrm>
              </p:grpSpPr>
              <p:sp>
                <p:nvSpPr>
                  <p:cNvPr id="179" name="Rectangle 178"/>
                  <p:cNvSpPr/>
                  <p:nvPr/>
                </p:nvSpPr>
                <p:spPr>
                  <a:xfrm>
                    <a:off x="1337410" y="1306418"/>
                    <a:ext cx="237040" cy="238693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80" name="Rectangle 179"/>
                  <p:cNvSpPr/>
                  <p:nvPr/>
                </p:nvSpPr>
                <p:spPr>
                  <a:xfrm>
                    <a:off x="1531022" y="1219200"/>
                    <a:ext cx="947355" cy="8721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>
                  <a:xfrm>
                    <a:off x="1337411" y="3693357"/>
                    <a:ext cx="1140966" cy="1835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82" name="Rectangle 181"/>
                  <p:cNvSpPr/>
                  <p:nvPr/>
                </p:nvSpPr>
                <p:spPr>
                  <a:xfrm>
                    <a:off x="1574452" y="1306418"/>
                    <a:ext cx="903928" cy="795646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83" name="Rectangle 182"/>
                  <p:cNvSpPr/>
                  <p:nvPr/>
                </p:nvSpPr>
                <p:spPr>
                  <a:xfrm>
                    <a:off x="1574451" y="2102064"/>
                    <a:ext cx="903928" cy="795646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84" name="Rectangle 183"/>
                  <p:cNvSpPr/>
                  <p:nvPr/>
                </p:nvSpPr>
                <p:spPr>
                  <a:xfrm>
                    <a:off x="1574450" y="2897710"/>
                    <a:ext cx="903928" cy="795646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sp>
              <p:nvSpPr>
                <p:cNvPr id="169" name="TextBox 168"/>
                <p:cNvSpPr txBox="1"/>
                <p:nvPr/>
              </p:nvSpPr>
              <p:spPr>
                <a:xfrm>
                  <a:off x="1703485" y="1519641"/>
                  <a:ext cx="659944" cy="3692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1000</a:t>
                  </a:r>
                  <a:endParaRPr lang="en-US" sz="1400" dirty="0"/>
                </a:p>
              </p:txBody>
            </p:sp>
            <p:sp>
              <p:nvSpPr>
                <p:cNvPr id="171" name="TextBox 170"/>
                <p:cNvSpPr txBox="1"/>
                <p:nvPr/>
              </p:nvSpPr>
              <p:spPr>
                <a:xfrm>
                  <a:off x="1741967" y="2315286"/>
                  <a:ext cx="550338" cy="3692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100</a:t>
                  </a:r>
                  <a:endParaRPr lang="en-US" sz="1400" dirty="0"/>
                </a:p>
              </p:txBody>
            </p:sp>
            <p:sp>
              <p:nvSpPr>
                <p:cNvPr id="173" name="TextBox 172"/>
                <p:cNvSpPr txBox="1"/>
                <p:nvPr/>
              </p:nvSpPr>
              <p:spPr>
                <a:xfrm>
                  <a:off x="1796771" y="3080155"/>
                  <a:ext cx="440731" cy="3692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</a:t>
                  </a:r>
                  <a:endParaRPr lang="en-US" sz="1400" dirty="0"/>
                </a:p>
              </p:txBody>
            </p:sp>
          </p:grpSp>
          <p:sp>
            <p:nvSpPr>
              <p:cNvPr id="185" name="TextBox 184"/>
              <p:cNvSpPr txBox="1"/>
              <p:nvPr/>
            </p:nvSpPr>
            <p:spPr>
              <a:xfrm>
                <a:off x="5138666" y="501804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Grid Cell</a:t>
                </a:r>
              </a:p>
              <a:p>
                <a:pPr algn="ctr"/>
                <a:r>
                  <a:rPr lang="en-US" sz="1400" dirty="0" smtClean="0"/>
                  <a:t>Values</a:t>
                </a:r>
                <a:endParaRPr lang="en-US" sz="1400" dirty="0"/>
              </a:p>
            </p:txBody>
          </p:sp>
        </p:grpSp>
      </p:grpSp>
      <p:grpSp>
        <p:nvGrpSpPr>
          <p:cNvPr id="253" name="Group 252"/>
          <p:cNvGrpSpPr/>
          <p:nvPr/>
        </p:nvGrpSpPr>
        <p:grpSpPr>
          <a:xfrm>
            <a:off x="7376367" y="170029"/>
            <a:ext cx="4473243" cy="2908954"/>
            <a:chOff x="6806539" y="319077"/>
            <a:chExt cx="4473243" cy="2908954"/>
          </a:xfrm>
        </p:grpSpPr>
        <p:grpSp>
          <p:nvGrpSpPr>
            <p:cNvPr id="84" name="Group 83"/>
            <p:cNvGrpSpPr>
              <a:grpSpLocks noChangeAspect="1"/>
            </p:cNvGrpSpPr>
            <p:nvPr/>
          </p:nvGrpSpPr>
          <p:grpSpPr>
            <a:xfrm>
              <a:off x="6806539" y="915371"/>
              <a:ext cx="1662368" cy="2034704"/>
              <a:chOff x="1337410" y="1219200"/>
              <a:chExt cx="2171358" cy="2657698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337410" y="1219200"/>
                <a:ext cx="1140970" cy="2657698"/>
                <a:chOff x="1337410" y="1219200"/>
                <a:chExt cx="1140970" cy="2657698"/>
              </a:xfrm>
            </p:grpSpPr>
            <p:grpSp>
              <p:nvGrpSpPr>
                <p:cNvPr id="98" name="Group 97"/>
                <p:cNvGrpSpPr>
                  <a:grpSpLocks noChangeAspect="1"/>
                </p:cNvGrpSpPr>
                <p:nvPr/>
              </p:nvGrpSpPr>
              <p:grpSpPr>
                <a:xfrm>
                  <a:off x="1337410" y="1219200"/>
                  <a:ext cx="1140970" cy="2657698"/>
                  <a:chOff x="1337410" y="1219200"/>
                  <a:chExt cx="1140970" cy="2657698"/>
                </a:xfrm>
              </p:grpSpPr>
              <p:sp>
                <p:nvSpPr>
                  <p:cNvPr id="102" name="Freeform 101"/>
                  <p:cNvSpPr/>
                  <p:nvPr/>
                </p:nvSpPr>
                <p:spPr>
                  <a:xfrm>
                    <a:off x="1391920" y="1219200"/>
                    <a:ext cx="1020874" cy="2570480"/>
                  </a:xfrm>
                  <a:custGeom>
                    <a:avLst/>
                    <a:gdLst>
                      <a:gd name="connsiteX0" fmla="*/ 193040 w 1020874"/>
                      <a:gd name="connsiteY0" fmla="*/ 30480 h 2398630"/>
                      <a:gd name="connsiteX1" fmla="*/ 193040 w 1020874"/>
                      <a:gd name="connsiteY1" fmla="*/ 30480 h 2398630"/>
                      <a:gd name="connsiteX2" fmla="*/ 386080 w 1020874"/>
                      <a:gd name="connsiteY2" fmla="*/ 20320 h 2398630"/>
                      <a:gd name="connsiteX3" fmla="*/ 416560 w 1020874"/>
                      <a:gd name="connsiteY3" fmla="*/ 10160 h 2398630"/>
                      <a:gd name="connsiteX4" fmla="*/ 467360 w 1020874"/>
                      <a:gd name="connsiteY4" fmla="*/ 0 h 2398630"/>
                      <a:gd name="connsiteX5" fmla="*/ 589280 w 1020874"/>
                      <a:gd name="connsiteY5" fmla="*/ 10160 h 2398630"/>
                      <a:gd name="connsiteX6" fmla="*/ 629920 w 1020874"/>
                      <a:gd name="connsiteY6" fmla="*/ 20320 h 2398630"/>
                      <a:gd name="connsiteX7" fmla="*/ 924560 w 1020874"/>
                      <a:gd name="connsiteY7" fmla="*/ 10160 h 2398630"/>
                      <a:gd name="connsiteX8" fmla="*/ 995680 w 1020874"/>
                      <a:gd name="connsiteY8" fmla="*/ 20320 h 2398630"/>
                      <a:gd name="connsiteX9" fmla="*/ 965200 w 1020874"/>
                      <a:gd name="connsiteY9" fmla="*/ 325120 h 2398630"/>
                      <a:gd name="connsiteX10" fmla="*/ 975360 w 1020874"/>
                      <a:gd name="connsiteY10" fmla="*/ 528320 h 2398630"/>
                      <a:gd name="connsiteX11" fmla="*/ 955040 w 1020874"/>
                      <a:gd name="connsiteY11" fmla="*/ 721360 h 2398630"/>
                      <a:gd name="connsiteX12" fmla="*/ 873760 w 1020874"/>
                      <a:gd name="connsiteY12" fmla="*/ 782320 h 2398630"/>
                      <a:gd name="connsiteX13" fmla="*/ 822960 w 1020874"/>
                      <a:gd name="connsiteY13" fmla="*/ 812800 h 2398630"/>
                      <a:gd name="connsiteX14" fmla="*/ 792480 w 1020874"/>
                      <a:gd name="connsiteY14" fmla="*/ 833120 h 2398630"/>
                      <a:gd name="connsiteX15" fmla="*/ 711200 w 1020874"/>
                      <a:gd name="connsiteY15" fmla="*/ 843280 h 2398630"/>
                      <a:gd name="connsiteX16" fmla="*/ 701040 w 1020874"/>
                      <a:gd name="connsiteY16" fmla="*/ 873760 h 2398630"/>
                      <a:gd name="connsiteX17" fmla="*/ 721360 w 1020874"/>
                      <a:gd name="connsiteY17" fmla="*/ 1005840 h 2398630"/>
                      <a:gd name="connsiteX18" fmla="*/ 731520 w 1020874"/>
                      <a:gd name="connsiteY18" fmla="*/ 1239520 h 2398630"/>
                      <a:gd name="connsiteX19" fmla="*/ 741680 w 1020874"/>
                      <a:gd name="connsiteY19" fmla="*/ 1290320 h 2398630"/>
                      <a:gd name="connsiteX20" fmla="*/ 772160 w 1020874"/>
                      <a:gd name="connsiteY20" fmla="*/ 1402080 h 2398630"/>
                      <a:gd name="connsiteX21" fmla="*/ 751840 w 1020874"/>
                      <a:gd name="connsiteY21" fmla="*/ 1483360 h 2398630"/>
                      <a:gd name="connsiteX22" fmla="*/ 721360 w 1020874"/>
                      <a:gd name="connsiteY22" fmla="*/ 1615440 h 2398630"/>
                      <a:gd name="connsiteX23" fmla="*/ 690880 w 1020874"/>
                      <a:gd name="connsiteY23" fmla="*/ 1645920 h 2398630"/>
                      <a:gd name="connsiteX24" fmla="*/ 660400 w 1020874"/>
                      <a:gd name="connsiteY24" fmla="*/ 1666240 h 2398630"/>
                      <a:gd name="connsiteX25" fmla="*/ 538480 w 1020874"/>
                      <a:gd name="connsiteY25" fmla="*/ 1686560 h 2398630"/>
                      <a:gd name="connsiteX26" fmla="*/ 518160 w 1020874"/>
                      <a:gd name="connsiteY26" fmla="*/ 1767840 h 2398630"/>
                      <a:gd name="connsiteX27" fmla="*/ 477520 w 1020874"/>
                      <a:gd name="connsiteY27" fmla="*/ 1889760 h 2398630"/>
                      <a:gd name="connsiteX28" fmla="*/ 467360 w 1020874"/>
                      <a:gd name="connsiteY28" fmla="*/ 1960880 h 2398630"/>
                      <a:gd name="connsiteX29" fmla="*/ 447040 w 1020874"/>
                      <a:gd name="connsiteY29" fmla="*/ 2001520 h 2398630"/>
                      <a:gd name="connsiteX30" fmla="*/ 436880 w 1020874"/>
                      <a:gd name="connsiteY30" fmla="*/ 2235200 h 2398630"/>
                      <a:gd name="connsiteX31" fmla="*/ 426720 w 1020874"/>
                      <a:gd name="connsiteY31" fmla="*/ 2387600 h 2398630"/>
                      <a:gd name="connsiteX32" fmla="*/ 375920 w 1020874"/>
                      <a:gd name="connsiteY32" fmla="*/ 2377440 h 2398630"/>
                      <a:gd name="connsiteX33" fmla="*/ 345440 w 1020874"/>
                      <a:gd name="connsiteY33" fmla="*/ 2367280 h 2398630"/>
                      <a:gd name="connsiteX34" fmla="*/ 162560 w 1020874"/>
                      <a:gd name="connsiteY34" fmla="*/ 2387600 h 2398630"/>
                      <a:gd name="connsiteX35" fmla="*/ 132080 w 1020874"/>
                      <a:gd name="connsiteY35" fmla="*/ 2397760 h 2398630"/>
                      <a:gd name="connsiteX36" fmla="*/ 111760 w 1020874"/>
                      <a:gd name="connsiteY36" fmla="*/ 2367280 h 2398630"/>
                      <a:gd name="connsiteX37" fmla="*/ 81280 w 1020874"/>
                      <a:gd name="connsiteY37" fmla="*/ 2306320 h 2398630"/>
                      <a:gd name="connsiteX38" fmla="*/ 60960 w 1020874"/>
                      <a:gd name="connsiteY38" fmla="*/ 1524000 h 2398630"/>
                      <a:gd name="connsiteX39" fmla="*/ 50800 w 1020874"/>
                      <a:gd name="connsiteY39" fmla="*/ 1442720 h 2398630"/>
                      <a:gd name="connsiteX40" fmla="*/ 30480 w 1020874"/>
                      <a:gd name="connsiteY40" fmla="*/ 1351280 h 2398630"/>
                      <a:gd name="connsiteX41" fmla="*/ 20320 w 1020874"/>
                      <a:gd name="connsiteY41" fmla="*/ 1320800 h 2398630"/>
                      <a:gd name="connsiteX42" fmla="*/ 0 w 1020874"/>
                      <a:gd name="connsiteY42" fmla="*/ 1290320 h 2398630"/>
                      <a:gd name="connsiteX43" fmla="*/ 10160 w 1020874"/>
                      <a:gd name="connsiteY43" fmla="*/ 1026160 h 2398630"/>
                      <a:gd name="connsiteX44" fmla="*/ 20320 w 1020874"/>
                      <a:gd name="connsiteY44" fmla="*/ 985520 h 2398630"/>
                      <a:gd name="connsiteX45" fmla="*/ 40640 w 1020874"/>
                      <a:gd name="connsiteY45" fmla="*/ 873760 h 2398630"/>
                      <a:gd name="connsiteX46" fmla="*/ 60960 w 1020874"/>
                      <a:gd name="connsiteY46" fmla="*/ 538480 h 2398630"/>
                      <a:gd name="connsiteX47" fmla="*/ 81280 w 1020874"/>
                      <a:gd name="connsiteY47" fmla="*/ 335280 h 2398630"/>
                      <a:gd name="connsiteX48" fmla="*/ 101600 w 1020874"/>
                      <a:gd name="connsiteY48" fmla="*/ 203200 h 2398630"/>
                      <a:gd name="connsiteX49" fmla="*/ 132080 w 1020874"/>
                      <a:gd name="connsiteY49" fmla="*/ 132080 h 2398630"/>
                      <a:gd name="connsiteX50" fmla="*/ 182880 w 1020874"/>
                      <a:gd name="connsiteY50" fmla="*/ 91440 h 2398630"/>
                      <a:gd name="connsiteX51" fmla="*/ 203200 w 1020874"/>
                      <a:gd name="connsiteY51" fmla="*/ 60960 h 2398630"/>
                      <a:gd name="connsiteX52" fmla="*/ 193040 w 1020874"/>
                      <a:gd name="connsiteY52" fmla="*/ 30480 h 23986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</a:cxnLst>
                    <a:rect l="l" t="t" r="r" b="b"/>
                    <a:pathLst>
                      <a:path w="1020874" h="2398630">
                        <a:moveTo>
                          <a:pt x="193040" y="30480"/>
                        </a:moveTo>
                        <a:lnTo>
                          <a:pt x="193040" y="30480"/>
                        </a:lnTo>
                        <a:cubicBezTo>
                          <a:pt x="257387" y="27093"/>
                          <a:pt x="321909" y="26154"/>
                          <a:pt x="386080" y="20320"/>
                        </a:cubicBezTo>
                        <a:cubicBezTo>
                          <a:pt x="396746" y="19350"/>
                          <a:pt x="406170" y="12757"/>
                          <a:pt x="416560" y="10160"/>
                        </a:cubicBezTo>
                        <a:cubicBezTo>
                          <a:pt x="433313" y="5972"/>
                          <a:pt x="450427" y="3387"/>
                          <a:pt x="467360" y="0"/>
                        </a:cubicBezTo>
                        <a:cubicBezTo>
                          <a:pt x="508000" y="3387"/>
                          <a:pt x="548814" y="5102"/>
                          <a:pt x="589280" y="10160"/>
                        </a:cubicBezTo>
                        <a:cubicBezTo>
                          <a:pt x="603136" y="11892"/>
                          <a:pt x="615956" y="20320"/>
                          <a:pt x="629920" y="20320"/>
                        </a:cubicBezTo>
                        <a:cubicBezTo>
                          <a:pt x="728192" y="20320"/>
                          <a:pt x="826347" y="13547"/>
                          <a:pt x="924560" y="10160"/>
                        </a:cubicBezTo>
                        <a:cubicBezTo>
                          <a:pt x="948267" y="13547"/>
                          <a:pt x="990485" y="-3057"/>
                          <a:pt x="995680" y="20320"/>
                        </a:cubicBezTo>
                        <a:cubicBezTo>
                          <a:pt x="1035343" y="198804"/>
                          <a:pt x="1016264" y="222992"/>
                          <a:pt x="965200" y="325120"/>
                        </a:cubicBezTo>
                        <a:cubicBezTo>
                          <a:pt x="968587" y="392853"/>
                          <a:pt x="969485" y="460757"/>
                          <a:pt x="975360" y="528320"/>
                        </a:cubicBezTo>
                        <a:cubicBezTo>
                          <a:pt x="984023" y="627948"/>
                          <a:pt x="1084945" y="461550"/>
                          <a:pt x="955040" y="721360"/>
                        </a:cubicBezTo>
                        <a:cubicBezTo>
                          <a:pt x="939894" y="751651"/>
                          <a:pt x="901605" y="763043"/>
                          <a:pt x="873760" y="782320"/>
                        </a:cubicBezTo>
                        <a:cubicBezTo>
                          <a:pt x="857524" y="793560"/>
                          <a:pt x="839706" y="802334"/>
                          <a:pt x="822960" y="812800"/>
                        </a:cubicBezTo>
                        <a:cubicBezTo>
                          <a:pt x="812605" y="819272"/>
                          <a:pt x="804261" y="829907"/>
                          <a:pt x="792480" y="833120"/>
                        </a:cubicBezTo>
                        <a:cubicBezTo>
                          <a:pt x="766138" y="840304"/>
                          <a:pt x="738293" y="839893"/>
                          <a:pt x="711200" y="843280"/>
                        </a:cubicBezTo>
                        <a:cubicBezTo>
                          <a:pt x="707813" y="853440"/>
                          <a:pt x="701040" y="863050"/>
                          <a:pt x="701040" y="873760"/>
                        </a:cubicBezTo>
                        <a:cubicBezTo>
                          <a:pt x="701040" y="932270"/>
                          <a:pt x="709090" y="956761"/>
                          <a:pt x="721360" y="1005840"/>
                        </a:cubicBezTo>
                        <a:cubicBezTo>
                          <a:pt x="724747" y="1083733"/>
                          <a:pt x="725965" y="1161751"/>
                          <a:pt x="731520" y="1239520"/>
                        </a:cubicBezTo>
                        <a:cubicBezTo>
                          <a:pt x="732750" y="1256745"/>
                          <a:pt x="737797" y="1273494"/>
                          <a:pt x="741680" y="1290320"/>
                        </a:cubicBezTo>
                        <a:cubicBezTo>
                          <a:pt x="758868" y="1364802"/>
                          <a:pt x="755366" y="1351697"/>
                          <a:pt x="772160" y="1402080"/>
                        </a:cubicBezTo>
                        <a:cubicBezTo>
                          <a:pt x="765387" y="1429173"/>
                          <a:pt x="758120" y="1456148"/>
                          <a:pt x="751840" y="1483360"/>
                        </a:cubicBezTo>
                        <a:cubicBezTo>
                          <a:pt x="744103" y="1516886"/>
                          <a:pt x="733092" y="1589630"/>
                          <a:pt x="721360" y="1615440"/>
                        </a:cubicBezTo>
                        <a:cubicBezTo>
                          <a:pt x="715414" y="1628521"/>
                          <a:pt x="701918" y="1636722"/>
                          <a:pt x="690880" y="1645920"/>
                        </a:cubicBezTo>
                        <a:cubicBezTo>
                          <a:pt x="681499" y="1653737"/>
                          <a:pt x="672199" y="1663094"/>
                          <a:pt x="660400" y="1666240"/>
                        </a:cubicBezTo>
                        <a:cubicBezTo>
                          <a:pt x="620591" y="1676856"/>
                          <a:pt x="579120" y="1679787"/>
                          <a:pt x="538480" y="1686560"/>
                        </a:cubicBezTo>
                        <a:cubicBezTo>
                          <a:pt x="531707" y="1713653"/>
                          <a:pt x="526185" y="1741091"/>
                          <a:pt x="518160" y="1767840"/>
                        </a:cubicBezTo>
                        <a:cubicBezTo>
                          <a:pt x="505850" y="1808872"/>
                          <a:pt x="477520" y="1889760"/>
                          <a:pt x="477520" y="1889760"/>
                        </a:cubicBezTo>
                        <a:cubicBezTo>
                          <a:pt x="474133" y="1913467"/>
                          <a:pt x="473661" y="1937776"/>
                          <a:pt x="467360" y="1960880"/>
                        </a:cubicBezTo>
                        <a:cubicBezTo>
                          <a:pt x="463375" y="1975492"/>
                          <a:pt x="448713" y="1986467"/>
                          <a:pt x="447040" y="2001520"/>
                        </a:cubicBezTo>
                        <a:cubicBezTo>
                          <a:pt x="438430" y="2079010"/>
                          <a:pt x="440978" y="2157341"/>
                          <a:pt x="436880" y="2235200"/>
                        </a:cubicBezTo>
                        <a:cubicBezTo>
                          <a:pt x="434204" y="2286042"/>
                          <a:pt x="430107" y="2336800"/>
                          <a:pt x="426720" y="2387600"/>
                        </a:cubicBezTo>
                        <a:cubicBezTo>
                          <a:pt x="409787" y="2384213"/>
                          <a:pt x="392673" y="2381628"/>
                          <a:pt x="375920" y="2377440"/>
                        </a:cubicBezTo>
                        <a:cubicBezTo>
                          <a:pt x="365530" y="2374843"/>
                          <a:pt x="356150" y="2367280"/>
                          <a:pt x="345440" y="2367280"/>
                        </a:cubicBezTo>
                        <a:cubicBezTo>
                          <a:pt x="319686" y="2367280"/>
                          <a:pt x="194972" y="2383549"/>
                          <a:pt x="162560" y="2387600"/>
                        </a:cubicBezTo>
                        <a:cubicBezTo>
                          <a:pt x="152400" y="2390987"/>
                          <a:pt x="142024" y="2401737"/>
                          <a:pt x="132080" y="2397760"/>
                        </a:cubicBezTo>
                        <a:cubicBezTo>
                          <a:pt x="120743" y="2393225"/>
                          <a:pt x="117221" y="2378202"/>
                          <a:pt x="111760" y="2367280"/>
                        </a:cubicBezTo>
                        <a:cubicBezTo>
                          <a:pt x="69696" y="2283152"/>
                          <a:pt x="139514" y="2393671"/>
                          <a:pt x="81280" y="2306320"/>
                        </a:cubicBezTo>
                        <a:cubicBezTo>
                          <a:pt x="22621" y="2013026"/>
                          <a:pt x="80868" y="2320329"/>
                          <a:pt x="60960" y="1524000"/>
                        </a:cubicBezTo>
                        <a:cubicBezTo>
                          <a:pt x="60278" y="1496704"/>
                          <a:pt x="54952" y="1469707"/>
                          <a:pt x="50800" y="1442720"/>
                        </a:cubicBezTo>
                        <a:cubicBezTo>
                          <a:pt x="47308" y="1420023"/>
                          <a:pt x="37222" y="1374877"/>
                          <a:pt x="30480" y="1351280"/>
                        </a:cubicBezTo>
                        <a:cubicBezTo>
                          <a:pt x="27538" y="1340982"/>
                          <a:pt x="25109" y="1330379"/>
                          <a:pt x="20320" y="1320800"/>
                        </a:cubicBezTo>
                        <a:cubicBezTo>
                          <a:pt x="14859" y="1309878"/>
                          <a:pt x="6773" y="1300480"/>
                          <a:pt x="0" y="1290320"/>
                        </a:cubicBezTo>
                        <a:cubicBezTo>
                          <a:pt x="3387" y="1202267"/>
                          <a:pt x="4298" y="1114083"/>
                          <a:pt x="10160" y="1026160"/>
                        </a:cubicBezTo>
                        <a:cubicBezTo>
                          <a:pt x="11089" y="1012227"/>
                          <a:pt x="18024" y="999294"/>
                          <a:pt x="20320" y="985520"/>
                        </a:cubicBezTo>
                        <a:cubicBezTo>
                          <a:pt x="39467" y="870636"/>
                          <a:pt x="18842" y="939155"/>
                          <a:pt x="40640" y="873760"/>
                        </a:cubicBezTo>
                        <a:cubicBezTo>
                          <a:pt x="44648" y="801609"/>
                          <a:pt x="54224" y="617071"/>
                          <a:pt x="60960" y="538480"/>
                        </a:cubicBezTo>
                        <a:cubicBezTo>
                          <a:pt x="66773" y="470658"/>
                          <a:pt x="74507" y="403013"/>
                          <a:pt x="81280" y="335280"/>
                        </a:cubicBezTo>
                        <a:cubicBezTo>
                          <a:pt x="88073" y="267353"/>
                          <a:pt x="82072" y="252020"/>
                          <a:pt x="101600" y="203200"/>
                        </a:cubicBezTo>
                        <a:cubicBezTo>
                          <a:pt x="111179" y="179253"/>
                          <a:pt x="116910" y="152939"/>
                          <a:pt x="132080" y="132080"/>
                        </a:cubicBezTo>
                        <a:cubicBezTo>
                          <a:pt x="144835" y="114542"/>
                          <a:pt x="167546" y="106774"/>
                          <a:pt x="182880" y="91440"/>
                        </a:cubicBezTo>
                        <a:cubicBezTo>
                          <a:pt x="191514" y="82806"/>
                          <a:pt x="196427" y="71120"/>
                          <a:pt x="203200" y="60960"/>
                        </a:cubicBezTo>
                        <a:lnTo>
                          <a:pt x="193040" y="3048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20000"/>
                      <a:lumOff val="80000"/>
                      <a:alpha val="58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>
                  <a:xfrm>
                    <a:off x="1337410" y="1306418"/>
                    <a:ext cx="237040" cy="238693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1531022" y="1219200"/>
                    <a:ext cx="947355" cy="8721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05" name="Rectangle 104"/>
                  <p:cNvSpPr/>
                  <p:nvPr/>
                </p:nvSpPr>
                <p:spPr>
                  <a:xfrm>
                    <a:off x="1337411" y="3693357"/>
                    <a:ext cx="1140966" cy="1835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>
                  <a:xfrm>
                    <a:off x="1574452" y="1306418"/>
                    <a:ext cx="903928" cy="79564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07" name="Rectangle 106"/>
                  <p:cNvSpPr/>
                  <p:nvPr/>
                </p:nvSpPr>
                <p:spPr>
                  <a:xfrm>
                    <a:off x="1574451" y="2102064"/>
                    <a:ext cx="903928" cy="79564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08" name="Rectangle 107"/>
                  <p:cNvSpPr/>
                  <p:nvPr/>
                </p:nvSpPr>
                <p:spPr>
                  <a:xfrm>
                    <a:off x="1574450" y="2897710"/>
                    <a:ext cx="903928" cy="79564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sp>
              <p:nvSpPr>
                <p:cNvPr id="99" name="Oval 98"/>
                <p:cNvSpPr/>
                <p:nvPr/>
              </p:nvSpPr>
              <p:spPr>
                <a:xfrm>
                  <a:off x="1965454" y="1643281"/>
                  <a:ext cx="121920" cy="12192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1965454" y="2438926"/>
                  <a:ext cx="121920" cy="12192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1965454" y="3234572"/>
                  <a:ext cx="121920" cy="12192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87" name="Straight Arrow Connector 86"/>
              <p:cNvCxnSpPr>
                <a:endCxn id="106" idx="3"/>
              </p:cNvCxnSpPr>
              <p:nvPr/>
            </p:nvCxnSpPr>
            <p:spPr>
              <a:xfrm flipH="1" flipV="1">
                <a:off x="2478380" y="1704241"/>
                <a:ext cx="390654" cy="5483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 flipV="1">
                <a:off x="2457820" y="2486182"/>
                <a:ext cx="451062" cy="5482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endCxn id="108" idx="3"/>
              </p:cNvCxnSpPr>
              <p:nvPr/>
            </p:nvCxnSpPr>
            <p:spPr>
              <a:xfrm flipH="1">
                <a:off x="2478378" y="3290051"/>
                <a:ext cx="365510" cy="5482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2848824" y="1528348"/>
                <a:ext cx="659944" cy="369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1000</a:t>
                </a:r>
                <a:endParaRPr lang="en-US" sz="14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2848824" y="2285037"/>
                <a:ext cx="550338" cy="369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100</a:t>
                </a:r>
                <a:endParaRPr lang="en-US" sz="14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2848824" y="3110867"/>
                <a:ext cx="331127" cy="369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</a:t>
                </a:r>
                <a:endParaRPr lang="en-US" sz="1400" dirty="0"/>
              </a:p>
            </p:txBody>
          </p:sp>
        </p:grpSp>
        <p:sp>
          <p:nvSpPr>
            <p:cNvPr id="188" name="TextBox 187"/>
            <p:cNvSpPr txBox="1">
              <a:spLocks noChangeAspect="1"/>
            </p:cNvSpPr>
            <p:nvPr/>
          </p:nvSpPr>
          <p:spPr>
            <a:xfrm>
              <a:off x="6967329" y="319077"/>
              <a:ext cx="38588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 smtClean="0"/>
                <a:t>Method 1 – Spatial Points</a:t>
              </a:r>
            </a:p>
            <a:p>
              <a:pPr algn="ctr"/>
              <a:r>
                <a:rPr lang="en-US" sz="1400" dirty="0" smtClean="0"/>
                <a:t>Include total Cell Value if centroid inside boundary</a:t>
              </a:r>
              <a:endParaRPr lang="en-US" sz="1400" dirty="0"/>
            </a:p>
          </p:txBody>
        </p:sp>
        <p:sp>
          <p:nvSpPr>
            <p:cNvPr id="189" name="TextBox 188"/>
            <p:cNvSpPr txBox="1">
              <a:spLocks noChangeAspect="1"/>
            </p:cNvSpPr>
            <p:nvPr/>
          </p:nvSpPr>
          <p:spPr>
            <a:xfrm>
              <a:off x="6988014" y="2917111"/>
              <a:ext cx="1076444" cy="310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Sum = 1100</a:t>
              </a:r>
              <a:endParaRPr lang="en-US" sz="1600" dirty="0"/>
            </a:p>
          </p:txBody>
        </p:sp>
        <p:grpSp>
          <p:nvGrpSpPr>
            <p:cNvPr id="190" name="Group 189"/>
            <p:cNvGrpSpPr>
              <a:grpSpLocks noChangeAspect="1"/>
            </p:cNvGrpSpPr>
            <p:nvPr/>
          </p:nvGrpSpPr>
          <p:grpSpPr>
            <a:xfrm>
              <a:off x="8918640" y="917332"/>
              <a:ext cx="1662368" cy="2034704"/>
              <a:chOff x="1337410" y="1219200"/>
              <a:chExt cx="2171358" cy="2657698"/>
            </a:xfrm>
          </p:grpSpPr>
          <p:grpSp>
            <p:nvGrpSpPr>
              <p:cNvPr id="191" name="Group 190"/>
              <p:cNvGrpSpPr/>
              <p:nvPr/>
            </p:nvGrpSpPr>
            <p:grpSpPr>
              <a:xfrm>
                <a:off x="1337410" y="1219200"/>
                <a:ext cx="1140970" cy="2657698"/>
                <a:chOff x="1337410" y="1219200"/>
                <a:chExt cx="1140970" cy="2657698"/>
              </a:xfrm>
            </p:grpSpPr>
            <p:grpSp>
              <p:nvGrpSpPr>
                <p:cNvPr id="198" name="Group 197"/>
                <p:cNvGrpSpPr>
                  <a:grpSpLocks noChangeAspect="1"/>
                </p:cNvGrpSpPr>
                <p:nvPr/>
              </p:nvGrpSpPr>
              <p:grpSpPr>
                <a:xfrm>
                  <a:off x="1337410" y="1219200"/>
                  <a:ext cx="1140970" cy="2657698"/>
                  <a:chOff x="1337410" y="1219200"/>
                  <a:chExt cx="1140970" cy="2657698"/>
                </a:xfrm>
              </p:grpSpPr>
              <p:sp>
                <p:nvSpPr>
                  <p:cNvPr id="202" name="Freeform 201"/>
                  <p:cNvSpPr/>
                  <p:nvPr/>
                </p:nvSpPr>
                <p:spPr>
                  <a:xfrm>
                    <a:off x="1391920" y="1219200"/>
                    <a:ext cx="1020874" cy="2570480"/>
                  </a:xfrm>
                  <a:custGeom>
                    <a:avLst/>
                    <a:gdLst>
                      <a:gd name="connsiteX0" fmla="*/ 193040 w 1020874"/>
                      <a:gd name="connsiteY0" fmla="*/ 30480 h 2398630"/>
                      <a:gd name="connsiteX1" fmla="*/ 193040 w 1020874"/>
                      <a:gd name="connsiteY1" fmla="*/ 30480 h 2398630"/>
                      <a:gd name="connsiteX2" fmla="*/ 386080 w 1020874"/>
                      <a:gd name="connsiteY2" fmla="*/ 20320 h 2398630"/>
                      <a:gd name="connsiteX3" fmla="*/ 416560 w 1020874"/>
                      <a:gd name="connsiteY3" fmla="*/ 10160 h 2398630"/>
                      <a:gd name="connsiteX4" fmla="*/ 467360 w 1020874"/>
                      <a:gd name="connsiteY4" fmla="*/ 0 h 2398630"/>
                      <a:gd name="connsiteX5" fmla="*/ 589280 w 1020874"/>
                      <a:gd name="connsiteY5" fmla="*/ 10160 h 2398630"/>
                      <a:gd name="connsiteX6" fmla="*/ 629920 w 1020874"/>
                      <a:gd name="connsiteY6" fmla="*/ 20320 h 2398630"/>
                      <a:gd name="connsiteX7" fmla="*/ 924560 w 1020874"/>
                      <a:gd name="connsiteY7" fmla="*/ 10160 h 2398630"/>
                      <a:gd name="connsiteX8" fmla="*/ 995680 w 1020874"/>
                      <a:gd name="connsiteY8" fmla="*/ 20320 h 2398630"/>
                      <a:gd name="connsiteX9" fmla="*/ 965200 w 1020874"/>
                      <a:gd name="connsiteY9" fmla="*/ 325120 h 2398630"/>
                      <a:gd name="connsiteX10" fmla="*/ 975360 w 1020874"/>
                      <a:gd name="connsiteY10" fmla="*/ 528320 h 2398630"/>
                      <a:gd name="connsiteX11" fmla="*/ 955040 w 1020874"/>
                      <a:gd name="connsiteY11" fmla="*/ 721360 h 2398630"/>
                      <a:gd name="connsiteX12" fmla="*/ 873760 w 1020874"/>
                      <a:gd name="connsiteY12" fmla="*/ 782320 h 2398630"/>
                      <a:gd name="connsiteX13" fmla="*/ 822960 w 1020874"/>
                      <a:gd name="connsiteY13" fmla="*/ 812800 h 2398630"/>
                      <a:gd name="connsiteX14" fmla="*/ 792480 w 1020874"/>
                      <a:gd name="connsiteY14" fmla="*/ 833120 h 2398630"/>
                      <a:gd name="connsiteX15" fmla="*/ 711200 w 1020874"/>
                      <a:gd name="connsiteY15" fmla="*/ 843280 h 2398630"/>
                      <a:gd name="connsiteX16" fmla="*/ 701040 w 1020874"/>
                      <a:gd name="connsiteY16" fmla="*/ 873760 h 2398630"/>
                      <a:gd name="connsiteX17" fmla="*/ 721360 w 1020874"/>
                      <a:gd name="connsiteY17" fmla="*/ 1005840 h 2398630"/>
                      <a:gd name="connsiteX18" fmla="*/ 731520 w 1020874"/>
                      <a:gd name="connsiteY18" fmla="*/ 1239520 h 2398630"/>
                      <a:gd name="connsiteX19" fmla="*/ 741680 w 1020874"/>
                      <a:gd name="connsiteY19" fmla="*/ 1290320 h 2398630"/>
                      <a:gd name="connsiteX20" fmla="*/ 772160 w 1020874"/>
                      <a:gd name="connsiteY20" fmla="*/ 1402080 h 2398630"/>
                      <a:gd name="connsiteX21" fmla="*/ 751840 w 1020874"/>
                      <a:gd name="connsiteY21" fmla="*/ 1483360 h 2398630"/>
                      <a:gd name="connsiteX22" fmla="*/ 721360 w 1020874"/>
                      <a:gd name="connsiteY22" fmla="*/ 1615440 h 2398630"/>
                      <a:gd name="connsiteX23" fmla="*/ 690880 w 1020874"/>
                      <a:gd name="connsiteY23" fmla="*/ 1645920 h 2398630"/>
                      <a:gd name="connsiteX24" fmla="*/ 660400 w 1020874"/>
                      <a:gd name="connsiteY24" fmla="*/ 1666240 h 2398630"/>
                      <a:gd name="connsiteX25" fmla="*/ 538480 w 1020874"/>
                      <a:gd name="connsiteY25" fmla="*/ 1686560 h 2398630"/>
                      <a:gd name="connsiteX26" fmla="*/ 518160 w 1020874"/>
                      <a:gd name="connsiteY26" fmla="*/ 1767840 h 2398630"/>
                      <a:gd name="connsiteX27" fmla="*/ 477520 w 1020874"/>
                      <a:gd name="connsiteY27" fmla="*/ 1889760 h 2398630"/>
                      <a:gd name="connsiteX28" fmla="*/ 467360 w 1020874"/>
                      <a:gd name="connsiteY28" fmla="*/ 1960880 h 2398630"/>
                      <a:gd name="connsiteX29" fmla="*/ 447040 w 1020874"/>
                      <a:gd name="connsiteY29" fmla="*/ 2001520 h 2398630"/>
                      <a:gd name="connsiteX30" fmla="*/ 436880 w 1020874"/>
                      <a:gd name="connsiteY30" fmla="*/ 2235200 h 2398630"/>
                      <a:gd name="connsiteX31" fmla="*/ 426720 w 1020874"/>
                      <a:gd name="connsiteY31" fmla="*/ 2387600 h 2398630"/>
                      <a:gd name="connsiteX32" fmla="*/ 375920 w 1020874"/>
                      <a:gd name="connsiteY32" fmla="*/ 2377440 h 2398630"/>
                      <a:gd name="connsiteX33" fmla="*/ 345440 w 1020874"/>
                      <a:gd name="connsiteY33" fmla="*/ 2367280 h 2398630"/>
                      <a:gd name="connsiteX34" fmla="*/ 162560 w 1020874"/>
                      <a:gd name="connsiteY34" fmla="*/ 2387600 h 2398630"/>
                      <a:gd name="connsiteX35" fmla="*/ 132080 w 1020874"/>
                      <a:gd name="connsiteY35" fmla="*/ 2397760 h 2398630"/>
                      <a:gd name="connsiteX36" fmla="*/ 111760 w 1020874"/>
                      <a:gd name="connsiteY36" fmla="*/ 2367280 h 2398630"/>
                      <a:gd name="connsiteX37" fmla="*/ 81280 w 1020874"/>
                      <a:gd name="connsiteY37" fmla="*/ 2306320 h 2398630"/>
                      <a:gd name="connsiteX38" fmla="*/ 60960 w 1020874"/>
                      <a:gd name="connsiteY38" fmla="*/ 1524000 h 2398630"/>
                      <a:gd name="connsiteX39" fmla="*/ 50800 w 1020874"/>
                      <a:gd name="connsiteY39" fmla="*/ 1442720 h 2398630"/>
                      <a:gd name="connsiteX40" fmla="*/ 30480 w 1020874"/>
                      <a:gd name="connsiteY40" fmla="*/ 1351280 h 2398630"/>
                      <a:gd name="connsiteX41" fmla="*/ 20320 w 1020874"/>
                      <a:gd name="connsiteY41" fmla="*/ 1320800 h 2398630"/>
                      <a:gd name="connsiteX42" fmla="*/ 0 w 1020874"/>
                      <a:gd name="connsiteY42" fmla="*/ 1290320 h 2398630"/>
                      <a:gd name="connsiteX43" fmla="*/ 10160 w 1020874"/>
                      <a:gd name="connsiteY43" fmla="*/ 1026160 h 2398630"/>
                      <a:gd name="connsiteX44" fmla="*/ 20320 w 1020874"/>
                      <a:gd name="connsiteY44" fmla="*/ 985520 h 2398630"/>
                      <a:gd name="connsiteX45" fmla="*/ 40640 w 1020874"/>
                      <a:gd name="connsiteY45" fmla="*/ 873760 h 2398630"/>
                      <a:gd name="connsiteX46" fmla="*/ 60960 w 1020874"/>
                      <a:gd name="connsiteY46" fmla="*/ 538480 h 2398630"/>
                      <a:gd name="connsiteX47" fmla="*/ 81280 w 1020874"/>
                      <a:gd name="connsiteY47" fmla="*/ 335280 h 2398630"/>
                      <a:gd name="connsiteX48" fmla="*/ 101600 w 1020874"/>
                      <a:gd name="connsiteY48" fmla="*/ 203200 h 2398630"/>
                      <a:gd name="connsiteX49" fmla="*/ 132080 w 1020874"/>
                      <a:gd name="connsiteY49" fmla="*/ 132080 h 2398630"/>
                      <a:gd name="connsiteX50" fmla="*/ 182880 w 1020874"/>
                      <a:gd name="connsiteY50" fmla="*/ 91440 h 2398630"/>
                      <a:gd name="connsiteX51" fmla="*/ 203200 w 1020874"/>
                      <a:gd name="connsiteY51" fmla="*/ 60960 h 2398630"/>
                      <a:gd name="connsiteX52" fmla="*/ 193040 w 1020874"/>
                      <a:gd name="connsiteY52" fmla="*/ 30480 h 23986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</a:cxnLst>
                    <a:rect l="l" t="t" r="r" b="b"/>
                    <a:pathLst>
                      <a:path w="1020874" h="2398630">
                        <a:moveTo>
                          <a:pt x="193040" y="30480"/>
                        </a:moveTo>
                        <a:lnTo>
                          <a:pt x="193040" y="30480"/>
                        </a:lnTo>
                        <a:cubicBezTo>
                          <a:pt x="257387" y="27093"/>
                          <a:pt x="321909" y="26154"/>
                          <a:pt x="386080" y="20320"/>
                        </a:cubicBezTo>
                        <a:cubicBezTo>
                          <a:pt x="396746" y="19350"/>
                          <a:pt x="406170" y="12757"/>
                          <a:pt x="416560" y="10160"/>
                        </a:cubicBezTo>
                        <a:cubicBezTo>
                          <a:pt x="433313" y="5972"/>
                          <a:pt x="450427" y="3387"/>
                          <a:pt x="467360" y="0"/>
                        </a:cubicBezTo>
                        <a:cubicBezTo>
                          <a:pt x="508000" y="3387"/>
                          <a:pt x="548814" y="5102"/>
                          <a:pt x="589280" y="10160"/>
                        </a:cubicBezTo>
                        <a:cubicBezTo>
                          <a:pt x="603136" y="11892"/>
                          <a:pt x="615956" y="20320"/>
                          <a:pt x="629920" y="20320"/>
                        </a:cubicBezTo>
                        <a:cubicBezTo>
                          <a:pt x="728192" y="20320"/>
                          <a:pt x="826347" y="13547"/>
                          <a:pt x="924560" y="10160"/>
                        </a:cubicBezTo>
                        <a:cubicBezTo>
                          <a:pt x="948267" y="13547"/>
                          <a:pt x="990485" y="-3057"/>
                          <a:pt x="995680" y="20320"/>
                        </a:cubicBezTo>
                        <a:cubicBezTo>
                          <a:pt x="1035343" y="198804"/>
                          <a:pt x="1016264" y="222992"/>
                          <a:pt x="965200" y="325120"/>
                        </a:cubicBezTo>
                        <a:cubicBezTo>
                          <a:pt x="968587" y="392853"/>
                          <a:pt x="969485" y="460757"/>
                          <a:pt x="975360" y="528320"/>
                        </a:cubicBezTo>
                        <a:cubicBezTo>
                          <a:pt x="984023" y="627948"/>
                          <a:pt x="1084945" y="461550"/>
                          <a:pt x="955040" y="721360"/>
                        </a:cubicBezTo>
                        <a:cubicBezTo>
                          <a:pt x="939894" y="751651"/>
                          <a:pt x="901605" y="763043"/>
                          <a:pt x="873760" y="782320"/>
                        </a:cubicBezTo>
                        <a:cubicBezTo>
                          <a:pt x="857524" y="793560"/>
                          <a:pt x="839706" y="802334"/>
                          <a:pt x="822960" y="812800"/>
                        </a:cubicBezTo>
                        <a:cubicBezTo>
                          <a:pt x="812605" y="819272"/>
                          <a:pt x="804261" y="829907"/>
                          <a:pt x="792480" y="833120"/>
                        </a:cubicBezTo>
                        <a:cubicBezTo>
                          <a:pt x="766138" y="840304"/>
                          <a:pt x="738293" y="839893"/>
                          <a:pt x="711200" y="843280"/>
                        </a:cubicBezTo>
                        <a:cubicBezTo>
                          <a:pt x="707813" y="853440"/>
                          <a:pt x="701040" y="863050"/>
                          <a:pt x="701040" y="873760"/>
                        </a:cubicBezTo>
                        <a:cubicBezTo>
                          <a:pt x="701040" y="932270"/>
                          <a:pt x="709090" y="956761"/>
                          <a:pt x="721360" y="1005840"/>
                        </a:cubicBezTo>
                        <a:cubicBezTo>
                          <a:pt x="724747" y="1083733"/>
                          <a:pt x="725965" y="1161751"/>
                          <a:pt x="731520" y="1239520"/>
                        </a:cubicBezTo>
                        <a:cubicBezTo>
                          <a:pt x="732750" y="1256745"/>
                          <a:pt x="737797" y="1273494"/>
                          <a:pt x="741680" y="1290320"/>
                        </a:cubicBezTo>
                        <a:cubicBezTo>
                          <a:pt x="758868" y="1364802"/>
                          <a:pt x="755366" y="1351697"/>
                          <a:pt x="772160" y="1402080"/>
                        </a:cubicBezTo>
                        <a:cubicBezTo>
                          <a:pt x="765387" y="1429173"/>
                          <a:pt x="758120" y="1456148"/>
                          <a:pt x="751840" y="1483360"/>
                        </a:cubicBezTo>
                        <a:cubicBezTo>
                          <a:pt x="744103" y="1516886"/>
                          <a:pt x="733092" y="1589630"/>
                          <a:pt x="721360" y="1615440"/>
                        </a:cubicBezTo>
                        <a:cubicBezTo>
                          <a:pt x="715414" y="1628521"/>
                          <a:pt x="701918" y="1636722"/>
                          <a:pt x="690880" y="1645920"/>
                        </a:cubicBezTo>
                        <a:cubicBezTo>
                          <a:pt x="681499" y="1653737"/>
                          <a:pt x="672199" y="1663094"/>
                          <a:pt x="660400" y="1666240"/>
                        </a:cubicBezTo>
                        <a:cubicBezTo>
                          <a:pt x="620591" y="1676856"/>
                          <a:pt x="579120" y="1679787"/>
                          <a:pt x="538480" y="1686560"/>
                        </a:cubicBezTo>
                        <a:cubicBezTo>
                          <a:pt x="531707" y="1713653"/>
                          <a:pt x="526185" y="1741091"/>
                          <a:pt x="518160" y="1767840"/>
                        </a:cubicBezTo>
                        <a:cubicBezTo>
                          <a:pt x="505850" y="1808872"/>
                          <a:pt x="477520" y="1889760"/>
                          <a:pt x="477520" y="1889760"/>
                        </a:cubicBezTo>
                        <a:cubicBezTo>
                          <a:pt x="474133" y="1913467"/>
                          <a:pt x="473661" y="1937776"/>
                          <a:pt x="467360" y="1960880"/>
                        </a:cubicBezTo>
                        <a:cubicBezTo>
                          <a:pt x="463375" y="1975492"/>
                          <a:pt x="448713" y="1986467"/>
                          <a:pt x="447040" y="2001520"/>
                        </a:cubicBezTo>
                        <a:cubicBezTo>
                          <a:pt x="438430" y="2079010"/>
                          <a:pt x="440978" y="2157341"/>
                          <a:pt x="436880" y="2235200"/>
                        </a:cubicBezTo>
                        <a:cubicBezTo>
                          <a:pt x="434204" y="2286042"/>
                          <a:pt x="430107" y="2336800"/>
                          <a:pt x="426720" y="2387600"/>
                        </a:cubicBezTo>
                        <a:cubicBezTo>
                          <a:pt x="409787" y="2384213"/>
                          <a:pt x="392673" y="2381628"/>
                          <a:pt x="375920" y="2377440"/>
                        </a:cubicBezTo>
                        <a:cubicBezTo>
                          <a:pt x="365530" y="2374843"/>
                          <a:pt x="356150" y="2367280"/>
                          <a:pt x="345440" y="2367280"/>
                        </a:cubicBezTo>
                        <a:cubicBezTo>
                          <a:pt x="319686" y="2367280"/>
                          <a:pt x="194972" y="2383549"/>
                          <a:pt x="162560" y="2387600"/>
                        </a:cubicBezTo>
                        <a:cubicBezTo>
                          <a:pt x="152400" y="2390987"/>
                          <a:pt x="142024" y="2401737"/>
                          <a:pt x="132080" y="2397760"/>
                        </a:cubicBezTo>
                        <a:cubicBezTo>
                          <a:pt x="120743" y="2393225"/>
                          <a:pt x="117221" y="2378202"/>
                          <a:pt x="111760" y="2367280"/>
                        </a:cubicBezTo>
                        <a:cubicBezTo>
                          <a:pt x="69696" y="2283152"/>
                          <a:pt x="139514" y="2393671"/>
                          <a:pt x="81280" y="2306320"/>
                        </a:cubicBezTo>
                        <a:cubicBezTo>
                          <a:pt x="22621" y="2013026"/>
                          <a:pt x="80868" y="2320329"/>
                          <a:pt x="60960" y="1524000"/>
                        </a:cubicBezTo>
                        <a:cubicBezTo>
                          <a:pt x="60278" y="1496704"/>
                          <a:pt x="54952" y="1469707"/>
                          <a:pt x="50800" y="1442720"/>
                        </a:cubicBezTo>
                        <a:cubicBezTo>
                          <a:pt x="47308" y="1420023"/>
                          <a:pt x="37222" y="1374877"/>
                          <a:pt x="30480" y="1351280"/>
                        </a:cubicBezTo>
                        <a:cubicBezTo>
                          <a:pt x="27538" y="1340982"/>
                          <a:pt x="25109" y="1330379"/>
                          <a:pt x="20320" y="1320800"/>
                        </a:cubicBezTo>
                        <a:cubicBezTo>
                          <a:pt x="14859" y="1309878"/>
                          <a:pt x="6773" y="1300480"/>
                          <a:pt x="0" y="1290320"/>
                        </a:cubicBezTo>
                        <a:cubicBezTo>
                          <a:pt x="3387" y="1202267"/>
                          <a:pt x="4298" y="1114083"/>
                          <a:pt x="10160" y="1026160"/>
                        </a:cubicBezTo>
                        <a:cubicBezTo>
                          <a:pt x="11089" y="1012227"/>
                          <a:pt x="18024" y="999294"/>
                          <a:pt x="20320" y="985520"/>
                        </a:cubicBezTo>
                        <a:cubicBezTo>
                          <a:pt x="39467" y="870636"/>
                          <a:pt x="18842" y="939155"/>
                          <a:pt x="40640" y="873760"/>
                        </a:cubicBezTo>
                        <a:cubicBezTo>
                          <a:pt x="44648" y="801609"/>
                          <a:pt x="54224" y="617071"/>
                          <a:pt x="60960" y="538480"/>
                        </a:cubicBezTo>
                        <a:cubicBezTo>
                          <a:pt x="66773" y="470658"/>
                          <a:pt x="74507" y="403013"/>
                          <a:pt x="81280" y="335280"/>
                        </a:cubicBezTo>
                        <a:cubicBezTo>
                          <a:pt x="88073" y="267353"/>
                          <a:pt x="82072" y="252020"/>
                          <a:pt x="101600" y="203200"/>
                        </a:cubicBezTo>
                        <a:cubicBezTo>
                          <a:pt x="111179" y="179253"/>
                          <a:pt x="116910" y="152939"/>
                          <a:pt x="132080" y="132080"/>
                        </a:cubicBezTo>
                        <a:cubicBezTo>
                          <a:pt x="144835" y="114542"/>
                          <a:pt x="167546" y="106774"/>
                          <a:pt x="182880" y="91440"/>
                        </a:cubicBezTo>
                        <a:cubicBezTo>
                          <a:pt x="191514" y="82806"/>
                          <a:pt x="196427" y="71120"/>
                          <a:pt x="203200" y="60960"/>
                        </a:cubicBezTo>
                        <a:lnTo>
                          <a:pt x="193040" y="3048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20000"/>
                      <a:lumOff val="80000"/>
                      <a:alpha val="58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03" name="Rectangle 202"/>
                  <p:cNvSpPr/>
                  <p:nvPr/>
                </p:nvSpPr>
                <p:spPr>
                  <a:xfrm>
                    <a:off x="1337410" y="1306418"/>
                    <a:ext cx="237040" cy="238693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04" name="Rectangle 203"/>
                  <p:cNvSpPr/>
                  <p:nvPr/>
                </p:nvSpPr>
                <p:spPr>
                  <a:xfrm>
                    <a:off x="1531022" y="1219200"/>
                    <a:ext cx="947355" cy="8721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05" name="Rectangle 204"/>
                  <p:cNvSpPr/>
                  <p:nvPr/>
                </p:nvSpPr>
                <p:spPr>
                  <a:xfrm>
                    <a:off x="1337411" y="3693357"/>
                    <a:ext cx="1140966" cy="1835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06" name="Rectangle 205"/>
                  <p:cNvSpPr/>
                  <p:nvPr/>
                </p:nvSpPr>
                <p:spPr>
                  <a:xfrm>
                    <a:off x="1574452" y="1306418"/>
                    <a:ext cx="903928" cy="79564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1574451" y="2102064"/>
                    <a:ext cx="903928" cy="79564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1574450" y="2897710"/>
                    <a:ext cx="903928" cy="79564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sp>
              <p:nvSpPr>
                <p:cNvPr id="199" name="Oval 198"/>
                <p:cNvSpPr/>
                <p:nvPr/>
              </p:nvSpPr>
              <p:spPr>
                <a:xfrm>
                  <a:off x="1965454" y="1643281"/>
                  <a:ext cx="121920" cy="12192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00" name="Oval 199"/>
                <p:cNvSpPr/>
                <p:nvPr/>
              </p:nvSpPr>
              <p:spPr>
                <a:xfrm>
                  <a:off x="1965454" y="2438926"/>
                  <a:ext cx="121920" cy="12192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01" name="Oval 200"/>
                <p:cNvSpPr/>
                <p:nvPr/>
              </p:nvSpPr>
              <p:spPr>
                <a:xfrm>
                  <a:off x="1965454" y="3234572"/>
                  <a:ext cx="121920" cy="12192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192" name="Straight Arrow Connector 191"/>
              <p:cNvCxnSpPr>
                <a:endCxn id="206" idx="3"/>
              </p:cNvCxnSpPr>
              <p:nvPr/>
            </p:nvCxnSpPr>
            <p:spPr>
              <a:xfrm flipH="1" flipV="1">
                <a:off x="2478380" y="1704241"/>
                <a:ext cx="390654" cy="5483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 flipH="1" flipV="1">
                <a:off x="2457820" y="2486182"/>
                <a:ext cx="451062" cy="5482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>
                <a:endCxn id="208" idx="3"/>
              </p:cNvCxnSpPr>
              <p:nvPr/>
            </p:nvCxnSpPr>
            <p:spPr>
              <a:xfrm flipH="1">
                <a:off x="2478378" y="3290051"/>
                <a:ext cx="365510" cy="5482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5" name="TextBox 194"/>
              <p:cNvSpPr txBox="1"/>
              <p:nvPr/>
            </p:nvSpPr>
            <p:spPr>
              <a:xfrm>
                <a:off x="2848824" y="1528348"/>
                <a:ext cx="659944" cy="369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1000</a:t>
                </a:r>
                <a:endParaRPr lang="en-US" sz="1400" dirty="0"/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2848824" y="2285037"/>
                <a:ext cx="550338" cy="369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100</a:t>
                </a:r>
                <a:endParaRPr lang="en-US" sz="1400" dirty="0"/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2848824" y="3110867"/>
                <a:ext cx="331127" cy="369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</a:t>
                </a:r>
                <a:endParaRPr lang="en-US" sz="1400" dirty="0"/>
              </a:p>
            </p:txBody>
          </p:sp>
        </p:grpSp>
        <p:sp>
          <p:nvSpPr>
            <p:cNvPr id="209" name="TextBox 208"/>
            <p:cNvSpPr txBox="1">
              <a:spLocks noChangeAspect="1"/>
            </p:cNvSpPr>
            <p:nvPr/>
          </p:nvSpPr>
          <p:spPr>
            <a:xfrm>
              <a:off x="8571310" y="2889477"/>
              <a:ext cx="27084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Mean = (1000+100+0)/3= 367</a:t>
              </a:r>
              <a:endParaRPr lang="en-US" sz="1600" dirty="0"/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413401" y="3562009"/>
            <a:ext cx="5122226" cy="2955166"/>
            <a:chOff x="483584" y="3578601"/>
            <a:chExt cx="5122226" cy="2955166"/>
          </a:xfrm>
        </p:grpSpPr>
        <p:grpSp>
          <p:nvGrpSpPr>
            <p:cNvPr id="340" name="Group 339"/>
            <p:cNvGrpSpPr/>
            <p:nvPr/>
          </p:nvGrpSpPr>
          <p:grpSpPr>
            <a:xfrm>
              <a:off x="483584" y="3578601"/>
              <a:ext cx="4713406" cy="2955166"/>
              <a:chOff x="483584" y="3578601"/>
              <a:chExt cx="4713406" cy="2955166"/>
            </a:xfrm>
          </p:grpSpPr>
          <p:grpSp>
            <p:nvGrpSpPr>
              <p:cNvPr id="255" name="Group 254"/>
              <p:cNvGrpSpPr>
                <a:grpSpLocks noChangeAspect="1"/>
              </p:cNvGrpSpPr>
              <p:nvPr/>
            </p:nvGrpSpPr>
            <p:grpSpPr>
              <a:xfrm>
                <a:off x="617485" y="4183814"/>
                <a:ext cx="2093597" cy="2034704"/>
                <a:chOff x="1337410" y="1219200"/>
                <a:chExt cx="2734623" cy="2657698"/>
              </a:xfrm>
            </p:grpSpPr>
            <p:grpSp>
              <p:nvGrpSpPr>
                <p:cNvPr id="285" name="Group 284"/>
                <p:cNvGrpSpPr>
                  <a:grpSpLocks noChangeAspect="1"/>
                </p:cNvGrpSpPr>
                <p:nvPr/>
              </p:nvGrpSpPr>
              <p:grpSpPr>
                <a:xfrm>
                  <a:off x="1337410" y="1219200"/>
                  <a:ext cx="1140970" cy="2657698"/>
                  <a:chOff x="1337410" y="1219200"/>
                  <a:chExt cx="1140970" cy="2657698"/>
                </a:xfrm>
              </p:grpSpPr>
              <p:sp>
                <p:nvSpPr>
                  <p:cNvPr id="289" name="Freeform 288"/>
                  <p:cNvSpPr/>
                  <p:nvPr/>
                </p:nvSpPr>
                <p:spPr>
                  <a:xfrm>
                    <a:off x="1391920" y="1219200"/>
                    <a:ext cx="1020874" cy="2570480"/>
                  </a:xfrm>
                  <a:custGeom>
                    <a:avLst/>
                    <a:gdLst>
                      <a:gd name="connsiteX0" fmla="*/ 193040 w 1020874"/>
                      <a:gd name="connsiteY0" fmla="*/ 30480 h 2398630"/>
                      <a:gd name="connsiteX1" fmla="*/ 193040 w 1020874"/>
                      <a:gd name="connsiteY1" fmla="*/ 30480 h 2398630"/>
                      <a:gd name="connsiteX2" fmla="*/ 386080 w 1020874"/>
                      <a:gd name="connsiteY2" fmla="*/ 20320 h 2398630"/>
                      <a:gd name="connsiteX3" fmla="*/ 416560 w 1020874"/>
                      <a:gd name="connsiteY3" fmla="*/ 10160 h 2398630"/>
                      <a:gd name="connsiteX4" fmla="*/ 467360 w 1020874"/>
                      <a:gd name="connsiteY4" fmla="*/ 0 h 2398630"/>
                      <a:gd name="connsiteX5" fmla="*/ 589280 w 1020874"/>
                      <a:gd name="connsiteY5" fmla="*/ 10160 h 2398630"/>
                      <a:gd name="connsiteX6" fmla="*/ 629920 w 1020874"/>
                      <a:gd name="connsiteY6" fmla="*/ 20320 h 2398630"/>
                      <a:gd name="connsiteX7" fmla="*/ 924560 w 1020874"/>
                      <a:gd name="connsiteY7" fmla="*/ 10160 h 2398630"/>
                      <a:gd name="connsiteX8" fmla="*/ 995680 w 1020874"/>
                      <a:gd name="connsiteY8" fmla="*/ 20320 h 2398630"/>
                      <a:gd name="connsiteX9" fmla="*/ 965200 w 1020874"/>
                      <a:gd name="connsiteY9" fmla="*/ 325120 h 2398630"/>
                      <a:gd name="connsiteX10" fmla="*/ 975360 w 1020874"/>
                      <a:gd name="connsiteY10" fmla="*/ 528320 h 2398630"/>
                      <a:gd name="connsiteX11" fmla="*/ 955040 w 1020874"/>
                      <a:gd name="connsiteY11" fmla="*/ 721360 h 2398630"/>
                      <a:gd name="connsiteX12" fmla="*/ 873760 w 1020874"/>
                      <a:gd name="connsiteY12" fmla="*/ 782320 h 2398630"/>
                      <a:gd name="connsiteX13" fmla="*/ 822960 w 1020874"/>
                      <a:gd name="connsiteY13" fmla="*/ 812800 h 2398630"/>
                      <a:gd name="connsiteX14" fmla="*/ 792480 w 1020874"/>
                      <a:gd name="connsiteY14" fmla="*/ 833120 h 2398630"/>
                      <a:gd name="connsiteX15" fmla="*/ 711200 w 1020874"/>
                      <a:gd name="connsiteY15" fmla="*/ 843280 h 2398630"/>
                      <a:gd name="connsiteX16" fmla="*/ 701040 w 1020874"/>
                      <a:gd name="connsiteY16" fmla="*/ 873760 h 2398630"/>
                      <a:gd name="connsiteX17" fmla="*/ 721360 w 1020874"/>
                      <a:gd name="connsiteY17" fmla="*/ 1005840 h 2398630"/>
                      <a:gd name="connsiteX18" fmla="*/ 731520 w 1020874"/>
                      <a:gd name="connsiteY18" fmla="*/ 1239520 h 2398630"/>
                      <a:gd name="connsiteX19" fmla="*/ 741680 w 1020874"/>
                      <a:gd name="connsiteY19" fmla="*/ 1290320 h 2398630"/>
                      <a:gd name="connsiteX20" fmla="*/ 772160 w 1020874"/>
                      <a:gd name="connsiteY20" fmla="*/ 1402080 h 2398630"/>
                      <a:gd name="connsiteX21" fmla="*/ 751840 w 1020874"/>
                      <a:gd name="connsiteY21" fmla="*/ 1483360 h 2398630"/>
                      <a:gd name="connsiteX22" fmla="*/ 721360 w 1020874"/>
                      <a:gd name="connsiteY22" fmla="*/ 1615440 h 2398630"/>
                      <a:gd name="connsiteX23" fmla="*/ 690880 w 1020874"/>
                      <a:gd name="connsiteY23" fmla="*/ 1645920 h 2398630"/>
                      <a:gd name="connsiteX24" fmla="*/ 660400 w 1020874"/>
                      <a:gd name="connsiteY24" fmla="*/ 1666240 h 2398630"/>
                      <a:gd name="connsiteX25" fmla="*/ 538480 w 1020874"/>
                      <a:gd name="connsiteY25" fmla="*/ 1686560 h 2398630"/>
                      <a:gd name="connsiteX26" fmla="*/ 518160 w 1020874"/>
                      <a:gd name="connsiteY26" fmla="*/ 1767840 h 2398630"/>
                      <a:gd name="connsiteX27" fmla="*/ 477520 w 1020874"/>
                      <a:gd name="connsiteY27" fmla="*/ 1889760 h 2398630"/>
                      <a:gd name="connsiteX28" fmla="*/ 467360 w 1020874"/>
                      <a:gd name="connsiteY28" fmla="*/ 1960880 h 2398630"/>
                      <a:gd name="connsiteX29" fmla="*/ 447040 w 1020874"/>
                      <a:gd name="connsiteY29" fmla="*/ 2001520 h 2398630"/>
                      <a:gd name="connsiteX30" fmla="*/ 436880 w 1020874"/>
                      <a:gd name="connsiteY30" fmla="*/ 2235200 h 2398630"/>
                      <a:gd name="connsiteX31" fmla="*/ 426720 w 1020874"/>
                      <a:gd name="connsiteY31" fmla="*/ 2387600 h 2398630"/>
                      <a:gd name="connsiteX32" fmla="*/ 375920 w 1020874"/>
                      <a:gd name="connsiteY32" fmla="*/ 2377440 h 2398630"/>
                      <a:gd name="connsiteX33" fmla="*/ 345440 w 1020874"/>
                      <a:gd name="connsiteY33" fmla="*/ 2367280 h 2398630"/>
                      <a:gd name="connsiteX34" fmla="*/ 162560 w 1020874"/>
                      <a:gd name="connsiteY34" fmla="*/ 2387600 h 2398630"/>
                      <a:gd name="connsiteX35" fmla="*/ 132080 w 1020874"/>
                      <a:gd name="connsiteY35" fmla="*/ 2397760 h 2398630"/>
                      <a:gd name="connsiteX36" fmla="*/ 111760 w 1020874"/>
                      <a:gd name="connsiteY36" fmla="*/ 2367280 h 2398630"/>
                      <a:gd name="connsiteX37" fmla="*/ 81280 w 1020874"/>
                      <a:gd name="connsiteY37" fmla="*/ 2306320 h 2398630"/>
                      <a:gd name="connsiteX38" fmla="*/ 60960 w 1020874"/>
                      <a:gd name="connsiteY38" fmla="*/ 1524000 h 2398630"/>
                      <a:gd name="connsiteX39" fmla="*/ 50800 w 1020874"/>
                      <a:gd name="connsiteY39" fmla="*/ 1442720 h 2398630"/>
                      <a:gd name="connsiteX40" fmla="*/ 30480 w 1020874"/>
                      <a:gd name="connsiteY40" fmla="*/ 1351280 h 2398630"/>
                      <a:gd name="connsiteX41" fmla="*/ 20320 w 1020874"/>
                      <a:gd name="connsiteY41" fmla="*/ 1320800 h 2398630"/>
                      <a:gd name="connsiteX42" fmla="*/ 0 w 1020874"/>
                      <a:gd name="connsiteY42" fmla="*/ 1290320 h 2398630"/>
                      <a:gd name="connsiteX43" fmla="*/ 10160 w 1020874"/>
                      <a:gd name="connsiteY43" fmla="*/ 1026160 h 2398630"/>
                      <a:gd name="connsiteX44" fmla="*/ 20320 w 1020874"/>
                      <a:gd name="connsiteY44" fmla="*/ 985520 h 2398630"/>
                      <a:gd name="connsiteX45" fmla="*/ 40640 w 1020874"/>
                      <a:gd name="connsiteY45" fmla="*/ 873760 h 2398630"/>
                      <a:gd name="connsiteX46" fmla="*/ 60960 w 1020874"/>
                      <a:gd name="connsiteY46" fmla="*/ 538480 h 2398630"/>
                      <a:gd name="connsiteX47" fmla="*/ 81280 w 1020874"/>
                      <a:gd name="connsiteY47" fmla="*/ 335280 h 2398630"/>
                      <a:gd name="connsiteX48" fmla="*/ 101600 w 1020874"/>
                      <a:gd name="connsiteY48" fmla="*/ 203200 h 2398630"/>
                      <a:gd name="connsiteX49" fmla="*/ 132080 w 1020874"/>
                      <a:gd name="connsiteY49" fmla="*/ 132080 h 2398630"/>
                      <a:gd name="connsiteX50" fmla="*/ 182880 w 1020874"/>
                      <a:gd name="connsiteY50" fmla="*/ 91440 h 2398630"/>
                      <a:gd name="connsiteX51" fmla="*/ 203200 w 1020874"/>
                      <a:gd name="connsiteY51" fmla="*/ 60960 h 2398630"/>
                      <a:gd name="connsiteX52" fmla="*/ 193040 w 1020874"/>
                      <a:gd name="connsiteY52" fmla="*/ 30480 h 23986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</a:cxnLst>
                    <a:rect l="l" t="t" r="r" b="b"/>
                    <a:pathLst>
                      <a:path w="1020874" h="2398630">
                        <a:moveTo>
                          <a:pt x="193040" y="30480"/>
                        </a:moveTo>
                        <a:lnTo>
                          <a:pt x="193040" y="30480"/>
                        </a:lnTo>
                        <a:cubicBezTo>
                          <a:pt x="257387" y="27093"/>
                          <a:pt x="321909" y="26154"/>
                          <a:pt x="386080" y="20320"/>
                        </a:cubicBezTo>
                        <a:cubicBezTo>
                          <a:pt x="396746" y="19350"/>
                          <a:pt x="406170" y="12757"/>
                          <a:pt x="416560" y="10160"/>
                        </a:cubicBezTo>
                        <a:cubicBezTo>
                          <a:pt x="433313" y="5972"/>
                          <a:pt x="450427" y="3387"/>
                          <a:pt x="467360" y="0"/>
                        </a:cubicBezTo>
                        <a:cubicBezTo>
                          <a:pt x="508000" y="3387"/>
                          <a:pt x="548814" y="5102"/>
                          <a:pt x="589280" y="10160"/>
                        </a:cubicBezTo>
                        <a:cubicBezTo>
                          <a:pt x="603136" y="11892"/>
                          <a:pt x="615956" y="20320"/>
                          <a:pt x="629920" y="20320"/>
                        </a:cubicBezTo>
                        <a:cubicBezTo>
                          <a:pt x="728192" y="20320"/>
                          <a:pt x="826347" y="13547"/>
                          <a:pt x="924560" y="10160"/>
                        </a:cubicBezTo>
                        <a:cubicBezTo>
                          <a:pt x="948267" y="13547"/>
                          <a:pt x="990485" y="-3057"/>
                          <a:pt x="995680" y="20320"/>
                        </a:cubicBezTo>
                        <a:cubicBezTo>
                          <a:pt x="1035343" y="198804"/>
                          <a:pt x="1016264" y="222992"/>
                          <a:pt x="965200" y="325120"/>
                        </a:cubicBezTo>
                        <a:cubicBezTo>
                          <a:pt x="968587" y="392853"/>
                          <a:pt x="969485" y="460757"/>
                          <a:pt x="975360" y="528320"/>
                        </a:cubicBezTo>
                        <a:cubicBezTo>
                          <a:pt x="984023" y="627948"/>
                          <a:pt x="1084945" y="461550"/>
                          <a:pt x="955040" y="721360"/>
                        </a:cubicBezTo>
                        <a:cubicBezTo>
                          <a:pt x="939894" y="751651"/>
                          <a:pt x="901605" y="763043"/>
                          <a:pt x="873760" y="782320"/>
                        </a:cubicBezTo>
                        <a:cubicBezTo>
                          <a:pt x="857524" y="793560"/>
                          <a:pt x="839706" y="802334"/>
                          <a:pt x="822960" y="812800"/>
                        </a:cubicBezTo>
                        <a:cubicBezTo>
                          <a:pt x="812605" y="819272"/>
                          <a:pt x="804261" y="829907"/>
                          <a:pt x="792480" y="833120"/>
                        </a:cubicBezTo>
                        <a:cubicBezTo>
                          <a:pt x="766138" y="840304"/>
                          <a:pt x="738293" y="839893"/>
                          <a:pt x="711200" y="843280"/>
                        </a:cubicBezTo>
                        <a:cubicBezTo>
                          <a:pt x="707813" y="853440"/>
                          <a:pt x="701040" y="863050"/>
                          <a:pt x="701040" y="873760"/>
                        </a:cubicBezTo>
                        <a:cubicBezTo>
                          <a:pt x="701040" y="932270"/>
                          <a:pt x="709090" y="956761"/>
                          <a:pt x="721360" y="1005840"/>
                        </a:cubicBezTo>
                        <a:cubicBezTo>
                          <a:pt x="724747" y="1083733"/>
                          <a:pt x="725965" y="1161751"/>
                          <a:pt x="731520" y="1239520"/>
                        </a:cubicBezTo>
                        <a:cubicBezTo>
                          <a:pt x="732750" y="1256745"/>
                          <a:pt x="737797" y="1273494"/>
                          <a:pt x="741680" y="1290320"/>
                        </a:cubicBezTo>
                        <a:cubicBezTo>
                          <a:pt x="758868" y="1364802"/>
                          <a:pt x="755366" y="1351697"/>
                          <a:pt x="772160" y="1402080"/>
                        </a:cubicBezTo>
                        <a:cubicBezTo>
                          <a:pt x="765387" y="1429173"/>
                          <a:pt x="758120" y="1456148"/>
                          <a:pt x="751840" y="1483360"/>
                        </a:cubicBezTo>
                        <a:cubicBezTo>
                          <a:pt x="744103" y="1516886"/>
                          <a:pt x="733092" y="1589630"/>
                          <a:pt x="721360" y="1615440"/>
                        </a:cubicBezTo>
                        <a:cubicBezTo>
                          <a:pt x="715414" y="1628521"/>
                          <a:pt x="701918" y="1636722"/>
                          <a:pt x="690880" y="1645920"/>
                        </a:cubicBezTo>
                        <a:cubicBezTo>
                          <a:pt x="681499" y="1653737"/>
                          <a:pt x="672199" y="1663094"/>
                          <a:pt x="660400" y="1666240"/>
                        </a:cubicBezTo>
                        <a:cubicBezTo>
                          <a:pt x="620591" y="1676856"/>
                          <a:pt x="579120" y="1679787"/>
                          <a:pt x="538480" y="1686560"/>
                        </a:cubicBezTo>
                        <a:cubicBezTo>
                          <a:pt x="531707" y="1713653"/>
                          <a:pt x="526185" y="1741091"/>
                          <a:pt x="518160" y="1767840"/>
                        </a:cubicBezTo>
                        <a:cubicBezTo>
                          <a:pt x="505850" y="1808872"/>
                          <a:pt x="477520" y="1889760"/>
                          <a:pt x="477520" y="1889760"/>
                        </a:cubicBezTo>
                        <a:cubicBezTo>
                          <a:pt x="474133" y="1913467"/>
                          <a:pt x="473661" y="1937776"/>
                          <a:pt x="467360" y="1960880"/>
                        </a:cubicBezTo>
                        <a:cubicBezTo>
                          <a:pt x="463375" y="1975492"/>
                          <a:pt x="448713" y="1986467"/>
                          <a:pt x="447040" y="2001520"/>
                        </a:cubicBezTo>
                        <a:cubicBezTo>
                          <a:pt x="438430" y="2079010"/>
                          <a:pt x="440978" y="2157341"/>
                          <a:pt x="436880" y="2235200"/>
                        </a:cubicBezTo>
                        <a:cubicBezTo>
                          <a:pt x="434204" y="2286042"/>
                          <a:pt x="430107" y="2336800"/>
                          <a:pt x="426720" y="2387600"/>
                        </a:cubicBezTo>
                        <a:cubicBezTo>
                          <a:pt x="409787" y="2384213"/>
                          <a:pt x="392673" y="2381628"/>
                          <a:pt x="375920" y="2377440"/>
                        </a:cubicBezTo>
                        <a:cubicBezTo>
                          <a:pt x="365530" y="2374843"/>
                          <a:pt x="356150" y="2367280"/>
                          <a:pt x="345440" y="2367280"/>
                        </a:cubicBezTo>
                        <a:cubicBezTo>
                          <a:pt x="319686" y="2367280"/>
                          <a:pt x="194972" y="2383549"/>
                          <a:pt x="162560" y="2387600"/>
                        </a:cubicBezTo>
                        <a:cubicBezTo>
                          <a:pt x="152400" y="2390987"/>
                          <a:pt x="142024" y="2401737"/>
                          <a:pt x="132080" y="2397760"/>
                        </a:cubicBezTo>
                        <a:cubicBezTo>
                          <a:pt x="120743" y="2393225"/>
                          <a:pt x="117221" y="2378202"/>
                          <a:pt x="111760" y="2367280"/>
                        </a:cubicBezTo>
                        <a:cubicBezTo>
                          <a:pt x="69696" y="2283152"/>
                          <a:pt x="139514" y="2393671"/>
                          <a:pt x="81280" y="2306320"/>
                        </a:cubicBezTo>
                        <a:cubicBezTo>
                          <a:pt x="22621" y="2013026"/>
                          <a:pt x="80868" y="2320329"/>
                          <a:pt x="60960" y="1524000"/>
                        </a:cubicBezTo>
                        <a:cubicBezTo>
                          <a:pt x="60278" y="1496704"/>
                          <a:pt x="54952" y="1469707"/>
                          <a:pt x="50800" y="1442720"/>
                        </a:cubicBezTo>
                        <a:cubicBezTo>
                          <a:pt x="47308" y="1420023"/>
                          <a:pt x="37222" y="1374877"/>
                          <a:pt x="30480" y="1351280"/>
                        </a:cubicBezTo>
                        <a:cubicBezTo>
                          <a:pt x="27538" y="1340982"/>
                          <a:pt x="25109" y="1330379"/>
                          <a:pt x="20320" y="1320800"/>
                        </a:cubicBezTo>
                        <a:cubicBezTo>
                          <a:pt x="14859" y="1309878"/>
                          <a:pt x="6773" y="1300480"/>
                          <a:pt x="0" y="1290320"/>
                        </a:cubicBezTo>
                        <a:cubicBezTo>
                          <a:pt x="3387" y="1202267"/>
                          <a:pt x="4298" y="1114083"/>
                          <a:pt x="10160" y="1026160"/>
                        </a:cubicBezTo>
                        <a:cubicBezTo>
                          <a:pt x="11089" y="1012227"/>
                          <a:pt x="18024" y="999294"/>
                          <a:pt x="20320" y="985520"/>
                        </a:cubicBezTo>
                        <a:cubicBezTo>
                          <a:pt x="39467" y="870636"/>
                          <a:pt x="18842" y="939155"/>
                          <a:pt x="40640" y="873760"/>
                        </a:cubicBezTo>
                        <a:cubicBezTo>
                          <a:pt x="44648" y="801609"/>
                          <a:pt x="54224" y="617071"/>
                          <a:pt x="60960" y="538480"/>
                        </a:cubicBezTo>
                        <a:cubicBezTo>
                          <a:pt x="66773" y="470658"/>
                          <a:pt x="74507" y="403013"/>
                          <a:pt x="81280" y="335280"/>
                        </a:cubicBezTo>
                        <a:cubicBezTo>
                          <a:pt x="88073" y="267353"/>
                          <a:pt x="82072" y="252020"/>
                          <a:pt x="101600" y="203200"/>
                        </a:cubicBezTo>
                        <a:cubicBezTo>
                          <a:pt x="111179" y="179253"/>
                          <a:pt x="116910" y="152939"/>
                          <a:pt x="132080" y="132080"/>
                        </a:cubicBezTo>
                        <a:cubicBezTo>
                          <a:pt x="144835" y="114542"/>
                          <a:pt x="167546" y="106774"/>
                          <a:pt x="182880" y="91440"/>
                        </a:cubicBezTo>
                        <a:cubicBezTo>
                          <a:pt x="191514" y="82806"/>
                          <a:pt x="196427" y="71120"/>
                          <a:pt x="203200" y="60960"/>
                        </a:cubicBezTo>
                        <a:lnTo>
                          <a:pt x="193040" y="3048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20000"/>
                      <a:lumOff val="80000"/>
                      <a:alpha val="58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90" name="Rectangle 289"/>
                  <p:cNvSpPr/>
                  <p:nvPr/>
                </p:nvSpPr>
                <p:spPr>
                  <a:xfrm>
                    <a:off x="1337410" y="1306418"/>
                    <a:ext cx="237040" cy="238693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>
                  <a:xfrm>
                    <a:off x="1531022" y="1219200"/>
                    <a:ext cx="947355" cy="8721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92" name="Rectangle 291"/>
                  <p:cNvSpPr/>
                  <p:nvPr/>
                </p:nvSpPr>
                <p:spPr>
                  <a:xfrm>
                    <a:off x="1337411" y="3693357"/>
                    <a:ext cx="1140966" cy="1835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93" name="Rectangle 292"/>
                  <p:cNvSpPr/>
                  <p:nvPr/>
                </p:nvSpPr>
                <p:spPr>
                  <a:xfrm>
                    <a:off x="1574452" y="1306418"/>
                    <a:ext cx="903928" cy="79564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94" name="Rectangle 293"/>
                  <p:cNvSpPr/>
                  <p:nvPr/>
                </p:nvSpPr>
                <p:spPr>
                  <a:xfrm>
                    <a:off x="1574451" y="2102064"/>
                    <a:ext cx="903928" cy="79564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95" name="Rectangle 294"/>
                  <p:cNvSpPr/>
                  <p:nvPr/>
                </p:nvSpPr>
                <p:spPr>
                  <a:xfrm>
                    <a:off x="1574450" y="2897710"/>
                    <a:ext cx="903928" cy="79564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cxnSp>
              <p:nvCxnSpPr>
                <p:cNvPr id="279" name="Straight Arrow Connector 278"/>
                <p:cNvCxnSpPr/>
                <p:nvPr/>
              </p:nvCxnSpPr>
              <p:spPr>
                <a:xfrm flipH="1" flipV="1">
                  <a:off x="1881193" y="1704241"/>
                  <a:ext cx="955500" cy="0"/>
                </a:xfrm>
                <a:prstGeom prst="straightConnector1">
                  <a:avLst/>
                </a:prstGeom>
                <a:ln>
                  <a:tailEnd type="triangl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Arrow Connector 279"/>
                <p:cNvCxnSpPr/>
                <p:nvPr/>
              </p:nvCxnSpPr>
              <p:spPr>
                <a:xfrm flipH="1" flipV="1">
                  <a:off x="1794278" y="2486182"/>
                  <a:ext cx="1074937" cy="0"/>
                </a:xfrm>
                <a:prstGeom prst="straightConnector1">
                  <a:avLst/>
                </a:prstGeom>
                <a:ln>
                  <a:tailEnd type="triangl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Arrow Connector 280"/>
                <p:cNvCxnSpPr/>
                <p:nvPr/>
              </p:nvCxnSpPr>
              <p:spPr>
                <a:xfrm flipH="1">
                  <a:off x="1668857" y="3290050"/>
                  <a:ext cx="1194375" cy="0"/>
                </a:xfrm>
                <a:prstGeom prst="straightConnector1">
                  <a:avLst/>
                </a:prstGeom>
                <a:ln>
                  <a:tailEnd type="triangl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2" name="TextBox 281"/>
                <p:cNvSpPr txBox="1"/>
                <p:nvPr/>
              </p:nvSpPr>
              <p:spPr>
                <a:xfrm>
                  <a:off x="2848824" y="1528348"/>
                  <a:ext cx="1223209" cy="4020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1000 x 0.9</a:t>
                  </a:r>
                  <a:endParaRPr lang="en-US" sz="1400" dirty="0"/>
                </a:p>
              </p:txBody>
            </p:sp>
            <p:sp>
              <p:nvSpPr>
                <p:cNvPr id="283" name="TextBox 282"/>
                <p:cNvSpPr txBox="1"/>
                <p:nvPr/>
              </p:nvSpPr>
              <p:spPr>
                <a:xfrm>
                  <a:off x="2848824" y="2285037"/>
                  <a:ext cx="1103860" cy="4020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100 x 0.5</a:t>
                  </a:r>
                  <a:endParaRPr lang="en-US" sz="1400" dirty="0"/>
                </a:p>
              </p:txBody>
            </p:sp>
            <p:sp>
              <p:nvSpPr>
                <p:cNvPr id="284" name="TextBox 283"/>
                <p:cNvSpPr txBox="1"/>
                <p:nvPr/>
              </p:nvSpPr>
              <p:spPr>
                <a:xfrm>
                  <a:off x="2848824" y="3110867"/>
                  <a:ext cx="984513" cy="4020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 x 0.2</a:t>
                  </a:r>
                  <a:endParaRPr lang="en-US" sz="1400" dirty="0"/>
                </a:p>
              </p:txBody>
            </p:sp>
          </p:grpSp>
          <p:sp>
            <p:nvSpPr>
              <p:cNvPr id="256" name="TextBox 255"/>
              <p:cNvSpPr txBox="1">
                <a:spLocks noChangeAspect="1"/>
              </p:cNvSpPr>
              <p:nvPr/>
            </p:nvSpPr>
            <p:spPr>
              <a:xfrm>
                <a:off x="483584" y="3578601"/>
                <a:ext cx="471340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u="sng" dirty="0" smtClean="0"/>
                  <a:t>Method 2 – Raster Area (Sums </a:t>
                </a:r>
                <a:r>
                  <a:rPr lang="en-US" u="sng" dirty="0" err="1" smtClean="0"/>
                  <a:t>eg</a:t>
                </a:r>
                <a:r>
                  <a:rPr lang="en-US" u="sng" dirty="0" smtClean="0"/>
                  <a:t>. Vol in km</a:t>
                </a:r>
                <a:r>
                  <a:rPr lang="en-US" u="sng" baseline="30000" dirty="0" smtClean="0"/>
                  <a:t>3</a:t>
                </a:r>
                <a:r>
                  <a:rPr lang="en-US" u="sng" dirty="0" smtClean="0"/>
                  <a:t>/</a:t>
                </a:r>
                <a:r>
                  <a:rPr lang="en-US" u="sng" dirty="0" err="1" smtClean="0"/>
                  <a:t>yr</a:t>
                </a:r>
                <a:r>
                  <a:rPr lang="en-US" u="sng" dirty="0" smtClean="0"/>
                  <a:t>)</a:t>
                </a:r>
              </a:p>
              <a:p>
                <a:pPr algn="ctr"/>
                <a:r>
                  <a:rPr lang="en-US" sz="1400" dirty="0" smtClean="0"/>
                  <a:t>Grid Cell Area Weighted</a:t>
                </a:r>
                <a:endParaRPr lang="en-US" sz="1400" dirty="0"/>
              </a:p>
            </p:txBody>
          </p:sp>
          <p:sp>
            <p:nvSpPr>
              <p:cNvPr id="257" name="TextBox 256"/>
              <p:cNvSpPr txBox="1">
                <a:spLocks noChangeAspect="1"/>
              </p:cNvSpPr>
              <p:nvPr/>
            </p:nvSpPr>
            <p:spPr>
              <a:xfrm>
                <a:off x="1554354" y="6195213"/>
                <a:ext cx="21307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Sum = 900+50+2 = 952</a:t>
                </a:r>
                <a:endParaRPr lang="en-US" sz="1600" dirty="0"/>
              </a:p>
            </p:txBody>
          </p:sp>
        </p:grpSp>
        <p:sp>
          <p:nvSpPr>
            <p:cNvPr id="342" name="TextBox 341"/>
            <p:cNvSpPr txBox="1"/>
            <p:nvPr/>
          </p:nvSpPr>
          <p:spPr>
            <a:xfrm>
              <a:off x="2737524" y="4430145"/>
              <a:ext cx="2801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M1 overestimates by taking full grid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2737524" y="4999807"/>
              <a:ext cx="2801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M1 overestimates by taking full grid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2737524" y="5631990"/>
              <a:ext cx="2868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M1 underestimates by taking no grid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6513616" y="3563392"/>
            <a:ext cx="5277407" cy="2953783"/>
            <a:chOff x="7040219" y="3564591"/>
            <a:chExt cx="5277407" cy="2953783"/>
          </a:xfrm>
        </p:grpSpPr>
        <p:grpSp>
          <p:nvGrpSpPr>
            <p:cNvPr id="341" name="Group 340"/>
            <p:cNvGrpSpPr/>
            <p:nvPr/>
          </p:nvGrpSpPr>
          <p:grpSpPr>
            <a:xfrm>
              <a:off x="7040219" y="3564591"/>
              <a:ext cx="5277407" cy="2953783"/>
              <a:chOff x="5974492" y="3569256"/>
              <a:chExt cx="5277407" cy="2953783"/>
            </a:xfrm>
          </p:grpSpPr>
          <p:sp>
            <p:nvSpPr>
              <p:cNvPr id="301" name="TextBox 300"/>
              <p:cNvSpPr txBox="1"/>
              <p:nvPr/>
            </p:nvSpPr>
            <p:spPr>
              <a:xfrm>
                <a:off x="7203577" y="4369694"/>
                <a:ext cx="9364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1000 x 0.6</a:t>
                </a:r>
                <a:endParaRPr lang="en-US" sz="1400" dirty="0"/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7203577" y="4949007"/>
                <a:ext cx="8451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100 x 0.3</a:t>
                </a:r>
                <a:endParaRPr lang="en-US" sz="1400" dirty="0"/>
              </a:p>
            </p:txBody>
          </p:sp>
          <p:sp>
            <p:nvSpPr>
              <p:cNvPr id="303" name="TextBox 302"/>
              <p:cNvSpPr txBox="1"/>
              <p:nvPr/>
            </p:nvSpPr>
            <p:spPr>
              <a:xfrm>
                <a:off x="7203577" y="5581253"/>
                <a:ext cx="7537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 x 0.1</a:t>
                </a:r>
                <a:endParaRPr lang="en-US" sz="1400" dirty="0"/>
              </a:p>
            </p:txBody>
          </p:sp>
          <p:sp>
            <p:nvSpPr>
              <p:cNvPr id="315" name="TextBox 314"/>
              <p:cNvSpPr txBox="1">
                <a:spLocks noChangeAspect="1"/>
              </p:cNvSpPr>
              <p:nvPr/>
            </p:nvSpPr>
            <p:spPr>
              <a:xfrm>
                <a:off x="5974492" y="3569256"/>
                <a:ext cx="52774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u="sng" dirty="0" smtClean="0"/>
                  <a:t>Method 3 – Polygon Area (Means </a:t>
                </a:r>
                <a:r>
                  <a:rPr lang="en-US" u="sng" dirty="0" err="1" smtClean="0"/>
                  <a:t>eg</a:t>
                </a:r>
                <a:r>
                  <a:rPr lang="en-US" u="sng" dirty="0" smtClean="0"/>
                  <a:t>. Depth in mm/</a:t>
                </a:r>
                <a:r>
                  <a:rPr lang="en-US" u="sng" dirty="0" err="1" smtClean="0"/>
                  <a:t>yr</a:t>
                </a:r>
                <a:r>
                  <a:rPr lang="en-US" u="sng" dirty="0" smtClean="0"/>
                  <a:t>)</a:t>
                </a:r>
              </a:p>
              <a:p>
                <a:pPr algn="ctr"/>
                <a:r>
                  <a:rPr lang="en-US" sz="1400" dirty="0" smtClean="0"/>
                  <a:t>Polygon Area Weighted</a:t>
                </a:r>
                <a:endParaRPr lang="en-US" sz="1400" dirty="0"/>
              </a:p>
            </p:txBody>
          </p:sp>
          <p:sp>
            <p:nvSpPr>
              <p:cNvPr id="316" name="TextBox 315"/>
              <p:cNvSpPr txBox="1">
                <a:spLocks noChangeAspect="1"/>
              </p:cNvSpPr>
              <p:nvPr/>
            </p:nvSpPr>
            <p:spPr>
              <a:xfrm>
                <a:off x="7212366" y="6184485"/>
                <a:ext cx="22813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Mean = 600+30+1 = 631</a:t>
                </a:r>
                <a:endParaRPr lang="en-US" sz="1600" dirty="0"/>
              </a:p>
            </p:txBody>
          </p:sp>
          <p:grpSp>
            <p:nvGrpSpPr>
              <p:cNvPr id="318" name="Group 317"/>
              <p:cNvGrpSpPr/>
              <p:nvPr/>
            </p:nvGrpSpPr>
            <p:grpSpPr>
              <a:xfrm>
                <a:off x="6288747" y="4183814"/>
                <a:ext cx="873512" cy="2034704"/>
                <a:chOff x="3318610" y="1219200"/>
                <a:chExt cx="1140967" cy="2657698"/>
              </a:xfrm>
            </p:grpSpPr>
            <p:grpSp>
              <p:nvGrpSpPr>
                <p:cNvPr id="331" name="Group 330"/>
                <p:cNvGrpSpPr>
                  <a:grpSpLocks noChangeAspect="1"/>
                </p:cNvGrpSpPr>
                <p:nvPr/>
              </p:nvGrpSpPr>
              <p:grpSpPr>
                <a:xfrm>
                  <a:off x="3318610" y="1219200"/>
                  <a:ext cx="1140967" cy="2657698"/>
                  <a:chOff x="1337410" y="1219200"/>
                  <a:chExt cx="1140967" cy="2657698"/>
                </a:xfrm>
              </p:grpSpPr>
              <p:sp>
                <p:nvSpPr>
                  <p:cNvPr id="335" name="Freeform 334"/>
                  <p:cNvSpPr/>
                  <p:nvPr/>
                </p:nvSpPr>
                <p:spPr>
                  <a:xfrm>
                    <a:off x="1391920" y="1219200"/>
                    <a:ext cx="1020874" cy="2570480"/>
                  </a:xfrm>
                  <a:custGeom>
                    <a:avLst/>
                    <a:gdLst>
                      <a:gd name="connsiteX0" fmla="*/ 193040 w 1020874"/>
                      <a:gd name="connsiteY0" fmla="*/ 30480 h 2398630"/>
                      <a:gd name="connsiteX1" fmla="*/ 193040 w 1020874"/>
                      <a:gd name="connsiteY1" fmla="*/ 30480 h 2398630"/>
                      <a:gd name="connsiteX2" fmla="*/ 386080 w 1020874"/>
                      <a:gd name="connsiteY2" fmla="*/ 20320 h 2398630"/>
                      <a:gd name="connsiteX3" fmla="*/ 416560 w 1020874"/>
                      <a:gd name="connsiteY3" fmla="*/ 10160 h 2398630"/>
                      <a:gd name="connsiteX4" fmla="*/ 467360 w 1020874"/>
                      <a:gd name="connsiteY4" fmla="*/ 0 h 2398630"/>
                      <a:gd name="connsiteX5" fmla="*/ 589280 w 1020874"/>
                      <a:gd name="connsiteY5" fmla="*/ 10160 h 2398630"/>
                      <a:gd name="connsiteX6" fmla="*/ 629920 w 1020874"/>
                      <a:gd name="connsiteY6" fmla="*/ 20320 h 2398630"/>
                      <a:gd name="connsiteX7" fmla="*/ 924560 w 1020874"/>
                      <a:gd name="connsiteY7" fmla="*/ 10160 h 2398630"/>
                      <a:gd name="connsiteX8" fmla="*/ 995680 w 1020874"/>
                      <a:gd name="connsiteY8" fmla="*/ 20320 h 2398630"/>
                      <a:gd name="connsiteX9" fmla="*/ 965200 w 1020874"/>
                      <a:gd name="connsiteY9" fmla="*/ 325120 h 2398630"/>
                      <a:gd name="connsiteX10" fmla="*/ 975360 w 1020874"/>
                      <a:gd name="connsiteY10" fmla="*/ 528320 h 2398630"/>
                      <a:gd name="connsiteX11" fmla="*/ 955040 w 1020874"/>
                      <a:gd name="connsiteY11" fmla="*/ 721360 h 2398630"/>
                      <a:gd name="connsiteX12" fmla="*/ 873760 w 1020874"/>
                      <a:gd name="connsiteY12" fmla="*/ 782320 h 2398630"/>
                      <a:gd name="connsiteX13" fmla="*/ 822960 w 1020874"/>
                      <a:gd name="connsiteY13" fmla="*/ 812800 h 2398630"/>
                      <a:gd name="connsiteX14" fmla="*/ 792480 w 1020874"/>
                      <a:gd name="connsiteY14" fmla="*/ 833120 h 2398630"/>
                      <a:gd name="connsiteX15" fmla="*/ 711200 w 1020874"/>
                      <a:gd name="connsiteY15" fmla="*/ 843280 h 2398630"/>
                      <a:gd name="connsiteX16" fmla="*/ 701040 w 1020874"/>
                      <a:gd name="connsiteY16" fmla="*/ 873760 h 2398630"/>
                      <a:gd name="connsiteX17" fmla="*/ 721360 w 1020874"/>
                      <a:gd name="connsiteY17" fmla="*/ 1005840 h 2398630"/>
                      <a:gd name="connsiteX18" fmla="*/ 731520 w 1020874"/>
                      <a:gd name="connsiteY18" fmla="*/ 1239520 h 2398630"/>
                      <a:gd name="connsiteX19" fmla="*/ 741680 w 1020874"/>
                      <a:gd name="connsiteY19" fmla="*/ 1290320 h 2398630"/>
                      <a:gd name="connsiteX20" fmla="*/ 772160 w 1020874"/>
                      <a:gd name="connsiteY20" fmla="*/ 1402080 h 2398630"/>
                      <a:gd name="connsiteX21" fmla="*/ 751840 w 1020874"/>
                      <a:gd name="connsiteY21" fmla="*/ 1483360 h 2398630"/>
                      <a:gd name="connsiteX22" fmla="*/ 721360 w 1020874"/>
                      <a:gd name="connsiteY22" fmla="*/ 1615440 h 2398630"/>
                      <a:gd name="connsiteX23" fmla="*/ 690880 w 1020874"/>
                      <a:gd name="connsiteY23" fmla="*/ 1645920 h 2398630"/>
                      <a:gd name="connsiteX24" fmla="*/ 660400 w 1020874"/>
                      <a:gd name="connsiteY24" fmla="*/ 1666240 h 2398630"/>
                      <a:gd name="connsiteX25" fmla="*/ 538480 w 1020874"/>
                      <a:gd name="connsiteY25" fmla="*/ 1686560 h 2398630"/>
                      <a:gd name="connsiteX26" fmla="*/ 518160 w 1020874"/>
                      <a:gd name="connsiteY26" fmla="*/ 1767840 h 2398630"/>
                      <a:gd name="connsiteX27" fmla="*/ 477520 w 1020874"/>
                      <a:gd name="connsiteY27" fmla="*/ 1889760 h 2398630"/>
                      <a:gd name="connsiteX28" fmla="*/ 467360 w 1020874"/>
                      <a:gd name="connsiteY28" fmla="*/ 1960880 h 2398630"/>
                      <a:gd name="connsiteX29" fmla="*/ 447040 w 1020874"/>
                      <a:gd name="connsiteY29" fmla="*/ 2001520 h 2398630"/>
                      <a:gd name="connsiteX30" fmla="*/ 436880 w 1020874"/>
                      <a:gd name="connsiteY30" fmla="*/ 2235200 h 2398630"/>
                      <a:gd name="connsiteX31" fmla="*/ 426720 w 1020874"/>
                      <a:gd name="connsiteY31" fmla="*/ 2387600 h 2398630"/>
                      <a:gd name="connsiteX32" fmla="*/ 375920 w 1020874"/>
                      <a:gd name="connsiteY32" fmla="*/ 2377440 h 2398630"/>
                      <a:gd name="connsiteX33" fmla="*/ 345440 w 1020874"/>
                      <a:gd name="connsiteY33" fmla="*/ 2367280 h 2398630"/>
                      <a:gd name="connsiteX34" fmla="*/ 162560 w 1020874"/>
                      <a:gd name="connsiteY34" fmla="*/ 2387600 h 2398630"/>
                      <a:gd name="connsiteX35" fmla="*/ 132080 w 1020874"/>
                      <a:gd name="connsiteY35" fmla="*/ 2397760 h 2398630"/>
                      <a:gd name="connsiteX36" fmla="*/ 111760 w 1020874"/>
                      <a:gd name="connsiteY36" fmla="*/ 2367280 h 2398630"/>
                      <a:gd name="connsiteX37" fmla="*/ 81280 w 1020874"/>
                      <a:gd name="connsiteY37" fmla="*/ 2306320 h 2398630"/>
                      <a:gd name="connsiteX38" fmla="*/ 60960 w 1020874"/>
                      <a:gd name="connsiteY38" fmla="*/ 1524000 h 2398630"/>
                      <a:gd name="connsiteX39" fmla="*/ 50800 w 1020874"/>
                      <a:gd name="connsiteY39" fmla="*/ 1442720 h 2398630"/>
                      <a:gd name="connsiteX40" fmla="*/ 30480 w 1020874"/>
                      <a:gd name="connsiteY40" fmla="*/ 1351280 h 2398630"/>
                      <a:gd name="connsiteX41" fmla="*/ 20320 w 1020874"/>
                      <a:gd name="connsiteY41" fmla="*/ 1320800 h 2398630"/>
                      <a:gd name="connsiteX42" fmla="*/ 0 w 1020874"/>
                      <a:gd name="connsiteY42" fmla="*/ 1290320 h 2398630"/>
                      <a:gd name="connsiteX43" fmla="*/ 10160 w 1020874"/>
                      <a:gd name="connsiteY43" fmla="*/ 1026160 h 2398630"/>
                      <a:gd name="connsiteX44" fmla="*/ 20320 w 1020874"/>
                      <a:gd name="connsiteY44" fmla="*/ 985520 h 2398630"/>
                      <a:gd name="connsiteX45" fmla="*/ 40640 w 1020874"/>
                      <a:gd name="connsiteY45" fmla="*/ 873760 h 2398630"/>
                      <a:gd name="connsiteX46" fmla="*/ 60960 w 1020874"/>
                      <a:gd name="connsiteY46" fmla="*/ 538480 h 2398630"/>
                      <a:gd name="connsiteX47" fmla="*/ 81280 w 1020874"/>
                      <a:gd name="connsiteY47" fmla="*/ 335280 h 2398630"/>
                      <a:gd name="connsiteX48" fmla="*/ 101600 w 1020874"/>
                      <a:gd name="connsiteY48" fmla="*/ 203200 h 2398630"/>
                      <a:gd name="connsiteX49" fmla="*/ 132080 w 1020874"/>
                      <a:gd name="connsiteY49" fmla="*/ 132080 h 2398630"/>
                      <a:gd name="connsiteX50" fmla="*/ 182880 w 1020874"/>
                      <a:gd name="connsiteY50" fmla="*/ 91440 h 2398630"/>
                      <a:gd name="connsiteX51" fmla="*/ 203200 w 1020874"/>
                      <a:gd name="connsiteY51" fmla="*/ 60960 h 2398630"/>
                      <a:gd name="connsiteX52" fmla="*/ 193040 w 1020874"/>
                      <a:gd name="connsiteY52" fmla="*/ 30480 h 23986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</a:cxnLst>
                    <a:rect l="l" t="t" r="r" b="b"/>
                    <a:pathLst>
                      <a:path w="1020874" h="2398630">
                        <a:moveTo>
                          <a:pt x="193040" y="30480"/>
                        </a:moveTo>
                        <a:lnTo>
                          <a:pt x="193040" y="30480"/>
                        </a:lnTo>
                        <a:cubicBezTo>
                          <a:pt x="257387" y="27093"/>
                          <a:pt x="321909" y="26154"/>
                          <a:pt x="386080" y="20320"/>
                        </a:cubicBezTo>
                        <a:cubicBezTo>
                          <a:pt x="396746" y="19350"/>
                          <a:pt x="406170" y="12757"/>
                          <a:pt x="416560" y="10160"/>
                        </a:cubicBezTo>
                        <a:cubicBezTo>
                          <a:pt x="433313" y="5972"/>
                          <a:pt x="450427" y="3387"/>
                          <a:pt x="467360" y="0"/>
                        </a:cubicBezTo>
                        <a:cubicBezTo>
                          <a:pt x="508000" y="3387"/>
                          <a:pt x="548814" y="5102"/>
                          <a:pt x="589280" y="10160"/>
                        </a:cubicBezTo>
                        <a:cubicBezTo>
                          <a:pt x="603136" y="11892"/>
                          <a:pt x="615956" y="20320"/>
                          <a:pt x="629920" y="20320"/>
                        </a:cubicBezTo>
                        <a:cubicBezTo>
                          <a:pt x="728192" y="20320"/>
                          <a:pt x="826347" y="13547"/>
                          <a:pt x="924560" y="10160"/>
                        </a:cubicBezTo>
                        <a:cubicBezTo>
                          <a:pt x="948267" y="13547"/>
                          <a:pt x="990485" y="-3057"/>
                          <a:pt x="995680" y="20320"/>
                        </a:cubicBezTo>
                        <a:cubicBezTo>
                          <a:pt x="1035343" y="198804"/>
                          <a:pt x="1016264" y="222992"/>
                          <a:pt x="965200" y="325120"/>
                        </a:cubicBezTo>
                        <a:cubicBezTo>
                          <a:pt x="968587" y="392853"/>
                          <a:pt x="969485" y="460757"/>
                          <a:pt x="975360" y="528320"/>
                        </a:cubicBezTo>
                        <a:cubicBezTo>
                          <a:pt x="984023" y="627948"/>
                          <a:pt x="1084945" y="461550"/>
                          <a:pt x="955040" y="721360"/>
                        </a:cubicBezTo>
                        <a:cubicBezTo>
                          <a:pt x="939894" y="751651"/>
                          <a:pt x="901605" y="763043"/>
                          <a:pt x="873760" y="782320"/>
                        </a:cubicBezTo>
                        <a:cubicBezTo>
                          <a:pt x="857524" y="793560"/>
                          <a:pt x="839706" y="802334"/>
                          <a:pt x="822960" y="812800"/>
                        </a:cubicBezTo>
                        <a:cubicBezTo>
                          <a:pt x="812605" y="819272"/>
                          <a:pt x="804261" y="829907"/>
                          <a:pt x="792480" y="833120"/>
                        </a:cubicBezTo>
                        <a:cubicBezTo>
                          <a:pt x="766138" y="840304"/>
                          <a:pt x="738293" y="839893"/>
                          <a:pt x="711200" y="843280"/>
                        </a:cubicBezTo>
                        <a:cubicBezTo>
                          <a:pt x="707813" y="853440"/>
                          <a:pt x="701040" y="863050"/>
                          <a:pt x="701040" y="873760"/>
                        </a:cubicBezTo>
                        <a:cubicBezTo>
                          <a:pt x="701040" y="932270"/>
                          <a:pt x="709090" y="956761"/>
                          <a:pt x="721360" y="1005840"/>
                        </a:cubicBezTo>
                        <a:cubicBezTo>
                          <a:pt x="724747" y="1083733"/>
                          <a:pt x="725965" y="1161751"/>
                          <a:pt x="731520" y="1239520"/>
                        </a:cubicBezTo>
                        <a:cubicBezTo>
                          <a:pt x="732750" y="1256745"/>
                          <a:pt x="737797" y="1273494"/>
                          <a:pt x="741680" y="1290320"/>
                        </a:cubicBezTo>
                        <a:cubicBezTo>
                          <a:pt x="758868" y="1364802"/>
                          <a:pt x="755366" y="1351697"/>
                          <a:pt x="772160" y="1402080"/>
                        </a:cubicBezTo>
                        <a:cubicBezTo>
                          <a:pt x="765387" y="1429173"/>
                          <a:pt x="758120" y="1456148"/>
                          <a:pt x="751840" y="1483360"/>
                        </a:cubicBezTo>
                        <a:cubicBezTo>
                          <a:pt x="744103" y="1516886"/>
                          <a:pt x="733092" y="1589630"/>
                          <a:pt x="721360" y="1615440"/>
                        </a:cubicBezTo>
                        <a:cubicBezTo>
                          <a:pt x="715414" y="1628521"/>
                          <a:pt x="701918" y="1636722"/>
                          <a:pt x="690880" y="1645920"/>
                        </a:cubicBezTo>
                        <a:cubicBezTo>
                          <a:pt x="681499" y="1653737"/>
                          <a:pt x="672199" y="1663094"/>
                          <a:pt x="660400" y="1666240"/>
                        </a:cubicBezTo>
                        <a:cubicBezTo>
                          <a:pt x="620591" y="1676856"/>
                          <a:pt x="579120" y="1679787"/>
                          <a:pt x="538480" y="1686560"/>
                        </a:cubicBezTo>
                        <a:cubicBezTo>
                          <a:pt x="531707" y="1713653"/>
                          <a:pt x="526185" y="1741091"/>
                          <a:pt x="518160" y="1767840"/>
                        </a:cubicBezTo>
                        <a:cubicBezTo>
                          <a:pt x="505850" y="1808872"/>
                          <a:pt x="477520" y="1889760"/>
                          <a:pt x="477520" y="1889760"/>
                        </a:cubicBezTo>
                        <a:cubicBezTo>
                          <a:pt x="474133" y="1913467"/>
                          <a:pt x="473661" y="1937776"/>
                          <a:pt x="467360" y="1960880"/>
                        </a:cubicBezTo>
                        <a:cubicBezTo>
                          <a:pt x="463375" y="1975492"/>
                          <a:pt x="448713" y="1986467"/>
                          <a:pt x="447040" y="2001520"/>
                        </a:cubicBezTo>
                        <a:cubicBezTo>
                          <a:pt x="438430" y="2079010"/>
                          <a:pt x="440978" y="2157341"/>
                          <a:pt x="436880" y="2235200"/>
                        </a:cubicBezTo>
                        <a:cubicBezTo>
                          <a:pt x="434204" y="2286042"/>
                          <a:pt x="430107" y="2336800"/>
                          <a:pt x="426720" y="2387600"/>
                        </a:cubicBezTo>
                        <a:cubicBezTo>
                          <a:pt x="409787" y="2384213"/>
                          <a:pt x="392673" y="2381628"/>
                          <a:pt x="375920" y="2377440"/>
                        </a:cubicBezTo>
                        <a:cubicBezTo>
                          <a:pt x="365530" y="2374843"/>
                          <a:pt x="356150" y="2367280"/>
                          <a:pt x="345440" y="2367280"/>
                        </a:cubicBezTo>
                        <a:cubicBezTo>
                          <a:pt x="319686" y="2367280"/>
                          <a:pt x="194972" y="2383549"/>
                          <a:pt x="162560" y="2387600"/>
                        </a:cubicBezTo>
                        <a:cubicBezTo>
                          <a:pt x="152400" y="2390987"/>
                          <a:pt x="142024" y="2401737"/>
                          <a:pt x="132080" y="2397760"/>
                        </a:cubicBezTo>
                        <a:cubicBezTo>
                          <a:pt x="120743" y="2393225"/>
                          <a:pt x="117221" y="2378202"/>
                          <a:pt x="111760" y="2367280"/>
                        </a:cubicBezTo>
                        <a:cubicBezTo>
                          <a:pt x="69696" y="2283152"/>
                          <a:pt x="139514" y="2393671"/>
                          <a:pt x="81280" y="2306320"/>
                        </a:cubicBezTo>
                        <a:cubicBezTo>
                          <a:pt x="22621" y="2013026"/>
                          <a:pt x="80868" y="2320329"/>
                          <a:pt x="60960" y="1524000"/>
                        </a:cubicBezTo>
                        <a:cubicBezTo>
                          <a:pt x="60278" y="1496704"/>
                          <a:pt x="54952" y="1469707"/>
                          <a:pt x="50800" y="1442720"/>
                        </a:cubicBezTo>
                        <a:cubicBezTo>
                          <a:pt x="47308" y="1420023"/>
                          <a:pt x="37222" y="1374877"/>
                          <a:pt x="30480" y="1351280"/>
                        </a:cubicBezTo>
                        <a:cubicBezTo>
                          <a:pt x="27538" y="1340982"/>
                          <a:pt x="25109" y="1330379"/>
                          <a:pt x="20320" y="1320800"/>
                        </a:cubicBezTo>
                        <a:cubicBezTo>
                          <a:pt x="14859" y="1309878"/>
                          <a:pt x="6773" y="1300480"/>
                          <a:pt x="0" y="1290320"/>
                        </a:cubicBezTo>
                        <a:cubicBezTo>
                          <a:pt x="3387" y="1202267"/>
                          <a:pt x="4298" y="1114083"/>
                          <a:pt x="10160" y="1026160"/>
                        </a:cubicBezTo>
                        <a:cubicBezTo>
                          <a:pt x="11089" y="1012227"/>
                          <a:pt x="18024" y="999294"/>
                          <a:pt x="20320" y="985520"/>
                        </a:cubicBezTo>
                        <a:cubicBezTo>
                          <a:pt x="39467" y="870636"/>
                          <a:pt x="18842" y="939155"/>
                          <a:pt x="40640" y="873760"/>
                        </a:cubicBezTo>
                        <a:cubicBezTo>
                          <a:pt x="44648" y="801609"/>
                          <a:pt x="54224" y="617071"/>
                          <a:pt x="60960" y="538480"/>
                        </a:cubicBezTo>
                        <a:cubicBezTo>
                          <a:pt x="66773" y="470658"/>
                          <a:pt x="74507" y="403013"/>
                          <a:pt x="81280" y="335280"/>
                        </a:cubicBezTo>
                        <a:cubicBezTo>
                          <a:pt x="88073" y="267353"/>
                          <a:pt x="82072" y="252020"/>
                          <a:pt x="101600" y="203200"/>
                        </a:cubicBezTo>
                        <a:cubicBezTo>
                          <a:pt x="111179" y="179253"/>
                          <a:pt x="116910" y="152939"/>
                          <a:pt x="132080" y="132080"/>
                        </a:cubicBezTo>
                        <a:cubicBezTo>
                          <a:pt x="144835" y="114542"/>
                          <a:pt x="167546" y="106774"/>
                          <a:pt x="182880" y="91440"/>
                        </a:cubicBezTo>
                        <a:cubicBezTo>
                          <a:pt x="191514" y="82806"/>
                          <a:pt x="196427" y="71120"/>
                          <a:pt x="203200" y="60960"/>
                        </a:cubicBezTo>
                        <a:lnTo>
                          <a:pt x="193040" y="3048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20000"/>
                      <a:lumOff val="80000"/>
                      <a:alpha val="58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36" name="Rectangle 335"/>
                  <p:cNvSpPr/>
                  <p:nvPr/>
                </p:nvSpPr>
                <p:spPr>
                  <a:xfrm>
                    <a:off x="1337410" y="1306418"/>
                    <a:ext cx="237040" cy="238693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37" name="Rectangle 336"/>
                  <p:cNvSpPr/>
                  <p:nvPr/>
                </p:nvSpPr>
                <p:spPr>
                  <a:xfrm>
                    <a:off x="1531022" y="1219200"/>
                    <a:ext cx="947355" cy="8721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38" name="Rectangle 337"/>
                  <p:cNvSpPr/>
                  <p:nvPr/>
                </p:nvSpPr>
                <p:spPr>
                  <a:xfrm>
                    <a:off x="1337411" y="3693357"/>
                    <a:ext cx="1140966" cy="18354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3555650" y="1306418"/>
                  <a:ext cx="83834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/>
                <p:cNvCxnSpPr>
                  <a:endCxn id="335" idx="50"/>
                </p:cNvCxnSpPr>
                <p:nvPr/>
              </p:nvCxnSpPr>
              <p:spPr>
                <a:xfrm flipV="1">
                  <a:off x="3555650" y="1317191"/>
                  <a:ext cx="350" cy="237616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/>
                <p:nvPr/>
              </p:nvCxnSpPr>
              <p:spPr>
                <a:xfrm>
                  <a:off x="3555649" y="2102064"/>
                  <a:ext cx="57607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/>
                <p:cNvCxnSpPr/>
                <p:nvPr/>
              </p:nvCxnSpPr>
              <p:spPr>
                <a:xfrm>
                  <a:off x="3555650" y="2897710"/>
                  <a:ext cx="56692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/>
              </p:nvCxnSpPr>
              <p:spPr>
                <a:xfrm>
                  <a:off x="3555650" y="3705625"/>
                  <a:ext cx="2743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8" name="Straight Arrow Connector 297"/>
              <p:cNvCxnSpPr/>
              <p:nvPr/>
            </p:nvCxnSpPr>
            <p:spPr>
              <a:xfrm flipH="1" flipV="1">
                <a:off x="6645649" y="4504356"/>
                <a:ext cx="548640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Straight Arrow Connector 298"/>
              <p:cNvCxnSpPr/>
              <p:nvPr/>
            </p:nvCxnSpPr>
            <p:spPr>
              <a:xfrm flipH="1" flipV="1">
                <a:off x="6629908" y="5103001"/>
                <a:ext cx="548640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0" name="Straight Arrow Connector 299"/>
              <p:cNvCxnSpPr/>
              <p:nvPr/>
            </p:nvCxnSpPr>
            <p:spPr>
              <a:xfrm flipH="1">
                <a:off x="6645647" y="5718434"/>
                <a:ext cx="548640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5" name="TextBox 344"/>
            <p:cNvSpPr txBox="1"/>
            <p:nvPr/>
          </p:nvSpPr>
          <p:spPr>
            <a:xfrm>
              <a:off x="9194052" y="4349611"/>
              <a:ext cx="2768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M1 underestimates by taking mean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9194052" y="4938634"/>
              <a:ext cx="2658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M1 overestimates by taking mean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9194052" y="5559880"/>
              <a:ext cx="2868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M1 underestimates by taking no grid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5405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155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PNNL IM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9</cp:revision>
  <dcterms:created xsi:type="dcterms:W3CDTF">2018-06-20T01:31:04Z</dcterms:created>
  <dcterms:modified xsi:type="dcterms:W3CDTF">2018-06-20T02:30:31Z</dcterms:modified>
</cp:coreProperties>
</file>