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72" r:id="rId6"/>
    <p:sldId id="266" r:id="rId7"/>
    <p:sldId id="267" r:id="rId8"/>
    <p:sldId id="269" r:id="rId9"/>
    <p:sldId id="27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BD43-501A-4177-A4EE-8CE400FC503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1B00-56A4-4076-A560-833EC929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9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9D86-792F-417B-B072-2D5BD6168DF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EF1E-AE89-4E06-9BC2-76BC3BA23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636B27-8843-4D2B-B03B-2230CB3E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80" y="2927255"/>
            <a:ext cx="5334000" cy="2830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FFCFD-C45B-4D86-ABD4-6F6BFAD95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1228"/>
            <a:ext cx="10363200" cy="1018495"/>
          </a:xfrm>
        </p:spPr>
        <p:txBody>
          <a:bodyPr/>
          <a:lstStyle/>
          <a:p>
            <a:r>
              <a:rPr lang="en-US"/>
              <a:t>Metis GCAM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97671-198C-4572-91A6-D093AE83F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1799"/>
            <a:ext cx="9144000" cy="531812"/>
          </a:xfrm>
        </p:spPr>
        <p:txBody>
          <a:bodyPr/>
          <a:lstStyle/>
          <a:p>
            <a:r>
              <a:rPr lang="en-US"/>
              <a:t>Subregional multi-sector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A0787-2989-494A-8787-1FA7EABFBB5C}"/>
              </a:ext>
            </a:extLst>
          </p:cNvPr>
          <p:cNvSpPr/>
          <p:nvPr/>
        </p:nvSpPr>
        <p:spPr>
          <a:xfrm>
            <a:off x="3657600" y="2762968"/>
            <a:ext cx="4991100" cy="328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65753-EA75-45D1-BAE2-48FE3C5BEBF0}"/>
              </a:ext>
            </a:extLst>
          </p:cNvPr>
          <p:cNvSpPr/>
          <p:nvPr/>
        </p:nvSpPr>
        <p:spPr>
          <a:xfrm>
            <a:off x="3654980" y="5766846"/>
            <a:ext cx="4501243" cy="309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Water Scarcity Index ( % Diff SSP5 – SSP2)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721D7-EAAB-4EFC-A2EE-9CBB5E5A4FE8}"/>
              </a:ext>
            </a:extLst>
          </p:cNvPr>
          <p:cNvSpPr/>
          <p:nvPr/>
        </p:nvSpPr>
        <p:spPr>
          <a:xfrm>
            <a:off x="8349343" y="3059891"/>
            <a:ext cx="947057" cy="199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FCE3D-D6DE-4C85-8377-2C0C41FE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427" y="3870371"/>
            <a:ext cx="780973" cy="9444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349297-3BD3-42A3-A7CD-A52C96C37F38}"/>
              </a:ext>
            </a:extLst>
          </p:cNvPr>
          <p:cNvSpPr/>
          <p:nvPr/>
        </p:nvSpPr>
        <p:spPr>
          <a:xfrm>
            <a:off x="8394260" y="3541796"/>
            <a:ext cx="473553" cy="328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FACFC4-A2E3-4874-9D20-03A9DFC22302}"/>
              </a:ext>
            </a:extLst>
          </p:cNvPr>
          <p:cNvSpPr/>
          <p:nvPr/>
        </p:nvSpPr>
        <p:spPr>
          <a:xfrm>
            <a:off x="768764" y="3543310"/>
            <a:ext cx="1985355" cy="1271493"/>
          </a:xfrm>
          <a:prstGeom prst="rect">
            <a:avLst/>
          </a:prstGeom>
          <a:solidFill>
            <a:srgbClr val="FFFA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Temporal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Multi-Sector</a:t>
            </a:r>
          </a:p>
        </p:txBody>
      </p:sp>
    </p:spTree>
    <p:extLst>
      <p:ext uri="{BB962C8B-B14F-4D97-AF65-F5344CB8AC3E}">
        <p14:creationId xmlns:p14="http://schemas.microsoft.com/office/powerpoint/2010/main" val="2848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C8FF-3C1D-46ED-9011-3B75A851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673"/>
            <a:ext cx="10515600" cy="1325563"/>
          </a:xfrm>
        </p:spPr>
        <p:txBody>
          <a:bodyPr/>
          <a:lstStyle/>
          <a:p>
            <a:r>
              <a:rPr lang="en-US"/>
              <a:t>Project Timeline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26933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076AC8-DCDF-4267-A3E7-A8ED9DE1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232"/>
            <a:ext cx="12192000" cy="3834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040EFC-E275-4E86-BE68-F77E57AB6023}"/>
              </a:ext>
            </a:extLst>
          </p:cNvPr>
          <p:cNvSpPr/>
          <p:nvPr/>
        </p:nvSpPr>
        <p:spPr>
          <a:xfrm>
            <a:off x="8416776" y="1606133"/>
            <a:ext cx="360079" cy="349328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C8FF-3C1D-46ED-9011-3B75A851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165-9F39-4FE3-9F14-0124EC61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Updated Results</a:t>
            </a:r>
          </a:p>
          <a:p>
            <a:r>
              <a:rPr lang="en-US"/>
              <a:t>Project Timeline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715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C8FF-3C1D-46ED-9011-3B75A851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673"/>
            <a:ext cx="10515600" cy="1325563"/>
          </a:xfrm>
        </p:spPr>
        <p:txBody>
          <a:bodyPr/>
          <a:lstStyle/>
          <a:p>
            <a:r>
              <a:rPr lang="en-US"/>
              <a:t>Updated Results</a:t>
            </a:r>
          </a:p>
        </p:txBody>
      </p:sp>
    </p:spTree>
    <p:extLst>
      <p:ext uri="{BB962C8B-B14F-4D97-AF65-F5344CB8AC3E}">
        <p14:creationId xmlns:p14="http://schemas.microsoft.com/office/powerpoint/2010/main" val="156866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3073A7F-E915-4D10-AAA2-523A14E9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28" y="1776267"/>
            <a:ext cx="1603384" cy="745373"/>
          </a:xfrm>
          <a:prstGeom prst="rect">
            <a:avLst/>
          </a:prstGeom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594384D7-1D22-4FDA-9BCB-2BA347EC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8" y="2741378"/>
            <a:ext cx="1603384" cy="745373"/>
          </a:xfrm>
          <a:prstGeom prst="rect">
            <a:avLst/>
          </a:prstGeom>
        </p:spPr>
      </p:pic>
      <p:pic>
        <p:nvPicPr>
          <p:cNvPr id="41" name="Picture 40" descr="A close up of a map&#10;&#10;Description automatically generated">
            <a:extLst>
              <a:ext uri="{FF2B5EF4-FFF2-40B4-BE49-F238E27FC236}">
                <a16:creationId xmlns:a16="http://schemas.microsoft.com/office/drawing/2014/main" id="{5F0F17A6-766D-47F8-B915-26DA922C8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8" y="3653027"/>
            <a:ext cx="1603384" cy="74537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20DEBC-1D8F-4E6B-8BC5-C83949F7272D}"/>
              </a:ext>
            </a:extLst>
          </p:cNvPr>
          <p:cNvSpPr txBox="1"/>
          <p:nvPr/>
        </p:nvSpPr>
        <p:spPr>
          <a:xfrm>
            <a:off x="9625681" y="1373222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Diff SSP3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F36AA-9896-40AF-BBFD-4804C69A711B}"/>
              </a:ext>
            </a:extLst>
          </p:cNvPr>
          <p:cNvSpPr txBox="1"/>
          <p:nvPr/>
        </p:nvSpPr>
        <p:spPr>
          <a:xfrm>
            <a:off x="10883257" y="1373221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Diff SSP5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780B0D-2D20-4F1B-8FFE-A941CB783789}"/>
              </a:ext>
            </a:extLst>
          </p:cNvPr>
          <p:cNvSpPr txBox="1"/>
          <p:nvPr/>
        </p:nvSpPr>
        <p:spPr>
          <a:xfrm>
            <a:off x="8356272" y="1373222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SSP2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79913-D21D-468A-A9AD-927CD573FF88}"/>
              </a:ext>
            </a:extLst>
          </p:cNvPr>
          <p:cNvSpPr txBox="1"/>
          <p:nvPr/>
        </p:nvSpPr>
        <p:spPr>
          <a:xfrm>
            <a:off x="210993" y="208318"/>
            <a:ext cx="11784279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Demand/Supply Ratio - 2050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4462B7-33DE-42D8-A2EF-82686B1E46E8}"/>
              </a:ext>
            </a:extLst>
          </p:cNvPr>
          <p:cNvSpPr txBox="1"/>
          <p:nvPr/>
        </p:nvSpPr>
        <p:spPr>
          <a:xfrm>
            <a:off x="5568636" y="1373220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Diff SSP3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A37A29-3052-4D43-807D-393FCD4C68E8}"/>
              </a:ext>
            </a:extLst>
          </p:cNvPr>
          <p:cNvSpPr txBox="1"/>
          <p:nvPr/>
        </p:nvSpPr>
        <p:spPr>
          <a:xfrm>
            <a:off x="6891162" y="1373221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Diff SSP5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2C5088-57ED-4D76-A042-692CC8026F43}"/>
              </a:ext>
            </a:extLst>
          </p:cNvPr>
          <p:cNvSpPr txBox="1"/>
          <p:nvPr/>
        </p:nvSpPr>
        <p:spPr>
          <a:xfrm>
            <a:off x="4364177" y="1373222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SSP2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C620946-4D15-4ED8-8ECA-FFA389267C03}"/>
              </a:ext>
            </a:extLst>
          </p:cNvPr>
          <p:cNvSpPr txBox="1"/>
          <p:nvPr/>
        </p:nvSpPr>
        <p:spPr>
          <a:xfrm>
            <a:off x="1613161" y="1373222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Diff SSP3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44F479-9AE9-4F92-9FB5-87BE2EA6D3D7}"/>
              </a:ext>
            </a:extLst>
          </p:cNvPr>
          <p:cNvSpPr txBox="1"/>
          <p:nvPr/>
        </p:nvSpPr>
        <p:spPr>
          <a:xfrm>
            <a:off x="2870737" y="1373221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Diff SSP5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972F0B-3ED3-41F1-A211-8EDA7013F301}"/>
              </a:ext>
            </a:extLst>
          </p:cNvPr>
          <p:cNvSpPr txBox="1"/>
          <p:nvPr/>
        </p:nvSpPr>
        <p:spPr>
          <a:xfrm>
            <a:off x="343752" y="1373222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SSP2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450431-3CBE-4A34-B702-72C225895F30}"/>
              </a:ext>
            </a:extLst>
          </p:cNvPr>
          <p:cNvSpPr/>
          <p:nvPr/>
        </p:nvSpPr>
        <p:spPr>
          <a:xfrm>
            <a:off x="148052" y="895940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F851730-96A4-4249-84C1-08EAB4F31B5F}"/>
              </a:ext>
            </a:extLst>
          </p:cNvPr>
          <p:cNvSpPr/>
          <p:nvPr/>
        </p:nvSpPr>
        <p:spPr>
          <a:xfrm>
            <a:off x="148052" y="895940"/>
            <a:ext cx="3807260" cy="405939"/>
          </a:xfrm>
          <a:prstGeom prst="roundRect">
            <a:avLst>
              <a:gd name="adj" fmla="val 8988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WATER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45" name="Picture 4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9B349-B4ED-4950-8EC3-FD413032C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0" r="26307"/>
          <a:stretch/>
        </p:blipFill>
        <p:spPr>
          <a:xfrm>
            <a:off x="239063" y="1917361"/>
            <a:ext cx="1174868" cy="630669"/>
          </a:xfrm>
          <a:prstGeom prst="rect">
            <a:avLst/>
          </a:prstGeom>
        </p:spPr>
      </p:pic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D4223D0E-4130-4456-B73B-766067943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" y="2737031"/>
            <a:ext cx="1649364" cy="740511"/>
          </a:xfrm>
          <a:prstGeom prst="rect">
            <a:avLst/>
          </a:prstGeom>
        </p:spPr>
      </p:pic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832EF228-3398-48BA-BD2D-C53468668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" y="3648726"/>
            <a:ext cx="1649364" cy="74051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A46E11C-F9CA-492C-BC17-273BF805F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85" y="3648721"/>
            <a:ext cx="1404553" cy="74537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7D16CA8-38CD-4851-9478-C22E08F5D52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1"/>
          <a:stretch/>
        </p:blipFill>
        <p:spPr>
          <a:xfrm>
            <a:off x="2679937" y="3643864"/>
            <a:ext cx="1231495" cy="74537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0296790-8F57-445C-B4E3-AD2D2DE2CFE9}"/>
              </a:ext>
            </a:extLst>
          </p:cNvPr>
          <p:cNvSpPr/>
          <p:nvPr/>
        </p:nvSpPr>
        <p:spPr>
          <a:xfrm>
            <a:off x="209633" y="3540150"/>
            <a:ext cx="3701799" cy="154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7A9732-1525-485A-81D4-DD0BC3EA1CAB}"/>
              </a:ext>
            </a:extLst>
          </p:cNvPr>
          <p:cNvGrpSpPr/>
          <p:nvPr/>
        </p:nvGrpSpPr>
        <p:grpSpPr>
          <a:xfrm>
            <a:off x="2229298" y="4714123"/>
            <a:ext cx="1275696" cy="1722973"/>
            <a:chOff x="3471174" y="4471870"/>
            <a:chExt cx="1275696" cy="17229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DD8BAB2-391D-49AE-9688-C2D3116EF222}"/>
                </a:ext>
              </a:extLst>
            </p:cNvPr>
            <p:cNvSpPr/>
            <p:nvPr/>
          </p:nvSpPr>
          <p:spPr>
            <a:xfrm>
              <a:off x="3471174" y="4471870"/>
              <a:ext cx="826344" cy="640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%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0CC31C7-095F-4F02-8D47-E19823ED8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7778" y="4986639"/>
              <a:ext cx="999092" cy="1208204"/>
            </a:xfrm>
            <a:prstGeom prst="rect">
              <a:avLst/>
            </a:prstGeom>
          </p:spPr>
        </p:pic>
      </p:grpSp>
      <p:pic>
        <p:nvPicPr>
          <p:cNvPr id="78" name="Picture 7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DD34CB-21EE-4B89-9737-EF228EC33A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4" t="15630" r="-351" b="60108"/>
          <a:stretch/>
        </p:blipFill>
        <p:spPr>
          <a:xfrm>
            <a:off x="209633" y="5251506"/>
            <a:ext cx="2011347" cy="8058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A6CBAD3-19F6-4AC4-AEA4-169E8125C1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55" y="2746240"/>
            <a:ext cx="1395391" cy="7405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B63E0DC-1ED4-4DCD-BA35-0D4C3F2E9C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55" y="1780197"/>
            <a:ext cx="1395391" cy="7405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BA46D9C-9876-473D-A80B-60BC4D6A9D8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/>
          <a:stretch/>
        </p:blipFill>
        <p:spPr>
          <a:xfrm>
            <a:off x="2679937" y="1789798"/>
            <a:ext cx="1222643" cy="74051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5D83086-1278-439C-B868-EF38A3F42801}"/>
              </a:ext>
            </a:extLst>
          </p:cNvPr>
          <p:cNvSpPr/>
          <p:nvPr/>
        </p:nvSpPr>
        <p:spPr>
          <a:xfrm>
            <a:off x="200781" y="1717166"/>
            <a:ext cx="3701799" cy="154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13E5671-B871-4CBE-BA54-A02D2BED7AF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/>
          <a:stretch/>
        </p:blipFill>
        <p:spPr>
          <a:xfrm>
            <a:off x="2679937" y="2732071"/>
            <a:ext cx="1222643" cy="74051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6D880C9-C9E8-4DE7-898F-A925B71ED904}"/>
              </a:ext>
            </a:extLst>
          </p:cNvPr>
          <p:cNvSpPr/>
          <p:nvPr/>
        </p:nvSpPr>
        <p:spPr>
          <a:xfrm>
            <a:off x="224168" y="2664141"/>
            <a:ext cx="3701799" cy="154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BE2B675-09AE-4844-A114-2B53E1C860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2" y="1779027"/>
            <a:ext cx="1448830" cy="768870"/>
          </a:xfrm>
          <a:prstGeom prst="rect">
            <a:avLst/>
          </a:prstGeom>
        </p:spPr>
      </p:pic>
      <p:pic>
        <p:nvPicPr>
          <p:cNvPr id="23" name="Picture 2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1C2EF66-8F1D-4FAF-AF89-0E853E7EFE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19" y="1768376"/>
            <a:ext cx="1448830" cy="768870"/>
          </a:xfrm>
          <a:prstGeom prst="rect">
            <a:avLst/>
          </a:prstGeom>
        </p:spPr>
      </p:pic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10FA73A-9477-401B-98DF-9E5D12023B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2" y="2729553"/>
            <a:ext cx="1448830" cy="768870"/>
          </a:xfrm>
          <a:prstGeom prst="rect">
            <a:avLst/>
          </a:prstGeom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A7D50BBE-F21A-4193-914E-B2B6F625BC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19" y="2729553"/>
            <a:ext cx="1448830" cy="768870"/>
          </a:xfrm>
          <a:prstGeom prst="rect">
            <a:avLst/>
          </a:prstGeom>
        </p:spPr>
      </p:pic>
      <p:pic>
        <p:nvPicPr>
          <p:cNvPr id="29" name="Picture 28" descr="A picture containing map, toy&#10;&#10;Description automatically generated">
            <a:extLst>
              <a:ext uri="{FF2B5EF4-FFF2-40B4-BE49-F238E27FC236}">
                <a16:creationId xmlns:a16="http://schemas.microsoft.com/office/drawing/2014/main" id="{F01376A5-A36B-4ECF-8160-3A7AAE5AB9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2" y="3643864"/>
            <a:ext cx="1448830" cy="768870"/>
          </a:xfrm>
          <a:prstGeom prst="rect">
            <a:avLst/>
          </a:prstGeom>
        </p:spPr>
      </p:pic>
      <p:pic>
        <p:nvPicPr>
          <p:cNvPr id="31" name="Picture 30" descr="A picture containing toy, room&#10;&#10;Description automatically generated">
            <a:extLst>
              <a:ext uri="{FF2B5EF4-FFF2-40B4-BE49-F238E27FC236}">
                <a16:creationId xmlns:a16="http://schemas.microsoft.com/office/drawing/2014/main" id="{D72B5DE1-C379-45ED-AE8E-FBB7373A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19" y="3654573"/>
            <a:ext cx="1448830" cy="76887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9E2285-56A2-4C87-B80B-2F5409BE0BA2}"/>
              </a:ext>
            </a:extLst>
          </p:cNvPr>
          <p:cNvGrpSpPr/>
          <p:nvPr/>
        </p:nvGrpSpPr>
        <p:grpSpPr>
          <a:xfrm>
            <a:off x="4153542" y="1705614"/>
            <a:ext cx="4360682" cy="2552703"/>
            <a:chOff x="4221206" y="2156020"/>
            <a:chExt cx="4360682" cy="255270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35A70E-9D76-4E57-9478-1A818BE17646}"/>
                </a:ext>
              </a:extLst>
            </p:cNvPr>
            <p:cNvSpPr/>
            <p:nvPr/>
          </p:nvSpPr>
          <p:spPr>
            <a:xfrm>
              <a:off x="4248749" y="3112888"/>
              <a:ext cx="3701799" cy="154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3B86DB4-7DDE-46AA-9982-2471B131A84B}"/>
                </a:ext>
              </a:extLst>
            </p:cNvPr>
            <p:cNvSpPr/>
            <p:nvPr/>
          </p:nvSpPr>
          <p:spPr>
            <a:xfrm>
              <a:off x="4234214" y="4031230"/>
              <a:ext cx="3701799" cy="154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89B52E-5FEF-4A4D-9636-D682FB0C2F22}"/>
                </a:ext>
              </a:extLst>
            </p:cNvPr>
            <p:cNvSpPr/>
            <p:nvPr/>
          </p:nvSpPr>
          <p:spPr>
            <a:xfrm>
              <a:off x="4221206" y="2156020"/>
              <a:ext cx="3701799" cy="154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B10C70-48FF-495B-8B36-080D72ADE419}"/>
                </a:ext>
              </a:extLst>
            </p:cNvPr>
            <p:cNvSpPr/>
            <p:nvPr/>
          </p:nvSpPr>
          <p:spPr>
            <a:xfrm>
              <a:off x="8008867" y="2167572"/>
              <a:ext cx="573021" cy="2541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8C1862-2FD1-4749-B303-9EACCD93E12D}"/>
              </a:ext>
            </a:extLst>
          </p:cNvPr>
          <p:cNvSpPr/>
          <p:nvPr/>
        </p:nvSpPr>
        <p:spPr>
          <a:xfrm>
            <a:off x="8160572" y="895940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18530AB-64AE-48F6-985C-43F8132DB17C}"/>
              </a:ext>
            </a:extLst>
          </p:cNvPr>
          <p:cNvSpPr/>
          <p:nvPr/>
        </p:nvSpPr>
        <p:spPr>
          <a:xfrm>
            <a:off x="8160572" y="895940"/>
            <a:ext cx="3807260" cy="405939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FOOD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3694744-BE0F-4CC9-B694-09E61E0B0FFB}"/>
              </a:ext>
            </a:extLst>
          </p:cNvPr>
          <p:cNvSpPr/>
          <p:nvPr/>
        </p:nvSpPr>
        <p:spPr>
          <a:xfrm>
            <a:off x="4168477" y="895940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48CA047-8B04-4EA4-99A1-895EF14D3139}"/>
              </a:ext>
            </a:extLst>
          </p:cNvPr>
          <p:cNvSpPr/>
          <p:nvPr/>
        </p:nvSpPr>
        <p:spPr>
          <a:xfrm>
            <a:off x="4168477" y="895940"/>
            <a:ext cx="3807260" cy="405939"/>
          </a:xfrm>
          <a:prstGeom prst="roundRect">
            <a:avLst>
              <a:gd name="adj" fmla="val 11548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ELECTRICTY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407E5-738D-478B-A5E9-611B00A4BC7B}"/>
              </a:ext>
            </a:extLst>
          </p:cNvPr>
          <p:cNvSpPr/>
          <p:nvPr/>
        </p:nvSpPr>
        <p:spPr>
          <a:xfrm>
            <a:off x="8104606" y="751402"/>
            <a:ext cx="3939341" cy="4266912"/>
          </a:xfrm>
          <a:prstGeom prst="rect">
            <a:avLst/>
          </a:prstGeom>
          <a:solidFill>
            <a:srgbClr val="FFFA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AA8CA-E500-4C9C-A3AF-7D00DB01B16A}"/>
              </a:ext>
            </a:extLst>
          </p:cNvPr>
          <p:cNvSpPr txBox="1"/>
          <p:nvPr/>
        </p:nvSpPr>
        <p:spPr>
          <a:xfrm>
            <a:off x="9352624" y="80291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Discussion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DC4F8B-9803-4AC1-986A-C82CB8D334F9}"/>
              </a:ext>
            </a:extLst>
          </p:cNvPr>
          <p:cNvSpPr txBox="1"/>
          <p:nvPr/>
        </p:nvSpPr>
        <p:spPr>
          <a:xfrm>
            <a:off x="8234594" y="1252846"/>
            <a:ext cx="3733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Water (SE) – Energy (E &amp; 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Energy Counties more spread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 b="1" u="sng"/>
          </a:p>
        </p:txBody>
      </p:sp>
      <p:pic>
        <p:nvPicPr>
          <p:cNvPr id="117" name="Picture 1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9F93608-504A-4EB5-AAD7-B23CE1FAA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1" t="15335" b="58873"/>
          <a:stretch/>
        </p:blipFill>
        <p:spPr>
          <a:xfrm>
            <a:off x="4181085" y="5227504"/>
            <a:ext cx="1762378" cy="853844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F8BBF95-D0E2-4BAC-8B82-C2D24C80CF1F}"/>
              </a:ext>
            </a:extLst>
          </p:cNvPr>
          <p:cNvGrpSpPr/>
          <p:nvPr/>
        </p:nvGrpSpPr>
        <p:grpSpPr>
          <a:xfrm>
            <a:off x="6126068" y="4789158"/>
            <a:ext cx="1275696" cy="1722973"/>
            <a:chOff x="3471174" y="4471870"/>
            <a:chExt cx="1275696" cy="17229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89F53E7-9FB7-4754-AB0D-A19561501AD2}"/>
                </a:ext>
              </a:extLst>
            </p:cNvPr>
            <p:cNvSpPr/>
            <p:nvPr/>
          </p:nvSpPr>
          <p:spPr>
            <a:xfrm>
              <a:off x="3471174" y="4471870"/>
              <a:ext cx="826344" cy="640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%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29176BEC-5585-4505-8D09-1EA0B8F29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7778" y="4986639"/>
              <a:ext cx="999092" cy="1208204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FAA63A4-9404-489F-A011-720972C74695}"/>
              </a:ext>
            </a:extLst>
          </p:cNvPr>
          <p:cNvSpPr/>
          <p:nvPr/>
        </p:nvSpPr>
        <p:spPr>
          <a:xfrm>
            <a:off x="1413931" y="1405593"/>
            <a:ext cx="2504761" cy="301785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92C5E00-1028-48DE-BF2C-275669B5E32C}"/>
              </a:ext>
            </a:extLst>
          </p:cNvPr>
          <p:cNvSpPr/>
          <p:nvPr/>
        </p:nvSpPr>
        <p:spPr>
          <a:xfrm>
            <a:off x="5443091" y="1426992"/>
            <a:ext cx="2495760" cy="320995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EFAB23-CD3E-4771-B3B1-11573893CB71}"/>
              </a:ext>
            </a:extLst>
          </p:cNvPr>
          <p:cNvSpPr/>
          <p:nvPr/>
        </p:nvSpPr>
        <p:spPr>
          <a:xfrm>
            <a:off x="2349849" y="4838517"/>
            <a:ext cx="1443171" cy="184778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CBFEC2E-B502-4DC8-B961-1265DC6EFE50}"/>
              </a:ext>
            </a:extLst>
          </p:cNvPr>
          <p:cNvSpPr/>
          <p:nvPr/>
        </p:nvSpPr>
        <p:spPr>
          <a:xfrm>
            <a:off x="6300285" y="4924255"/>
            <a:ext cx="1443171" cy="1847789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757073-A8D9-4CE4-8287-78DDDDCD0898}"/>
              </a:ext>
            </a:extLst>
          </p:cNvPr>
          <p:cNvSpPr/>
          <p:nvPr/>
        </p:nvSpPr>
        <p:spPr>
          <a:xfrm>
            <a:off x="8234594" y="2278755"/>
            <a:ext cx="37095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 b="1" u="sng"/>
              <a:t>Scenarios Diffs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Water impacts in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Elec impacts in NW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 u="sng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Resiliency (FEWSION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Adam Schlosser (Risk Indicator)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935A595-1230-4CD1-A65B-8BCF8893F52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" r="1012" b="36389"/>
          <a:stretch/>
        </p:blipFill>
        <p:spPr>
          <a:xfrm>
            <a:off x="6418697" y="3265125"/>
            <a:ext cx="5309477" cy="2872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5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107" grpId="0" uiExpand="1" build="allAtOnce"/>
      <p:bldP spid="44" grpId="0" animBg="1"/>
      <p:bldP spid="44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C8FF-3C1D-46ED-9011-3B75A851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673"/>
            <a:ext cx="10515600" cy="1325563"/>
          </a:xfrm>
        </p:spPr>
        <p:txBody>
          <a:bodyPr/>
          <a:lstStyle/>
          <a:p>
            <a:r>
              <a:rPr lang="en-US"/>
              <a:t>Extra Results</a:t>
            </a:r>
          </a:p>
        </p:txBody>
      </p:sp>
    </p:spTree>
    <p:extLst>
      <p:ext uri="{BB962C8B-B14F-4D97-AF65-F5344CB8AC3E}">
        <p14:creationId xmlns:p14="http://schemas.microsoft.com/office/powerpoint/2010/main" val="261937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820DEBC-1D8F-4E6B-8BC5-C83949F7272D}"/>
              </a:ext>
            </a:extLst>
          </p:cNvPr>
          <p:cNvSpPr txBox="1"/>
          <p:nvPr/>
        </p:nvSpPr>
        <p:spPr>
          <a:xfrm>
            <a:off x="962568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F36AA-9896-40AF-BBFD-4804C69A711B}"/>
              </a:ext>
            </a:extLst>
          </p:cNvPr>
          <p:cNvSpPr txBox="1"/>
          <p:nvPr/>
        </p:nvSpPr>
        <p:spPr>
          <a:xfrm>
            <a:off x="1088325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780B0D-2D20-4F1B-8FFE-A941CB783789}"/>
              </a:ext>
            </a:extLst>
          </p:cNvPr>
          <p:cNvSpPr txBox="1"/>
          <p:nvPr/>
        </p:nvSpPr>
        <p:spPr>
          <a:xfrm>
            <a:off x="835627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8C1862-2FD1-4749-B303-9EACCD93E12D}"/>
              </a:ext>
            </a:extLst>
          </p:cNvPr>
          <p:cNvSpPr/>
          <p:nvPr/>
        </p:nvSpPr>
        <p:spPr>
          <a:xfrm>
            <a:off x="816057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79913-D21D-468A-A9AD-927CD573FF88}"/>
              </a:ext>
            </a:extLst>
          </p:cNvPr>
          <p:cNvSpPr txBox="1"/>
          <p:nvPr/>
        </p:nvSpPr>
        <p:spPr>
          <a:xfrm>
            <a:off x="148052" y="638218"/>
            <a:ext cx="11784279" cy="405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sz="2000"/>
              <a:t>Water – Absolute Supply, Demand &amp; Ratio 2050</a:t>
            </a:r>
            <a:endParaRPr lang="en-US" sz="2000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18530AB-64AE-48F6-985C-43F8132DB17C}"/>
              </a:ext>
            </a:extLst>
          </p:cNvPr>
          <p:cNvSpPr/>
          <p:nvPr/>
        </p:nvSpPr>
        <p:spPr>
          <a:xfrm>
            <a:off x="8160572" y="1266057"/>
            <a:ext cx="3807260" cy="40593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SSP5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4462B7-33DE-42D8-A2EF-82686B1E46E8}"/>
              </a:ext>
            </a:extLst>
          </p:cNvPr>
          <p:cNvSpPr txBox="1"/>
          <p:nvPr/>
        </p:nvSpPr>
        <p:spPr>
          <a:xfrm>
            <a:off x="5633586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A37A29-3052-4D43-807D-393FCD4C68E8}"/>
              </a:ext>
            </a:extLst>
          </p:cNvPr>
          <p:cNvSpPr txBox="1"/>
          <p:nvPr/>
        </p:nvSpPr>
        <p:spPr>
          <a:xfrm>
            <a:off x="6891162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2C5088-57ED-4D76-A042-692CC8026F43}"/>
              </a:ext>
            </a:extLst>
          </p:cNvPr>
          <p:cNvSpPr txBox="1"/>
          <p:nvPr/>
        </p:nvSpPr>
        <p:spPr>
          <a:xfrm>
            <a:off x="4364177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3694744-BE0F-4CC9-B694-09E61E0B0FFB}"/>
              </a:ext>
            </a:extLst>
          </p:cNvPr>
          <p:cNvSpPr/>
          <p:nvPr/>
        </p:nvSpPr>
        <p:spPr>
          <a:xfrm>
            <a:off x="4168477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48CA047-8B04-4EA4-99A1-895EF14D3139}"/>
              </a:ext>
            </a:extLst>
          </p:cNvPr>
          <p:cNvSpPr/>
          <p:nvPr/>
        </p:nvSpPr>
        <p:spPr>
          <a:xfrm>
            <a:off x="4168477" y="1266057"/>
            <a:ext cx="3807260" cy="405939"/>
          </a:xfrm>
          <a:prstGeom prst="roundRect">
            <a:avLst>
              <a:gd name="adj" fmla="val 1154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C620946-4D15-4ED8-8ECA-FFA389267C03}"/>
              </a:ext>
            </a:extLst>
          </p:cNvPr>
          <p:cNvSpPr txBox="1"/>
          <p:nvPr/>
        </p:nvSpPr>
        <p:spPr>
          <a:xfrm>
            <a:off x="161316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44F479-9AE9-4F92-9FB5-87BE2EA6D3D7}"/>
              </a:ext>
            </a:extLst>
          </p:cNvPr>
          <p:cNvSpPr txBox="1"/>
          <p:nvPr/>
        </p:nvSpPr>
        <p:spPr>
          <a:xfrm>
            <a:off x="287073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972F0B-3ED3-41F1-A211-8EDA7013F301}"/>
              </a:ext>
            </a:extLst>
          </p:cNvPr>
          <p:cNvSpPr txBox="1"/>
          <p:nvPr/>
        </p:nvSpPr>
        <p:spPr>
          <a:xfrm>
            <a:off x="34375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450431-3CBE-4A34-B702-72C225895F30}"/>
              </a:ext>
            </a:extLst>
          </p:cNvPr>
          <p:cNvSpPr/>
          <p:nvPr/>
        </p:nvSpPr>
        <p:spPr>
          <a:xfrm>
            <a:off x="14805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F851730-96A4-4249-84C1-08EAB4F31B5F}"/>
              </a:ext>
            </a:extLst>
          </p:cNvPr>
          <p:cNvSpPr/>
          <p:nvPr/>
        </p:nvSpPr>
        <p:spPr>
          <a:xfrm>
            <a:off x="148052" y="1266057"/>
            <a:ext cx="3807260" cy="405939"/>
          </a:xfrm>
          <a:prstGeom prst="roundRect">
            <a:avLst>
              <a:gd name="adj" fmla="val 89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1E3D969-C165-4676-A7CF-227D1822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" y="2218183"/>
            <a:ext cx="1376326" cy="69918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D65B66-E38A-4587-A800-8A15BC7A4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8" y="3139271"/>
            <a:ext cx="1376325" cy="699188"/>
          </a:xfrm>
          <a:prstGeom prst="rect">
            <a:avLst/>
          </a:prstGeom>
        </p:spPr>
      </p:pic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0B3B6DB-76B0-409B-AC20-FF35CA6B2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" y="4192871"/>
            <a:ext cx="1438802" cy="6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8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820DEBC-1D8F-4E6B-8BC5-C83949F7272D}"/>
              </a:ext>
            </a:extLst>
          </p:cNvPr>
          <p:cNvSpPr txBox="1"/>
          <p:nvPr/>
        </p:nvSpPr>
        <p:spPr>
          <a:xfrm>
            <a:off x="962568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F36AA-9896-40AF-BBFD-4804C69A711B}"/>
              </a:ext>
            </a:extLst>
          </p:cNvPr>
          <p:cNvSpPr txBox="1"/>
          <p:nvPr/>
        </p:nvSpPr>
        <p:spPr>
          <a:xfrm>
            <a:off x="1088325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780B0D-2D20-4F1B-8FFE-A941CB783789}"/>
              </a:ext>
            </a:extLst>
          </p:cNvPr>
          <p:cNvSpPr txBox="1"/>
          <p:nvPr/>
        </p:nvSpPr>
        <p:spPr>
          <a:xfrm>
            <a:off x="835627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0513106-09A9-4255-A43A-277C4B16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94029" y="2243981"/>
            <a:ext cx="1263315" cy="63066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2F4F2E-5ECD-473E-B22B-409D4737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63571" y="2258480"/>
            <a:ext cx="1263315" cy="6306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7618D2-7C50-4025-B6FB-72904ABC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721014" y="2258480"/>
            <a:ext cx="1263315" cy="6306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12EAA5B-5E3F-46CF-8208-CC4FBB691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63136" y="3271819"/>
            <a:ext cx="1263315" cy="6306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9077B78-D3B3-4AC3-9F58-B9A0CE98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32678" y="3286318"/>
            <a:ext cx="1263315" cy="6306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0BBE1CE-BA6F-4CF2-9FE2-94686497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690121" y="3286318"/>
            <a:ext cx="1263315" cy="6306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5645399-D2BD-4802-84AC-166EE9F86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63136" y="4285158"/>
            <a:ext cx="1263315" cy="63066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A4976E8-40E9-45D8-87D9-A047B6F8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32678" y="4299657"/>
            <a:ext cx="1263315" cy="63066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63F70D7-C49E-4108-9765-1C9946895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690121" y="4299657"/>
            <a:ext cx="1263315" cy="630669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8C1862-2FD1-4749-B303-9EACCD93E12D}"/>
              </a:ext>
            </a:extLst>
          </p:cNvPr>
          <p:cNvSpPr/>
          <p:nvPr/>
        </p:nvSpPr>
        <p:spPr>
          <a:xfrm>
            <a:off x="816057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79913-D21D-468A-A9AD-927CD573FF88}"/>
              </a:ext>
            </a:extLst>
          </p:cNvPr>
          <p:cNvSpPr txBox="1"/>
          <p:nvPr/>
        </p:nvSpPr>
        <p:spPr>
          <a:xfrm>
            <a:off x="148052" y="638218"/>
            <a:ext cx="11784279" cy="405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sz="2000"/>
              <a:t>Water - Difference Demand, Supply &amp; Ratio 2050</a:t>
            </a:r>
            <a:endParaRPr lang="en-US" sz="2000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18530AB-64AE-48F6-985C-43F8132DB17C}"/>
              </a:ext>
            </a:extLst>
          </p:cNvPr>
          <p:cNvSpPr/>
          <p:nvPr/>
        </p:nvSpPr>
        <p:spPr>
          <a:xfrm>
            <a:off x="8160572" y="1266057"/>
            <a:ext cx="3807260" cy="40593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SSP5 – SSP2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4462B7-33DE-42D8-A2EF-82686B1E46E8}"/>
              </a:ext>
            </a:extLst>
          </p:cNvPr>
          <p:cNvSpPr txBox="1"/>
          <p:nvPr/>
        </p:nvSpPr>
        <p:spPr>
          <a:xfrm>
            <a:off x="5633586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A37A29-3052-4D43-807D-393FCD4C68E8}"/>
              </a:ext>
            </a:extLst>
          </p:cNvPr>
          <p:cNvSpPr txBox="1"/>
          <p:nvPr/>
        </p:nvSpPr>
        <p:spPr>
          <a:xfrm>
            <a:off x="6891162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2C5088-57ED-4D76-A042-692CC8026F43}"/>
              </a:ext>
            </a:extLst>
          </p:cNvPr>
          <p:cNvSpPr txBox="1"/>
          <p:nvPr/>
        </p:nvSpPr>
        <p:spPr>
          <a:xfrm>
            <a:off x="4364177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181EC399-0BDD-4B7D-BBF2-53EE62174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201934" y="2243981"/>
            <a:ext cx="1263315" cy="63066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8CDC0E3D-1718-4E84-A73A-4F0073FA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71476" y="2258480"/>
            <a:ext cx="1263315" cy="630669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14F2C0E-2CD3-4387-8F53-021C4DF9B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728919" y="2258480"/>
            <a:ext cx="1263315" cy="63066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E9F6F42-E6DA-4E87-91CA-FFFD2E656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171041" y="3271819"/>
            <a:ext cx="1263315" cy="630669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2D2C9EF-E5AF-4871-9753-011D1493E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40583" y="3286318"/>
            <a:ext cx="1263315" cy="630669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48854F8F-F871-46B9-B24E-9D17A49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698026" y="3286318"/>
            <a:ext cx="1263315" cy="63066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25FED763-47C4-45C0-A88A-0E0E861AC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171041" y="4285158"/>
            <a:ext cx="1263315" cy="63066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A3F043A-B38B-4FFE-B278-E173A2CCC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40583" y="4299657"/>
            <a:ext cx="1263315" cy="630669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2702B9A-55F9-4BF0-B4FC-906AB578B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698026" y="4299657"/>
            <a:ext cx="1263315" cy="630669"/>
          </a:xfrm>
          <a:prstGeom prst="rect">
            <a:avLst/>
          </a:prstGeom>
        </p:spPr>
      </p:pic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3694744-BE0F-4CC9-B694-09E61E0B0FFB}"/>
              </a:ext>
            </a:extLst>
          </p:cNvPr>
          <p:cNvSpPr/>
          <p:nvPr/>
        </p:nvSpPr>
        <p:spPr>
          <a:xfrm>
            <a:off x="4168477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48CA047-8B04-4EA4-99A1-895EF14D3139}"/>
              </a:ext>
            </a:extLst>
          </p:cNvPr>
          <p:cNvSpPr/>
          <p:nvPr/>
        </p:nvSpPr>
        <p:spPr>
          <a:xfrm>
            <a:off x="4168477" y="1266057"/>
            <a:ext cx="3807260" cy="405939"/>
          </a:xfrm>
          <a:prstGeom prst="roundRect">
            <a:avLst>
              <a:gd name="adj" fmla="val 1154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SSP3 – SSP2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C620946-4D15-4ED8-8ECA-FFA389267C03}"/>
              </a:ext>
            </a:extLst>
          </p:cNvPr>
          <p:cNvSpPr txBox="1"/>
          <p:nvPr/>
        </p:nvSpPr>
        <p:spPr>
          <a:xfrm>
            <a:off x="161316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44F479-9AE9-4F92-9FB5-87BE2EA6D3D7}"/>
              </a:ext>
            </a:extLst>
          </p:cNvPr>
          <p:cNvSpPr txBox="1"/>
          <p:nvPr/>
        </p:nvSpPr>
        <p:spPr>
          <a:xfrm>
            <a:off x="287073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972F0B-3ED3-41F1-A211-8EDA7013F301}"/>
              </a:ext>
            </a:extLst>
          </p:cNvPr>
          <p:cNvSpPr txBox="1"/>
          <p:nvPr/>
        </p:nvSpPr>
        <p:spPr>
          <a:xfrm>
            <a:off x="34375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00CC04D-7688-4040-9ABF-D25641D2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81509" y="2243981"/>
            <a:ext cx="1263315" cy="630669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43B8C836-7144-45B6-AB58-701E13B8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51051" y="2258480"/>
            <a:ext cx="1263315" cy="63066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1D30A3BD-3C4A-4E7A-A6A5-60D721D26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708494" y="2258480"/>
            <a:ext cx="1263315" cy="63066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3A5F3F9-FE75-4195-AE17-9CBD05F02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50616" y="3271819"/>
            <a:ext cx="1263315" cy="630669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E9651BD2-D823-4E07-B107-6BB31637E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20158" y="3286318"/>
            <a:ext cx="1263315" cy="63066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D11A29F-B35F-4433-8A28-18BF62E47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677601" y="3286318"/>
            <a:ext cx="1263315" cy="630669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67D6B9B-7F76-4B04-B9F3-E13C244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50616" y="4285158"/>
            <a:ext cx="1263315" cy="630669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F297C9C2-ABAB-4814-8515-3915D121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20158" y="4299657"/>
            <a:ext cx="1263315" cy="630669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3E7EC6FA-E1E0-47BB-AEA9-0D29F1B08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677601" y="4299657"/>
            <a:ext cx="1263315" cy="630669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450431-3CBE-4A34-B702-72C225895F30}"/>
              </a:ext>
            </a:extLst>
          </p:cNvPr>
          <p:cNvSpPr/>
          <p:nvPr/>
        </p:nvSpPr>
        <p:spPr>
          <a:xfrm>
            <a:off x="14805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F851730-96A4-4249-84C1-08EAB4F31B5F}"/>
              </a:ext>
            </a:extLst>
          </p:cNvPr>
          <p:cNvSpPr/>
          <p:nvPr/>
        </p:nvSpPr>
        <p:spPr>
          <a:xfrm>
            <a:off x="148052" y="1266057"/>
            <a:ext cx="3807260" cy="405939"/>
          </a:xfrm>
          <a:prstGeom prst="roundRect">
            <a:avLst>
              <a:gd name="adj" fmla="val 89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SSP2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3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820DEBC-1D8F-4E6B-8BC5-C83949F7272D}"/>
              </a:ext>
            </a:extLst>
          </p:cNvPr>
          <p:cNvSpPr txBox="1"/>
          <p:nvPr/>
        </p:nvSpPr>
        <p:spPr>
          <a:xfrm>
            <a:off x="962568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F36AA-9896-40AF-BBFD-4804C69A711B}"/>
              </a:ext>
            </a:extLst>
          </p:cNvPr>
          <p:cNvSpPr txBox="1"/>
          <p:nvPr/>
        </p:nvSpPr>
        <p:spPr>
          <a:xfrm>
            <a:off x="1088325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780B0D-2D20-4F1B-8FFE-A941CB783789}"/>
              </a:ext>
            </a:extLst>
          </p:cNvPr>
          <p:cNvSpPr txBox="1"/>
          <p:nvPr/>
        </p:nvSpPr>
        <p:spPr>
          <a:xfrm>
            <a:off x="835627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0513106-09A9-4255-A43A-277C4B16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94029" y="2243981"/>
            <a:ext cx="1263315" cy="63066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2F4F2E-5ECD-473E-B22B-409D4737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63571" y="2258480"/>
            <a:ext cx="1263315" cy="6306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7618D2-7C50-4025-B6FB-72904ABC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721014" y="2258480"/>
            <a:ext cx="1263315" cy="6306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12EAA5B-5E3F-46CF-8208-CC4FBB691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63136" y="3271819"/>
            <a:ext cx="1263315" cy="6306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9077B78-D3B3-4AC3-9F58-B9A0CE98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32678" y="3286318"/>
            <a:ext cx="1263315" cy="6306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0BBE1CE-BA6F-4CF2-9FE2-94686497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690121" y="3286318"/>
            <a:ext cx="1263315" cy="6306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5645399-D2BD-4802-84AC-166EE9F86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63136" y="4285158"/>
            <a:ext cx="1263315" cy="63066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A4976E8-40E9-45D8-87D9-A047B6F8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32678" y="4299657"/>
            <a:ext cx="1263315" cy="63066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63F70D7-C49E-4108-9765-1C9946895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690121" y="4299657"/>
            <a:ext cx="1263315" cy="630669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8C1862-2FD1-4749-B303-9EACCD93E12D}"/>
              </a:ext>
            </a:extLst>
          </p:cNvPr>
          <p:cNvSpPr/>
          <p:nvPr/>
        </p:nvSpPr>
        <p:spPr>
          <a:xfrm>
            <a:off x="816057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79913-D21D-468A-A9AD-927CD573FF88}"/>
              </a:ext>
            </a:extLst>
          </p:cNvPr>
          <p:cNvSpPr txBox="1"/>
          <p:nvPr/>
        </p:nvSpPr>
        <p:spPr>
          <a:xfrm>
            <a:off x="148052" y="638218"/>
            <a:ext cx="11784279" cy="405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sz="2000"/>
              <a:t>Electricity – Absolute Supply, Demand &amp; Ratio 2050</a:t>
            </a:r>
            <a:endParaRPr lang="en-US" sz="2000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18530AB-64AE-48F6-985C-43F8132DB17C}"/>
              </a:ext>
            </a:extLst>
          </p:cNvPr>
          <p:cNvSpPr/>
          <p:nvPr/>
        </p:nvSpPr>
        <p:spPr>
          <a:xfrm>
            <a:off x="8160572" y="1266057"/>
            <a:ext cx="3807260" cy="40593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SSP5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4462B7-33DE-42D8-A2EF-82686B1E46E8}"/>
              </a:ext>
            </a:extLst>
          </p:cNvPr>
          <p:cNvSpPr txBox="1"/>
          <p:nvPr/>
        </p:nvSpPr>
        <p:spPr>
          <a:xfrm>
            <a:off x="5633586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A37A29-3052-4D43-807D-393FCD4C68E8}"/>
              </a:ext>
            </a:extLst>
          </p:cNvPr>
          <p:cNvSpPr txBox="1"/>
          <p:nvPr/>
        </p:nvSpPr>
        <p:spPr>
          <a:xfrm>
            <a:off x="6891162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2C5088-57ED-4D76-A042-692CC8026F43}"/>
              </a:ext>
            </a:extLst>
          </p:cNvPr>
          <p:cNvSpPr txBox="1"/>
          <p:nvPr/>
        </p:nvSpPr>
        <p:spPr>
          <a:xfrm>
            <a:off x="4364177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181EC399-0BDD-4B7D-BBF2-53EE62174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201934" y="2243981"/>
            <a:ext cx="1263315" cy="63066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8CDC0E3D-1718-4E84-A73A-4F0073FA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71476" y="2258480"/>
            <a:ext cx="1263315" cy="630669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14F2C0E-2CD3-4387-8F53-021C4DF9B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728919" y="2258480"/>
            <a:ext cx="1263315" cy="63066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E9F6F42-E6DA-4E87-91CA-FFFD2E656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171041" y="3271819"/>
            <a:ext cx="1263315" cy="630669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2D2C9EF-E5AF-4871-9753-011D1493E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40583" y="3286318"/>
            <a:ext cx="1263315" cy="630669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48854F8F-F871-46B9-B24E-9D17A49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698026" y="3286318"/>
            <a:ext cx="1263315" cy="63066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25FED763-47C4-45C0-A88A-0E0E861AC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171041" y="4285158"/>
            <a:ext cx="1263315" cy="63066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A3F043A-B38B-4FFE-B278-E173A2CCC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40583" y="4299657"/>
            <a:ext cx="1263315" cy="630669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2702B9A-55F9-4BF0-B4FC-906AB578B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698026" y="4299657"/>
            <a:ext cx="1263315" cy="630669"/>
          </a:xfrm>
          <a:prstGeom prst="rect">
            <a:avLst/>
          </a:prstGeom>
        </p:spPr>
      </p:pic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3694744-BE0F-4CC9-B694-09E61E0B0FFB}"/>
              </a:ext>
            </a:extLst>
          </p:cNvPr>
          <p:cNvSpPr/>
          <p:nvPr/>
        </p:nvSpPr>
        <p:spPr>
          <a:xfrm>
            <a:off x="4168477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48CA047-8B04-4EA4-99A1-895EF14D3139}"/>
              </a:ext>
            </a:extLst>
          </p:cNvPr>
          <p:cNvSpPr/>
          <p:nvPr/>
        </p:nvSpPr>
        <p:spPr>
          <a:xfrm>
            <a:off x="4168477" y="1266057"/>
            <a:ext cx="3807260" cy="405939"/>
          </a:xfrm>
          <a:prstGeom prst="roundRect">
            <a:avLst>
              <a:gd name="adj" fmla="val 1154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C620946-4D15-4ED8-8ECA-FFA389267C03}"/>
              </a:ext>
            </a:extLst>
          </p:cNvPr>
          <p:cNvSpPr txBox="1"/>
          <p:nvPr/>
        </p:nvSpPr>
        <p:spPr>
          <a:xfrm>
            <a:off x="161316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44F479-9AE9-4F92-9FB5-87BE2EA6D3D7}"/>
              </a:ext>
            </a:extLst>
          </p:cNvPr>
          <p:cNvSpPr txBox="1"/>
          <p:nvPr/>
        </p:nvSpPr>
        <p:spPr>
          <a:xfrm>
            <a:off x="287073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972F0B-3ED3-41F1-A211-8EDA7013F301}"/>
              </a:ext>
            </a:extLst>
          </p:cNvPr>
          <p:cNvSpPr txBox="1"/>
          <p:nvPr/>
        </p:nvSpPr>
        <p:spPr>
          <a:xfrm>
            <a:off x="34375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00CC04D-7688-4040-9ABF-D25641D2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81509" y="2243981"/>
            <a:ext cx="1263315" cy="630669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43B8C836-7144-45B6-AB58-701E13B8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51051" y="2258480"/>
            <a:ext cx="1263315" cy="63066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1D30A3BD-3C4A-4E7A-A6A5-60D721D26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708494" y="2258480"/>
            <a:ext cx="1263315" cy="63066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3A5F3F9-FE75-4195-AE17-9CBD05F02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50616" y="3271819"/>
            <a:ext cx="1263315" cy="630669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E9651BD2-D823-4E07-B107-6BB31637E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20158" y="3286318"/>
            <a:ext cx="1263315" cy="63066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D11A29F-B35F-4433-8A28-18BF62E47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677601" y="3286318"/>
            <a:ext cx="1263315" cy="630669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67D6B9B-7F76-4B04-B9F3-E13C244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50616" y="4285158"/>
            <a:ext cx="1263315" cy="630669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F297C9C2-ABAB-4814-8515-3915D121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20158" y="4299657"/>
            <a:ext cx="1263315" cy="630669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3E7EC6FA-E1E0-47BB-AEA9-0D29F1B08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677601" y="4299657"/>
            <a:ext cx="1263315" cy="630669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450431-3CBE-4A34-B702-72C225895F30}"/>
              </a:ext>
            </a:extLst>
          </p:cNvPr>
          <p:cNvSpPr/>
          <p:nvPr/>
        </p:nvSpPr>
        <p:spPr>
          <a:xfrm>
            <a:off x="14805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F851730-96A4-4249-84C1-08EAB4F31B5F}"/>
              </a:ext>
            </a:extLst>
          </p:cNvPr>
          <p:cNvSpPr/>
          <p:nvPr/>
        </p:nvSpPr>
        <p:spPr>
          <a:xfrm>
            <a:off x="148052" y="1266057"/>
            <a:ext cx="3807260" cy="405939"/>
          </a:xfrm>
          <a:prstGeom prst="roundRect">
            <a:avLst>
              <a:gd name="adj" fmla="val 89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SSP2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9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820DEBC-1D8F-4E6B-8BC5-C83949F7272D}"/>
              </a:ext>
            </a:extLst>
          </p:cNvPr>
          <p:cNvSpPr txBox="1"/>
          <p:nvPr/>
        </p:nvSpPr>
        <p:spPr>
          <a:xfrm>
            <a:off x="962568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F36AA-9896-40AF-BBFD-4804C69A711B}"/>
              </a:ext>
            </a:extLst>
          </p:cNvPr>
          <p:cNvSpPr txBox="1"/>
          <p:nvPr/>
        </p:nvSpPr>
        <p:spPr>
          <a:xfrm>
            <a:off x="1088325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780B0D-2D20-4F1B-8FFE-A941CB783789}"/>
              </a:ext>
            </a:extLst>
          </p:cNvPr>
          <p:cNvSpPr txBox="1"/>
          <p:nvPr/>
        </p:nvSpPr>
        <p:spPr>
          <a:xfrm>
            <a:off x="835627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0513106-09A9-4255-A43A-277C4B167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94029" y="2243981"/>
            <a:ext cx="1263315" cy="63066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2F4F2E-5ECD-473E-B22B-409D4737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63571" y="2258480"/>
            <a:ext cx="1263315" cy="6306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7618D2-7C50-4025-B6FB-72904ABC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721014" y="2258480"/>
            <a:ext cx="1263315" cy="6306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12EAA5B-5E3F-46CF-8208-CC4FBB691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63136" y="3271819"/>
            <a:ext cx="1263315" cy="6306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9077B78-D3B3-4AC3-9F58-B9A0CE98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32678" y="3286318"/>
            <a:ext cx="1263315" cy="6306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0BBE1CE-BA6F-4CF2-9FE2-94686497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690121" y="3286318"/>
            <a:ext cx="1263315" cy="6306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5645399-D2BD-4802-84AC-166EE9F86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8163136" y="4285158"/>
            <a:ext cx="1263315" cy="63066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A4976E8-40E9-45D8-87D9-A047B6F8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9432678" y="4299657"/>
            <a:ext cx="1263315" cy="63066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63F70D7-C49E-4108-9765-1C9946895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0690121" y="4299657"/>
            <a:ext cx="1263315" cy="630669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8C1862-2FD1-4749-B303-9EACCD93E12D}"/>
              </a:ext>
            </a:extLst>
          </p:cNvPr>
          <p:cNvSpPr/>
          <p:nvPr/>
        </p:nvSpPr>
        <p:spPr>
          <a:xfrm>
            <a:off x="816057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A79913-D21D-468A-A9AD-927CD573FF88}"/>
              </a:ext>
            </a:extLst>
          </p:cNvPr>
          <p:cNvSpPr txBox="1"/>
          <p:nvPr/>
        </p:nvSpPr>
        <p:spPr>
          <a:xfrm>
            <a:off x="148052" y="638218"/>
            <a:ext cx="11784279" cy="405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Electricity - Difference Demand, Supply &amp; Ratio 2050</a:t>
            </a:r>
            <a:endParaRPr lang="en-US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318530AB-64AE-48F6-985C-43F8132DB17C}"/>
              </a:ext>
            </a:extLst>
          </p:cNvPr>
          <p:cNvSpPr/>
          <p:nvPr/>
        </p:nvSpPr>
        <p:spPr>
          <a:xfrm>
            <a:off x="8160572" y="1266057"/>
            <a:ext cx="3807260" cy="40593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SSP5 – SSP2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4462B7-33DE-42D8-A2EF-82686B1E46E8}"/>
              </a:ext>
            </a:extLst>
          </p:cNvPr>
          <p:cNvSpPr txBox="1"/>
          <p:nvPr/>
        </p:nvSpPr>
        <p:spPr>
          <a:xfrm>
            <a:off x="5633586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A37A29-3052-4D43-807D-393FCD4C68E8}"/>
              </a:ext>
            </a:extLst>
          </p:cNvPr>
          <p:cNvSpPr txBox="1"/>
          <p:nvPr/>
        </p:nvSpPr>
        <p:spPr>
          <a:xfrm>
            <a:off x="6891162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2C5088-57ED-4D76-A042-692CC8026F43}"/>
              </a:ext>
            </a:extLst>
          </p:cNvPr>
          <p:cNvSpPr txBox="1"/>
          <p:nvPr/>
        </p:nvSpPr>
        <p:spPr>
          <a:xfrm>
            <a:off x="4364177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181EC399-0BDD-4B7D-BBF2-53EE62174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201934" y="2243981"/>
            <a:ext cx="1263315" cy="63066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8CDC0E3D-1718-4E84-A73A-4F0073FA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71476" y="2258480"/>
            <a:ext cx="1263315" cy="630669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14F2C0E-2CD3-4387-8F53-021C4DF9B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728919" y="2258480"/>
            <a:ext cx="1263315" cy="63066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E9F6F42-E6DA-4E87-91CA-FFFD2E656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171041" y="3271819"/>
            <a:ext cx="1263315" cy="630669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2D2C9EF-E5AF-4871-9753-011D1493E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40583" y="3286318"/>
            <a:ext cx="1263315" cy="630669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48854F8F-F871-46B9-B24E-9D17A49A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698026" y="3286318"/>
            <a:ext cx="1263315" cy="63066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25FED763-47C4-45C0-A88A-0E0E861AC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4171041" y="4285158"/>
            <a:ext cx="1263315" cy="63066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A3F043A-B38B-4FFE-B278-E173A2CCC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5440583" y="4299657"/>
            <a:ext cx="1263315" cy="630669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92702B9A-55F9-4BF0-B4FC-906AB578B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6698026" y="4299657"/>
            <a:ext cx="1263315" cy="630669"/>
          </a:xfrm>
          <a:prstGeom prst="rect">
            <a:avLst/>
          </a:prstGeom>
        </p:spPr>
      </p:pic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3694744-BE0F-4CC9-B694-09E61E0B0FFB}"/>
              </a:ext>
            </a:extLst>
          </p:cNvPr>
          <p:cNvSpPr/>
          <p:nvPr/>
        </p:nvSpPr>
        <p:spPr>
          <a:xfrm>
            <a:off x="4168477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48CA047-8B04-4EA4-99A1-895EF14D3139}"/>
              </a:ext>
            </a:extLst>
          </p:cNvPr>
          <p:cNvSpPr/>
          <p:nvPr/>
        </p:nvSpPr>
        <p:spPr>
          <a:xfrm>
            <a:off x="4168477" y="1266057"/>
            <a:ext cx="3807260" cy="405939"/>
          </a:xfrm>
          <a:prstGeom prst="roundRect">
            <a:avLst>
              <a:gd name="adj" fmla="val 1154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SSP3 – SSP2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C620946-4D15-4ED8-8ECA-FFA389267C03}"/>
              </a:ext>
            </a:extLst>
          </p:cNvPr>
          <p:cNvSpPr txBox="1"/>
          <p:nvPr/>
        </p:nvSpPr>
        <p:spPr>
          <a:xfrm>
            <a:off x="1613161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Demand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44F479-9AE9-4F92-9FB5-87BE2EA6D3D7}"/>
              </a:ext>
            </a:extLst>
          </p:cNvPr>
          <p:cNvSpPr txBox="1"/>
          <p:nvPr/>
        </p:nvSpPr>
        <p:spPr>
          <a:xfrm>
            <a:off x="2870737" y="1743338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Ratio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0972F0B-3ED3-41F1-A211-8EDA7013F301}"/>
              </a:ext>
            </a:extLst>
          </p:cNvPr>
          <p:cNvSpPr txBox="1"/>
          <p:nvPr/>
        </p:nvSpPr>
        <p:spPr>
          <a:xfrm>
            <a:off x="343752" y="1743339"/>
            <a:ext cx="877041" cy="4059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defTabSz="914400">
              <a:defRPr sz="1800" kern="0">
                <a:solidFill>
                  <a:prstClr val="white"/>
                </a:solidFill>
                <a:latin typeface="Calibri" panose="020F0502020204030204"/>
              </a:defRPr>
            </a:lvl1pPr>
          </a:lstStyle>
          <a:p>
            <a:pPr algn="ctr"/>
            <a:r>
              <a:rPr lang="en-US" sz="1400" b="1" u="sng">
                <a:solidFill>
                  <a:srgbClr val="000000"/>
                </a:solidFill>
              </a:rPr>
              <a:t>Supply</a:t>
            </a:r>
            <a:endParaRPr lang="en-US" sz="1400" b="1" u="sng" dirty="0">
              <a:solidFill>
                <a:srgbClr val="000000"/>
              </a:solidFill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00CC04D-7688-4040-9ABF-D25641D21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81509" y="2243981"/>
            <a:ext cx="1263315" cy="630669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43B8C836-7144-45B6-AB58-701E13B8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51051" y="2258480"/>
            <a:ext cx="1263315" cy="63066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1D30A3BD-3C4A-4E7A-A6A5-60D721D26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708494" y="2258480"/>
            <a:ext cx="1263315" cy="63066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3A5F3F9-FE75-4195-AE17-9CBD05F02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50616" y="3271819"/>
            <a:ext cx="1263315" cy="630669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E9651BD2-D823-4E07-B107-6BB31637E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20158" y="3286318"/>
            <a:ext cx="1263315" cy="63066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D11A29F-B35F-4433-8A28-18BF62E47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677601" y="3286318"/>
            <a:ext cx="1263315" cy="630669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67D6B9B-7F76-4B04-B9F3-E13C244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50616" y="4285158"/>
            <a:ext cx="1263315" cy="630669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F297C9C2-ABAB-4814-8515-3915D121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1420158" y="4299657"/>
            <a:ext cx="1263315" cy="630669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3E7EC6FA-E1E0-47BB-AEA9-0D29F1B08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50" r="65184"/>
          <a:stretch/>
        </p:blipFill>
        <p:spPr>
          <a:xfrm>
            <a:off x="2677601" y="4299657"/>
            <a:ext cx="1263315" cy="630669"/>
          </a:xfrm>
          <a:prstGeom prst="rect">
            <a:avLst/>
          </a:prstGeom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450431-3CBE-4A34-B702-72C225895F30}"/>
              </a:ext>
            </a:extLst>
          </p:cNvPr>
          <p:cNvSpPr/>
          <p:nvPr/>
        </p:nvSpPr>
        <p:spPr>
          <a:xfrm>
            <a:off x="148052" y="1266057"/>
            <a:ext cx="3807260" cy="3799145"/>
          </a:xfrm>
          <a:prstGeom prst="roundRect">
            <a:avLst>
              <a:gd name="adj" fmla="val 483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F851730-96A4-4249-84C1-08EAB4F31B5F}"/>
              </a:ext>
            </a:extLst>
          </p:cNvPr>
          <p:cNvSpPr/>
          <p:nvPr/>
        </p:nvSpPr>
        <p:spPr>
          <a:xfrm>
            <a:off x="148052" y="1266057"/>
            <a:ext cx="3807260" cy="405939"/>
          </a:xfrm>
          <a:prstGeom prst="roundRect">
            <a:avLst>
              <a:gd name="adj" fmla="val 89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SSP2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199</Words>
  <Application>Microsoft Office PowerPoint</Application>
  <PresentationFormat>Widescreen</PresentationFormat>
  <Paragraphs>98</Paragraphs>
  <Slides>11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Metis GCAM USA</vt:lpstr>
      <vt:lpstr>Agenda</vt:lpstr>
      <vt:lpstr>Updated Results</vt:lpstr>
      <vt:lpstr>PowerPoint Presentation</vt:lpstr>
      <vt:lpstr>Extra Results</vt:lpstr>
      <vt:lpstr>PowerPoint Presentation</vt:lpstr>
      <vt:lpstr>PowerPoint Presentation</vt:lpstr>
      <vt:lpstr>PowerPoint Presentation</vt:lpstr>
      <vt:lpstr>PowerPoint Presentation</vt:lpstr>
      <vt:lpstr>Project Timeline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Metis GCAM USA</dc:title>
  <dc:creator>Khan, Zarrar</dc:creator>
  <cp:lastModifiedBy>Khan, Zarrar</cp:lastModifiedBy>
  <cp:revision>34</cp:revision>
  <dcterms:created xsi:type="dcterms:W3CDTF">2020-06-10T18:37:14Z</dcterms:created>
  <dcterms:modified xsi:type="dcterms:W3CDTF">2020-06-16T15:01:53Z</dcterms:modified>
</cp:coreProperties>
</file>