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55" r:id="rId3"/>
    <p:sldId id="354" r:id="rId4"/>
    <p:sldId id="381" r:id="rId5"/>
    <p:sldId id="358" r:id="rId6"/>
    <p:sldId id="376" r:id="rId7"/>
    <p:sldId id="375" r:id="rId8"/>
    <p:sldId id="377" r:id="rId9"/>
    <p:sldId id="359" r:id="rId10"/>
    <p:sldId id="361" r:id="rId11"/>
    <p:sldId id="362" r:id="rId12"/>
    <p:sldId id="360" r:id="rId13"/>
    <p:sldId id="379" r:id="rId14"/>
    <p:sldId id="363" r:id="rId15"/>
    <p:sldId id="364" r:id="rId16"/>
    <p:sldId id="380" r:id="rId17"/>
    <p:sldId id="365" r:id="rId1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rras" initials="zas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4" autoAdjust="0"/>
    <p:restoredTop sz="94465" autoAdjust="0"/>
  </p:normalViewPr>
  <p:slideViewPr>
    <p:cSldViewPr>
      <p:cViewPr varScale="1">
        <p:scale>
          <a:sx n="59" d="100"/>
          <a:sy n="59" d="100"/>
        </p:scale>
        <p:origin x="17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/>
          <a:lstStyle>
            <a:lvl1pPr algn="r">
              <a:defRPr sz="1300"/>
            </a:lvl1pPr>
          </a:lstStyle>
          <a:p>
            <a:fld id="{56FF66BB-58F6-4A37-8208-0812DDE6C8EF}" type="datetimeFigureOut">
              <a:rPr lang="el-GR" smtClean="0"/>
              <a:pPr/>
              <a:t>25/11/2024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 anchor="b"/>
          <a:lstStyle>
            <a:lvl1pPr algn="r">
              <a:defRPr sz="1300"/>
            </a:lvl1pPr>
          </a:lstStyle>
          <a:p>
            <a:fld id="{B6ACD10E-DA98-4C58-B3FF-1209C7843F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/>
          <a:lstStyle>
            <a:lvl1pPr algn="r">
              <a:defRPr sz="1300"/>
            </a:lvl1pPr>
          </a:lstStyle>
          <a:p>
            <a:fld id="{DC17DF70-03C8-4BDB-82BF-9C076E474B74}" type="datetimeFigureOut">
              <a:rPr lang="el-GR" smtClean="0"/>
              <a:pPr/>
              <a:t>25/11/2024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4" tIns="47873" rIns="95744" bIns="47873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5744" tIns="47873" rIns="95744" bIns="478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5744" tIns="47873" rIns="95744" bIns="47873" rtlCol="0" anchor="b"/>
          <a:lstStyle>
            <a:lvl1pPr algn="r">
              <a:defRPr sz="13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</a:t>
            </a:r>
            <a:r>
              <a:rPr lang="en-US" baseline="0" dirty="0"/>
              <a:t> figures to analyze </a:t>
            </a:r>
            <a:r>
              <a:rPr lang="en-US" baseline="0"/>
              <a:t>the stuff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l-GR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CCBF7-90F9-441D-9C9F-E6DBD1CE0CA9}" type="slidenum">
              <a:rPr lang="el-GR" smtClean="0"/>
              <a:pPr/>
              <a:t>14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l-GR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CCBF7-90F9-441D-9C9F-E6DBD1CE0CA9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uoi.gr/~zarras/soft-devII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Mitosi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04800"/>
            <a:ext cx="3962400" cy="59931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/>
              <a:t>Duplication</a:t>
            </a:r>
            <a:br>
              <a:rPr lang="en-US" dirty="0"/>
            </a:br>
            <a:r>
              <a:rPr lang="en-US" sz="1800" dirty="0">
                <a:hlinkClick r:id="rId4"/>
              </a:rPr>
              <a:t>www.cs.uoi.gr/~zarras/soft-devII.htm</a:t>
            </a:r>
            <a:r>
              <a:rPr lang="en-US" sz="1800" dirty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Sources: M. Fowler </a:t>
            </a:r>
            <a:r>
              <a:rPr lang="en-US" dirty="0" err="1"/>
              <a:t>Refactorings</a:t>
            </a:r>
            <a:r>
              <a:rPr lang="en-US" dirty="0"/>
              <a:t> Catalog</a:t>
            </a:r>
          </a:p>
          <a:p>
            <a:r>
              <a:rPr lang="en-US" dirty="0"/>
              <a:t>W. Wake Refactoring Workbook</a:t>
            </a:r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Pull Up Field</a:t>
            </a:r>
            <a:endParaRPr lang="el-GR"/>
          </a:p>
        </p:txBody>
      </p:sp>
      <p:sp>
        <p:nvSpPr>
          <p:cNvPr id="5" name="Rectangle 4"/>
          <p:cNvSpPr/>
          <p:nvPr/>
        </p:nvSpPr>
        <p:spPr>
          <a:xfrm>
            <a:off x="685800" y="14478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subclasses</a:t>
            </a:r>
            <a:r>
              <a:rPr lang="en-US" dirty="0"/>
              <a:t> are developed </a:t>
            </a:r>
            <a:r>
              <a:rPr lang="en-US" dirty="0">
                <a:solidFill>
                  <a:srgbClr val="FF0000"/>
                </a:solidFill>
              </a:rPr>
              <a:t>independently</a:t>
            </a:r>
            <a:r>
              <a:rPr lang="en-US" dirty="0"/>
              <a:t>, or combined through refactoring, you often find that they </a:t>
            </a:r>
            <a:r>
              <a:rPr lang="en-US" dirty="0">
                <a:solidFill>
                  <a:srgbClr val="FF0000"/>
                </a:solidFill>
              </a:rPr>
              <a:t>duplicate features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***</a:t>
            </a:r>
            <a:r>
              <a:rPr lang="en-US" dirty="0"/>
              <a:t> In particular, certain </a:t>
            </a:r>
            <a:r>
              <a:rPr lang="en-US" dirty="0">
                <a:solidFill>
                  <a:srgbClr val="FF0000"/>
                </a:solidFill>
              </a:rPr>
              <a:t>fields</a:t>
            </a:r>
            <a:r>
              <a:rPr lang="en-US" dirty="0"/>
              <a:t> can be </a:t>
            </a:r>
            <a:r>
              <a:rPr lang="en-US" dirty="0">
                <a:solidFill>
                  <a:srgbClr val="FF0000"/>
                </a:solidFill>
              </a:rPr>
              <a:t>duplicates</a:t>
            </a:r>
            <a:r>
              <a:rPr lang="en-US" dirty="0"/>
              <a:t>. Such fields sometimes have </a:t>
            </a:r>
            <a:r>
              <a:rPr lang="en-US" b="1" u="sng" dirty="0">
                <a:solidFill>
                  <a:srgbClr val="FF0000"/>
                </a:solidFill>
              </a:rPr>
              <a:t>similar names </a:t>
            </a:r>
            <a:r>
              <a:rPr lang="en-US" b="1" u="sng" dirty="0"/>
              <a:t>but not always</a:t>
            </a:r>
            <a:r>
              <a:rPr lang="en-US" dirty="0"/>
              <a:t>. The </a:t>
            </a:r>
            <a:r>
              <a:rPr lang="en-US" b="1" dirty="0">
                <a:solidFill>
                  <a:srgbClr val="FF0000"/>
                </a:solidFill>
              </a:rPr>
              <a:t>only way </a:t>
            </a:r>
            <a:r>
              <a:rPr lang="en-US" dirty="0"/>
              <a:t>to determine what is going on is to </a:t>
            </a:r>
            <a:r>
              <a:rPr lang="en-US" dirty="0">
                <a:solidFill>
                  <a:srgbClr val="FF0000"/>
                </a:solidFill>
              </a:rPr>
              <a:t>look at the fields </a:t>
            </a:r>
            <a:r>
              <a:rPr lang="en-US" dirty="0"/>
              <a:t>and see how they are </a:t>
            </a:r>
            <a:r>
              <a:rPr lang="en-US" dirty="0">
                <a:solidFill>
                  <a:srgbClr val="FF0000"/>
                </a:solidFill>
              </a:rPr>
              <a:t>used by other methods</a:t>
            </a:r>
            <a:r>
              <a:rPr lang="en-US" dirty="0"/>
              <a:t>. If they are being used in a similar way, you can </a:t>
            </a:r>
            <a:r>
              <a:rPr lang="fr-FR" dirty="0" err="1"/>
              <a:t>generalize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Doing this </a:t>
            </a:r>
            <a:r>
              <a:rPr lang="en-US" b="1" u="sng" dirty="0">
                <a:solidFill>
                  <a:srgbClr val="FF0000"/>
                </a:solidFill>
              </a:rPr>
              <a:t>reduces duplication </a:t>
            </a:r>
            <a:r>
              <a:rPr lang="en-US" b="1" u="sng" dirty="0"/>
              <a:t>in </a:t>
            </a:r>
            <a:r>
              <a:rPr lang="en-US" b="1" u="sng" dirty="0">
                <a:solidFill>
                  <a:srgbClr val="FF0000"/>
                </a:solidFill>
              </a:rPr>
              <a:t>two ways</a:t>
            </a:r>
            <a:r>
              <a:rPr lang="en-US" dirty="0"/>
              <a:t>. It removes the </a:t>
            </a:r>
            <a:r>
              <a:rPr lang="en-US" b="1" u="sng" dirty="0">
                <a:solidFill>
                  <a:srgbClr val="FF0000"/>
                </a:solidFill>
              </a:rPr>
              <a:t>duplicate 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declaration and allows you to </a:t>
            </a:r>
            <a:r>
              <a:rPr lang="en-US" dirty="0">
                <a:solidFill>
                  <a:srgbClr val="FF0000"/>
                </a:solidFill>
              </a:rPr>
              <a:t>move</a:t>
            </a:r>
            <a:r>
              <a:rPr lang="en-US" dirty="0"/>
              <a:t> from the subclasses to the </a:t>
            </a:r>
            <a:r>
              <a:rPr lang="en-US" dirty="0" err="1"/>
              <a:t>superclass</a:t>
            </a:r>
            <a:r>
              <a:rPr lang="en-US" dirty="0"/>
              <a:t> </a:t>
            </a:r>
            <a:r>
              <a:rPr lang="en-US" b="1" u="sng" dirty="0">
                <a:solidFill>
                  <a:srgbClr val="FF0000"/>
                </a:solidFill>
              </a:rPr>
              <a:t>methods</a:t>
            </a:r>
            <a:r>
              <a:rPr lang="en-US" b="1" u="sng" dirty="0"/>
              <a:t> or </a:t>
            </a:r>
            <a:r>
              <a:rPr lang="en-US" b="1" u="sng" dirty="0">
                <a:solidFill>
                  <a:srgbClr val="FF0000"/>
                </a:solidFill>
              </a:rPr>
              <a:t>parts</a:t>
            </a:r>
            <a:r>
              <a:rPr lang="en-US" b="1" u="sng" dirty="0"/>
              <a:t> of them that </a:t>
            </a:r>
            <a:r>
              <a:rPr lang="en-US" b="1" u="sng" dirty="0">
                <a:solidFill>
                  <a:srgbClr val="FF0000"/>
                </a:solidFill>
              </a:rPr>
              <a:t>use the field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i="1" dirty="0">
                <a:solidFill>
                  <a:srgbClr val="0070C0"/>
                </a:solidFill>
              </a:rPr>
              <a:t>If the fields are </a:t>
            </a:r>
            <a:r>
              <a:rPr lang="en-US" b="1" i="1" u="sng" dirty="0">
                <a:solidFill>
                  <a:srgbClr val="0070C0"/>
                </a:solidFill>
              </a:rPr>
              <a:t>private</a:t>
            </a:r>
            <a:r>
              <a:rPr lang="en-US" i="1" dirty="0">
                <a:solidFill>
                  <a:srgbClr val="0070C0"/>
                </a:solidFill>
              </a:rPr>
              <a:t>, you will need to </a:t>
            </a:r>
            <a:r>
              <a:rPr lang="en-US" b="1" i="1" u="sng" dirty="0">
                <a:solidFill>
                  <a:srgbClr val="0070C0"/>
                </a:solidFill>
              </a:rPr>
              <a:t>protect the </a:t>
            </a:r>
            <a:r>
              <a:rPr lang="en-US" b="1" i="1" u="sng" dirty="0" err="1">
                <a:solidFill>
                  <a:srgbClr val="0070C0"/>
                </a:solidFill>
              </a:rPr>
              <a:t>superclass</a:t>
            </a:r>
            <a:r>
              <a:rPr lang="en-US" b="1" i="1" u="sng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field so that the subclasses can refer to it.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endParaRPr lang="en-US" dirty="0"/>
          </a:p>
          <a:p>
            <a:pPr algn="just"/>
            <a:endParaRPr lang="el-G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Pull Up Method</a:t>
            </a:r>
            <a:endParaRPr lang="el-GR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739063" cy="465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Up Method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Eliminating duplicate behavior </a:t>
            </a:r>
            <a:r>
              <a:rPr lang="en-US" dirty="0"/>
              <a:t>is important. Whenever there is duplication, you face the risk that an </a:t>
            </a:r>
            <a:r>
              <a:rPr lang="en-US" dirty="0">
                <a:solidFill>
                  <a:srgbClr val="FF0000"/>
                </a:solidFill>
              </a:rPr>
              <a:t>alteration</a:t>
            </a:r>
            <a:r>
              <a:rPr lang="en-US" dirty="0"/>
              <a:t> to one will not be made to the other.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easiest case of using </a:t>
            </a:r>
            <a:r>
              <a:rPr lang="en-US" i="1" dirty="0"/>
              <a:t>Pull Up Method occurs when </a:t>
            </a:r>
            <a:r>
              <a:rPr lang="en-US" b="1" i="1" dirty="0"/>
              <a:t>the methods have </a:t>
            </a:r>
            <a:r>
              <a:rPr lang="en-US" b="1" i="1" u="sng" dirty="0">
                <a:solidFill>
                  <a:srgbClr val="FF0000"/>
                </a:solidFill>
              </a:rPr>
              <a:t>the same body</a:t>
            </a:r>
            <a:r>
              <a:rPr lang="en-US" i="1" dirty="0"/>
              <a:t>, </a:t>
            </a:r>
            <a:r>
              <a:rPr lang="en-US" dirty="0"/>
              <a:t>implying there's been a </a:t>
            </a:r>
            <a:r>
              <a:rPr lang="en-US" dirty="0">
                <a:solidFill>
                  <a:srgbClr val="FF0000"/>
                </a:solidFill>
              </a:rPr>
              <a:t>copy and paste</a:t>
            </a:r>
            <a:r>
              <a:rPr lang="en-US" dirty="0"/>
              <a:t>. You may need to </a:t>
            </a:r>
            <a:r>
              <a:rPr lang="en-US" dirty="0">
                <a:solidFill>
                  <a:srgbClr val="FF0000"/>
                </a:solidFill>
              </a:rPr>
              <a:t>change</a:t>
            </a:r>
            <a:r>
              <a:rPr lang="en-US" dirty="0"/>
              <a:t> a method's signature to get this to work.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Of course it's not always as obvious as that.  Often </a:t>
            </a:r>
            <a:r>
              <a:rPr lang="en-US" i="1" dirty="0"/>
              <a:t>Pull Up Method comes after other steps. You see two methods in different classes that </a:t>
            </a:r>
            <a:r>
              <a:rPr lang="en-US" b="1" i="1" u="sng" dirty="0">
                <a:solidFill>
                  <a:srgbClr val="FF0000"/>
                </a:solidFill>
              </a:rPr>
              <a:t>can </a:t>
            </a:r>
            <a:r>
              <a:rPr lang="en-US" b="1" u="sng" dirty="0">
                <a:solidFill>
                  <a:srgbClr val="FF0000"/>
                </a:solidFill>
              </a:rPr>
              <a:t>be parameterized </a:t>
            </a:r>
            <a:r>
              <a:rPr lang="en-US" dirty="0"/>
              <a:t>in such a way that they </a:t>
            </a:r>
            <a:r>
              <a:rPr lang="en-US" b="1" u="sng" dirty="0"/>
              <a:t>end up as essentially the </a:t>
            </a:r>
            <a:r>
              <a:rPr lang="en-US" b="1" u="sng" dirty="0">
                <a:solidFill>
                  <a:srgbClr val="FF0000"/>
                </a:solidFill>
              </a:rPr>
              <a:t>same method</a:t>
            </a:r>
            <a:r>
              <a:rPr lang="en-US" dirty="0"/>
              <a:t>. In that case the smallest step is to parameterize each method separately and then generalize them.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Duplication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381000" y="1542871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***</a:t>
            </a:r>
            <a:r>
              <a:rPr lang="en-US" dirty="0"/>
              <a:t> The most awkward element of </a:t>
            </a:r>
            <a:r>
              <a:rPr lang="en-US" i="1" dirty="0"/>
              <a:t>Pull Up Method is that the </a:t>
            </a:r>
            <a:r>
              <a:rPr lang="en-US" i="1" dirty="0">
                <a:solidFill>
                  <a:srgbClr val="FF0000"/>
                </a:solidFill>
              </a:rPr>
              <a:t>body of the methods </a:t>
            </a:r>
            <a:r>
              <a:rPr lang="en-US" i="1" dirty="0"/>
              <a:t>may </a:t>
            </a:r>
            <a:r>
              <a:rPr lang="en-US" b="1" i="1" u="sng" dirty="0">
                <a:solidFill>
                  <a:srgbClr val="FF0000"/>
                </a:solidFill>
              </a:rPr>
              <a:t>refer</a:t>
            </a:r>
            <a:r>
              <a:rPr lang="en-US" b="1" i="1" u="sng" dirty="0"/>
              <a:t> to </a:t>
            </a:r>
            <a:r>
              <a:rPr lang="en-US" b="1" u="sng" dirty="0">
                <a:solidFill>
                  <a:srgbClr val="FF0000"/>
                </a:solidFill>
              </a:rPr>
              <a:t>features</a:t>
            </a:r>
            <a:r>
              <a:rPr lang="en-US" b="1" u="sng" dirty="0"/>
              <a:t> that are on the </a:t>
            </a:r>
            <a:r>
              <a:rPr lang="en-US" b="1" u="sng" dirty="0">
                <a:solidFill>
                  <a:srgbClr val="FF0000"/>
                </a:solidFill>
              </a:rPr>
              <a:t>subclass</a:t>
            </a:r>
            <a:r>
              <a:rPr lang="en-US" b="1" u="sng" dirty="0"/>
              <a:t> but not on the </a:t>
            </a:r>
            <a:r>
              <a:rPr lang="en-US" b="1" u="sng" dirty="0" err="1"/>
              <a:t>superclass</a:t>
            </a:r>
            <a:r>
              <a:rPr lang="en-US" dirty="0"/>
              <a:t>. If the feature is a method, you can either </a:t>
            </a:r>
            <a:r>
              <a:rPr lang="en-US" dirty="0">
                <a:solidFill>
                  <a:srgbClr val="FF0000"/>
                </a:solidFill>
              </a:rPr>
              <a:t>generalize the other method </a:t>
            </a:r>
            <a:r>
              <a:rPr lang="en-US" dirty="0"/>
              <a:t>or create an </a:t>
            </a:r>
            <a:r>
              <a:rPr lang="en-US" dirty="0">
                <a:solidFill>
                  <a:srgbClr val="FF0000"/>
                </a:solidFill>
              </a:rPr>
              <a:t>abstract method </a:t>
            </a:r>
            <a:r>
              <a:rPr lang="en-US" dirty="0"/>
              <a:t>in the </a:t>
            </a:r>
            <a:r>
              <a:rPr lang="en-US" dirty="0" err="1"/>
              <a:t>superclass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Then you may be able to use </a:t>
            </a:r>
            <a:r>
              <a:rPr lang="en-US" b="1" i="1" dirty="0">
                <a:solidFill>
                  <a:srgbClr val="0070C0"/>
                </a:solidFill>
              </a:rPr>
              <a:t>Form Template Method</a:t>
            </a:r>
            <a:r>
              <a:rPr lang="en-US" b="1" i="1" dirty="0"/>
              <a:t> </a:t>
            </a:r>
            <a:r>
              <a:rPr lang="en-US" i="1" dirty="0"/>
              <a:t>to create </a:t>
            </a:r>
            <a:r>
              <a:rPr lang="en-US" i="1" dirty="0">
                <a:solidFill>
                  <a:srgbClr val="0070C0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</a:rPr>
              <a:t>common algorithm </a:t>
            </a:r>
            <a:r>
              <a:rPr lang="en-US" dirty="0"/>
              <a:t>in the </a:t>
            </a:r>
            <a:r>
              <a:rPr lang="en-US" dirty="0">
                <a:solidFill>
                  <a:srgbClr val="0070C0"/>
                </a:solidFill>
              </a:rPr>
              <a:t>parent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</a:rPr>
              <a:t>unique steps </a:t>
            </a:r>
            <a:r>
              <a:rPr lang="en-US" dirty="0"/>
              <a:t>in the </a:t>
            </a:r>
            <a:r>
              <a:rPr lang="en-US" dirty="0">
                <a:solidFill>
                  <a:srgbClr val="0070C0"/>
                </a:solidFill>
              </a:rPr>
              <a:t>children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596" y="1240212"/>
            <a:ext cx="8929204" cy="4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Form Template Method</a:t>
            </a:r>
            <a:endParaRPr kumimoji="0" lang="el-GR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Template Method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762000" y="1605677"/>
            <a:ext cx="739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Inheritance is a powerful tool for eliminating duplicate behavior. Whenever we see two similar methods in subclasses, we want to bring them together in a </a:t>
            </a:r>
            <a:r>
              <a:rPr lang="en-US" dirty="0" err="1"/>
              <a:t>superclass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common case is </a:t>
            </a:r>
            <a:r>
              <a:rPr lang="en-US" b="1" u="sng" dirty="0">
                <a:solidFill>
                  <a:srgbClr val="FF0000"/>
                </a:solidFill>
              </a:rPr>
              <a:t>two methods </a:t>
            </a:r>
            <a:r>
              <a:rPr lang="en-US" b="1" u="sng" dirty="0"/>
              <a:t>that seem to carry out broadly </a:t>
            </a:r>
            <a:r>
              <a:rPr lang="en-US" b="1" u="sng" dirty="0">
                <a:solidFill>
                  <a:srgbClr val="FF0000"/>
                </a:solidFill>
              </a:rPr>
              <a:t>similar steps </a:t>
            </a:r>
            <a:r>
              <a:rPr lang="en-US" b="1" u="sng" dirty="0"/>
              <a:t>in the same </a:t>
            </a:r>
            <a:r>
              <a:rPr lang="en-US" b="1" u="sng" dirty="0">
                <a:solidFill>
                  <a:srgbClr val="FF0000"/>
                </a:solidFill>
              </a:rPr>
              <a:t>sequence</a:t>
            </a:r>
            <a:r>
              <a:rPr lang="en-US" b="1" u="sng" dirty="0"/>
              <a:t>, but the steps are </a:t>
            </a:r>
            <a:r>
              <a:rPr lang="en-US" b="1" u="sng" dirty="0">
                <a:solidFill>
                  <a:srgbClr val="FF0000"/>
                </a:solidFill>
              </a:rPr>
              <a:t>not the same</a:t>
            </a:r>
            <a:r>
              <a:rPr lang="en-US" dirty="0"/>
              <a:t>. In this case we can </a:t>
            </a:r>
            <a:r>
              <a:rPr lang="en-US" b="1" u="sng" dirty="0"/>
              <a:t>move the </a:t>
            </a:r>
            <a:r>
              <a:rPr lang="en-US" b="1" u="sng" dirty="0">
                <a:solidFill>
                  <a:srgbClr val="FF0000"/>
                </a:solidFill>
              </a:rPr>
              <a:t>sequence to the </a:t>
            </a:r>
            <a:r>
              <a:rPr lang="en-US" b="1" u="sng" dirty="0" err="1">
                <a:solidFill>
                  <a:srgbClr val="FF0000"/>
                </a:solidFill>
              </a:rPr>
              <a:t>superclass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/>
              <a:t>and allow polymorphism to play its role in ensuring the different steps do their things differently</a:t>
            </a:r>
            <a:r>
              <a:rPr lang="en-US" dirty="0"/>
              <a:t>.  This kind of method is called a </a:t>
            </a:r>
            <a:r>
              <a:rPr lang="en-US" i="1" dirty="0">
                <a:solidFill>
                  <a:srgbClr val="FF0000"/>
                </a:solidFill>
              </a:rPr>
              <a:t>template method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Duplication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381000" y="1564481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the duplication is in </a:t>
            </a:r>
            <a:r>
              <a:rPr lang="en-US" b="1" dirty="0">
                <a:solidFill>
                  <a:srgbClr val="0070C0"/>
                </a:solidFill>
              </a:rPr>
              <a:t>two unrelated classes</a:t>
            </a:r>
            <a:r>
              <a:rPr lang="en-US" dirty="0"/>
              <a:t>: </a:t>
            </a:r>
          </a:p>
          <a:p>
            <a:pPr algn="just"/>
            <a:endParaRPr lang="en-US" dirty="0"/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either </a:t>
            </a:r>
            <a:r>
              <a:rPr lang="en-US" b="1" dirty="0">
                <a:solidFill>
                  <a:srgbClr val="0070C0"/>
                </a:solidFill>
              </a:rPr>
              <a:t>extract the common part</a:t>
            </a:r>
            <a:r>
              <a:rPr lang="en-US" dirty="0"/>
              <a:t> into a new class via </a:t>
            </a:r>
            <a:r>
              <a:rPr lang="en-US" b="1" i="1" dirty="0">
                <a:solidFill>
                  <a:srgbClr val="0070C0"/>
                </a:solidFill>
              </a:rPr>
              <a:t>Extract Class</a:t>
            </a:r>
            <a:r>
              <a:rPr lang="en-US" i="1" dirty="0"/>
              <a:t>, or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i="1" dirty="0"/>
              <a:t>Check if </a:t>
            </a:r>
            <a:r>
              <a:rPr lang="en-US" b="1" i="1" dirty="0">
                <a:solidFill>
                  <a:srgbClr val="0070C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common code really belongs on only one class or the other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any of these cases, you may find that the two places </a:t>
            </a:r>
            <a:r>
              <a:rPr lang="en-US" dirty="0">
                <a:solidFill>
                  <a:srgbClr val="0070C0"/>
                </a:solidFill>
              </a:rPr>
              <a:t>aren’t literally identical </a:t>
            </a:r>
            <a:r>
              <a:rPr lang="en-US" dirty="0"/>
              <a:t>but have </a:t>
            </a:r>
            <a:r>
              <a:rPr lang="en-US" dirty="0">
                <a:solidFill>
                  <a:srgbClr val="0070C0"/>
                </a:solidFill>
              </a:rPr>
              <a:t>the same effect</a:t>
            </a:r>
            <a:r>
              <a:rPr lang="en-US" dirty="0"/>
              <a:t>. Then you may do a </a:t>
            </a:r>
            <a:r>
              <a:rPr lang="en-US" b="1" i="1" dirty="0">
                <a:solidFill>
                  <a:srgbClr val="0070C0"/>
                </a:solidFill>
              </a:rPr>
              <a:t>Substitute Algorithm </a:t>
            </a:r>
            <a:r>
              <a:rPr lang="en-US" i="1" dirty="0"/>
              <a:t>so that only one </a:t>
            </a:r>
            <a:r>
              <a:rPr lang="en-US" dirty="0"/>
              <a:t>copy is involved.</a:t>
            </a:r>
          </a:p>
          <a:p>
            <a:pPr algn="just"/>
            <a:endParaRPr lang="en-US" b="1" dirty="0"/>
          </a:p>
          <a:p>
            <a:pPr algn="just"/>
            <a:r>
              <a:rPr lang="en-US" b="1" u="sng" dirty="0">
                <a:solidFill>
                  <a:srgbClr val="0070C0"/>
                </a:solidFill>
              </a:rPr>
              <a:t>Payoff</a:t>
            </a:r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Reduces duplication, lowers size. Can lead to better abstractions and more flexible code.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Substitute Algorithm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112400"/>
            <a:ext cx="5791200" cy="574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Duplication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>
                <a:solidFill>
                  <a:srgbClr val="0070C0"/>
                </a:solidFill>
              </a:rPr>
              <a:t>Symptoms</a:t>
            </a:r>
          </a:p>
          <a:p>
            <a:pPr algn="just"/>
            <a:endParaRPr lang="en-US" b="1" u="sng" dirty="0">
              <a:solidFill>
                <a:srgbClr val="0070C0"/>
              </a:solidFill>
            </a:endParaRPr>
          </a:p>
          <a:p>
            <a:pPr algn="just"/>
            <a:r>
              <a:rPr lang="en-US" i="1" dirty="0"/>
              <a:t>The easy version: </a:t>
            </a:r>
            <a:r>
              <a:rPr lang="en-US" dirty="0"/>
              <a:t>Two fragments of code look </a:t>
            </a:r>
            <a:r>
              <a:rPr lang="en-US" dirty="0">
                <a:solidFill>
                  <a:srgbClr val="0070C0"/>
                </a:solidFill>
              </a:rPr>
              <a:t>nearly identical</a:t>
            </a:r>
            <a:r>
              <a:rPr lang="en-US" dirty="0"/>
              <a:t>.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The hard version: </a:t>
            </a:r>
            <a:r>
              <a:rPr lang="en-US" dirty="0"/>
              <a:t>Two fragments of code have </a:t>
            </a:r>
            <a:r>
              <a:rPr lang="en-US" dirty="0">
                <a:solidFill>
                  <a:srgbClr val="0070C0"/>
                </a:solidFill>
              </a:rPr>
              <a:t>nearly identical effects</a:t>
            </a:r>
            <a:r>
              <a:rPr lang="en-US" dirty="0"/>
              <a:t> (at any conceptual level).</a:t>
            </a:r>
          </a:p>
          <a:p>
            <a:pPr algn="just"/>
            <a:endParaRPr lang="en-US" b="1" dirty="0"/>
          </a:p>
          <a:p>
            <a:pPr algn="just"/>
            <a:r>
              <a:rPr lang="en-US" b="1" u="sng" dirty="0">
                <a:solidFill>
                  <a:srgbClr val="0070C0"/>
                </a:solidFill>
              </a:rPr>
              <a:t>Causes</a:t>
            </a:r>
          </a:p>
          <a:p>
            <a:pPr algn="just"/>
            <a:endParaRPr lang="en-US" b="1" u="sng" dirty="0">
              <a:solidFill>
                <a:srgbClr val="0070C0"/>
              </a:solidFill>
            </a:endParaRPr>
          </a:p>
          <a:p>
            <a:pPr algn="just"/>
            <a:r>
              <a:rPr lang="en-US" dirty="0"/>
              <a:t>Some duplication occurs because </a:t>
            </a:r>
            <a:r>
              <a:rPr lang="en-US" dirty="0">
                <a:solidFill>
                  <a:srgbClr val="FF0000"/>
                </a:solidFill>
              </a:rPr>
              <a:t>programmers were working independently </a:t>
            </a:r>
            <a:r>
              <a:rPr lang="en-US" dirty="0"/>
              <a:t>in different parts of the system, and they didn’t realize that they were creating almost identical code.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worse case (but perhaps the most common)</a:t>
            </a:r>
            <a:r>
              <a:rPr lang="en-US" dirty="0"/>
              <a:t> occurs when the programmers </a:t>
            </a:r>
            <a:r>
              <a:rPr lang="en-US" dirty="0">
                <a:solidFill>
                  <a:srgbClr val="FF0000"/>
                </a:solidFill>
              </a:rPr>
              <a:t>intentionally duplicate code</a:t>
            </a:r>
            <a:r>
              <a:rPr lang="en-US" dirty="0"/>
              <a:t>. They find some code that is “almost” right, so they copy-and-paste it into the new spot with some slight alterations.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Duplication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the duplication occurs because a </a:t>
            </a:r>
            <a:r>
              <a:rPr lang="en-US" b="1" dirty="0">
                <a:solidFill>
                  <a:srgbClr val="0070C0"/>
                </a:solidFill>
              </a:rPr>
              <a:t>special number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string,</a:t>
            </a:r>
            <a:r>
              <a:rPr lang="en-US" dirty="0"/>
              <a:t> or other </a:t>
            </a:r>
            <a:r>
              <a:rPr lang="en-US" b="1" dirty="0">
                <a:solidFill>
                  <a:srgbClr val="0070C0"/>
                </a:solidFill>
              </a:rPr>
              <a:t>value recurs</a:t>
            </a:r>
            <a:r>
              <a:rPr lang="en-US" dirty="0"/>
              <a:t>, use </a:t>
            </a:r>
            <a:r>
              <a:rPr lang="en-US" b="1" i="1" dirty="0">
                <a:solidFill>
                  <a:srgbClr val="0070C0"/>
                </a:solidFill>
              </a:rPr>
              <a:t>Replace Magic Number with Symbolic Constant</a:t>
            </a:r>
            <a:r>
              <a:rPr lang="en-US" i="1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Replace Magic Number with Symbolic Constant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348538" cy="536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Duplication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the duplication is within a </a:t>
            </a:r>
            <a:r>
              <a:rPr lang="en-US" b="1" dirty="0">
                <a:solidFill>
                  <a:srgbClr val="0070C0"/>
                </a:solidFill>
              </a:rPr>
              <a:t>method</a:t>
            </a:r>
            <a:r>
              <a:rPr lang="en-US" dirty="0"/>
              <a:t> or in two</a:t>
            </a:r>
            <a:r>
              <a:rPr lang="en-US" b="1" dirty="0">
                <a:solidFill>
                  <a:srgbClr val="0070C0"/>
                </a:solidFill>
              </a:rPr>
              <a:t> different methods </a:t>
            </a:r>
            <a:r>
              <a:rPr lang="en-US" dirty="0"/>
              <a:t>in the </a:t>
            </a:r>
            <a:r>
              <a:rPr lang="en-US" b="1" dirty="0">
                <a:solidFill>
                  <a:srgbClr val="0070C0"/>
                </a:solidFill>
              </a:rPr>
              <a:t>same class:</a:t>
            </a:r>
            <a:r>
              <a:rPr lang="en-US" dirty="0"/>
              <a:t> use </a:t>
            </a:r>
            <a:r>
              <a:rPr lang="en-US" b="1" i="1" dirty="0">
                <a:solidFill>
                  <a:srgbClr val="0070C0"/>
                </a:solidFill>
              </a:rPr>
              <a:t>Extract Method</a:t>
            </a:r>
            <a:r>
              <a:rPr lang="en-US" i="1" dirty="0"/>
              <a:t> and </a:t>
            </a:r>
            <a:r>
              <a:rPr lang="en-US" b="1" i="1" dirty="0">
                <a:solidFill>
                  <a:srgbClr val="0070C0"/>
                </a:solidFill>
              </a:rPr>
              <a:t>Parameterize Method </a:t>
            </a:r>
            <a:r>
              <a:rPr lang="en-US" i="1" dirty="0"/>
              <a:t>to pull </a:t>
            </a:r>
            <a:r>
              <a:rPr lang="en-US" i="1" dirty="0">
                <a:solidFill>
                  <a:srgbClr val="0070C0"/>
                </a:solidFill>
              </a:rPr>
              <a:t>the common/different part out into separate methods</a:t>
            </a:r>
            <a:r>
              <a:rPr lang="en-US" i="1" dirty="0"/>
              <a:t>.</a:t>
            </a:r>
          </a:p>
          <a:p>
            <a:pPr algn="just"/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 Method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5439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05050"/>
            <a:ext cx="85915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Duplication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i="1" dirty="0"/>
          </a:p>
          <a:p>
            <a:pPr algn="just"/>
            <a:r>
              <a:rPr lang="en-US" dirty="0"/>
              <a:t> </a:t>
            </a:r>
          </a:p>
          <a:p>
            <a:pPr algn="just"/>
            <a:r>
              <a:rPr lang="en-US" dirty="0"/>
              <a:t>If the duplication is within </a:t>
            </a:r>
            <a:r>
              <a:rPr lang="en-US" b="1" dirty="0">
                <a:solidFill>
                  <a:srgbClr val="0070C0"/>
                </a:solidFill>
              </a:rPr>
              <a:t>two sibling classes</a:t>
            </a:r>
            <a:r>
              <a:rPr lang="en-US" dirty="0"/>
              <a:t>: use </a:t>
            </a:r>
            <a:r>
              <a:rPr lang="en-US" i="1" dirty="0">
                <a:solidFill>
                  <a:srgbClr val="0070C0"/>
                </a:solidFill>
              </a:rPr>
              <a:t>Extract Method </a:t>
            </a:r>
            <a:r>
              <a:rPr lang="en-US" i="1" dirty="0"/>
              <a:t>and </a:t>
            </a:r>
            <a:r>
              <a:rPr lang="en-US" i="1" dirty="0">
                <a:solidFill>
                  <a:srgbClr val="0070C0"/>
                </a:solidFill>
              </a:rPr>
              <a:t>Parameterize Method </a:t>
            </a:r>
            <a:r>
              <a:rPr lang="en-US" i="1" dirty="0"/>
              <a:t>to create a </a:t>
            </a:r>
            <a:r>
              <a:rPr lang="en-US" dirty="0"/>
              <a:t>single routine, then </a:t>
            </a:r>
            <a:r>
              <a:rPr lang="en-US" b="1" i="1" dirty="0">
                <a:solidFill>
                  <a:srgbClr val="0070C0"/>
                </a:solidFill>
              </a:rPr>
              <a:t>Pull Up Field and/or Pull Up Method </a:t>
            </a:r>
            <a:r>
              <a:rPr lang="en-US" i="1" dirty="0"/>
              <a:t>to </a:t>
            </a:r>
            <a:r>
              <a:rPr lang="en-US" i="1" dirty="0">
                <a:solidFill>
                  <a:srgbClr val="0070C0"/>
                </a:solidFill>
              </a:rPr>
              <a:t>bring the common </a:t>
            </a:r>
            <a:r>
              <a:rPr lang="en-US" dirty="0">
                <a:solidFill>
                  <a:srgbClr val="0070C0"/>
                </a:solidFill>
              </a:rPr>
              <a:t>parts together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Up Field</a:t>
            </a:r>
            <a:endParaRPr lang="el-GR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7815263" cy="464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7458</TotalTime>
  <Words>817</Words>
  <Application>Microsoft Office PowerPoint</Application>
  <PresentationFormat>Προβολή στην οθόνη (4:3)</PresentationFormat>
  <Paragraphs>79</Paragraphs>
  <Slides>17</Slides>
  <Notes>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23" baseType="lpstr">
      <vt:lpstr>Bookman Old Style</vt:lpstr>
      <vt:lpstr>Calibri</vt:lpstr>
      <vt:lpstr>Gill Sans MT</vt:lpstr>
      <vt:lpstr>Wingdings</vt:lpstr>
      <vt:lpstr>Wingdings 3</vt:lpstr>
      <vt:lpstr>Origin</vt:lpstr>
      <vt:lpstr>Duplication www.cs.uoi.gr/~zarras/soft-devII.htm    </vt:lpstr>
      <vt:lpstr>Duplication</vt:lpstr>
      <vt:lpstr>Duplication</vt:lpstr>
      <vt:lpstr>Duplication</vt:lpstr>
      <vt:lpstr>Replace Magic Number with Symbolic Constant</vt:lpstr>
      <vt:lpstr>Duplication</vt:lpstr>
      <vt:lpstr>Parameterize Method </vt:lpstr>
      <vt:lpstr>Duplication</vt:lpstr>
      <vt:lpstr>Pull Up Field</vt:lpstr>
      <vt:lpstr>Pull Up Field</vt:lpstr>
      <vt:lpstr>Pull Up Method</vt:lpstr>
      <vt:lpstr>Pull Up Method</vt:lpstr>
      <vt:lpstr>Duplication</vt:lpstr>
      <vt:lpstr>Παρουσίαση του PowerPoint</vt:lpstr>
      <vt:lpstr>Form Template Method</vt:lpstr>
      <vt:lpstr>Duplication</vt:lpstr>
      <vt:lpstr>Substitute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ΑΠΟΣΤΟΛΟΣ ΖΑΡΡΑΣ</cp:lastModifiedBy>
  <cp:revision>177</cp:revision>
  <dcterms:created xsi:type="dcterms:W3CDTF">2006-08-16T00:00:00Z</dcterms:created>
  <dcterms:modified xsi:type="dcterms:W3CDTF">2024-11-25T08:36:52Z</dcterms:modified>
</cp:coreProperties>
</file>