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96"/>
  </p:notesMasterIdLst>
  <p:handoutMasterIdLst>
    <p:handoutMasterId r:id="rId97"/>
  </p:handoutMasterIdLst>
  <p:sldIdLst>
    <p:sldId id="256" r:id="rId2"/>
    <p:sldId id="361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358" r:id="rId17"/>
    <p:sldId id="274" r:id="rId18"/>
    <p:sldId id="276" r:id="rId19"/>
    <p:sldId id="282" r:id="rId20"/>
    <p:sldId id="320" r:id="rId21"/>
    <p:sldId id="288" r:id="rId22"/>
    <p:sldId id="321" r:id="rId23"/>
    <p:sldId id="285" r:id="rId24"/>
    <p:sldId id="286" r:id="rId25"/>
    <p:sldId id="287" r:id="rId26"/>
    <p:sldId id="289" r:id="rId27"/>
    <p:sldId id="322" r:id="rId28"/>
    <p:sldId id="324" r:id="rId29"/>
    <p:sldId id="292" r:id="rId30"/>
    <p:sldId id="326" r:id="rId31"/>
    <p:sldId id="364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63" r:id="rId49"/>
    <p:sldId id="299" r:id="rId50"/>
    <p:sldId id="300" r:id="rId51"/>
    <p:sldId id="297" r:id="rId52"/>
    <p:sldId id="301" r:id="rId53"/>
    <p:sldId id="308" r:id="rId54"/>
    <p:sldId id="327" r:id="rId55"/>
    <p:sldId id="383" r:id="rId56"/>
    <p:sldId id="384" r:id="rId57"/>
    <p:sldId id="385" r:id="rId58"/>
    <p:sldId id="386" r:id="rId59"/>
    <p:sldId id="387" r:id="rId60"/>
    <p:sldId id="388" r:id="rId61"/>
    <p:sldId id="389" r:id="rId62"/>
    <p:sldId id="390" r:id="rId63"/>
    <p:sldId id="391" r:id="rId64"/>
    <p:sldId id="392" r:id="rId65"/>
    <p:sldId id="393" r:id="rId66"/>
    <p:sldId id="394" r:id="rId67"/>
    <p:sldId id="395" r:id="rId68"/>
    <p:sldId id="396" r:id="rId69"/>
    <p:sldId id="382" r:id="rId70"/>
    <p:sldId id="311" r:id="rId71"/>
    <p:sldId id="356" r:id="rId72"/>
    <p:sldId id="312" r:id="rId73"/>
    <p:sldId id="313" r:id="rId74"/>
    <p:sldId id="314" r:id="rId75"/>
    <p:sldId id="333" r:id="rId76"/>
    <p:sldId id="334" r:id="rId77"/>
    <p:sldId id="335" r:id="rId78"/>
    <p:sldId id="337" r:id="rId79"/>
    <p:sldId id="338" r:id="rId80"/>
    <p:sldId id="339" r:id="rId81"/>
    <p:sldId id="340" r:id="rId82"/>
    <p:sldId id="341" r:id="rId83"/>
    <p:sldId id="344" r:id="rId84"/>
    <p:sldId id="359" r:id="rId85"/>
    <p:sldId id="360" r:id="rId86"/>
    <p:sldId id="345" r:id="rId87"/>
    <p:sldId id="346" r:id="rId88"/>
    <p:sldId id="347" r:id="rId89"/>
    <p:sldId id="348" r:id="rId90"/>
    <p:sldId id="350" r:id="rId91"/>
    <p:sldId id="351" r:id="rId92"/>
    <p:sldId id="352" r:id="rId93"/>
    <p:sldId id="398" r:id="rId94"/>
    <p:sldId id="397" r:id="rId95"/>
  </p:sldIdLst>
  <p:sldSz cx="9144000" cy="6858000" type="screen4x3"/>
  <p:notesSz cx="68580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arras" initials="zas" lastIdx="1" clrIdx="0"/>
  <p:cmAuthor id="1" name="zarras" initials="z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508" autoAdjust="0"/>
    <p:restoredTop sz="96292" autoAdjust="0"/>
  </p:normalViewPr>
  <p:slideViewPr>
    <p:cSldViewPr>
      <p:cViewPr>
        <p:scale>
          <a:sx n="80" d="100"/>
          <a:sy n="80" d="100"/>
        </p:scale>
        <p:origin x="-955" y="31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0"/>
    </p:cViewPr>
  </p:outlineViewPr>
  <p:notesTextViewPr>
    <p:cViewPr>
      <p:scale>
        <a:sx n="125" d="100"/>
        <a:sy n="125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5-17T16:06:36.024" idx="1">
    <p:pos x="10" y="10"/>
    <p:text>why is this an issue ??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20:12:06.969" idx="1">
    <p:pos x="1286" y="1212"/>
    <p:text>when yo ureach the what to do slides go back and forth to explain each bullet 
this way ot rolls better!!!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20:12:06.969" idx="2">
    <p:pos x="1286" y="1212"/>
    <p:text>when yo ureach the what to do slides go back and forth to explain each bullet 
this way ot rolls better!!!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20:12:06.969" idx="3">
    <p:pos x="1286" y="1212"/>
    <p:text>when yo ureach the what to do slides go back and forth to explain each bullet 
this way ot rolls better!!!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20:12:06.969" idx="4">
    <p:pos x="1286" y="1212"/>
    <p:text>when yo ureach the what to do slides go back and forth to explain each bullet 
this way ot rolls better!!!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96888"/>
          </a:xfrm>
          <a:prstGeom prst="rect">
            <a:avLst/>
          </a:prstGeom>
        </p:spPr>
        <p:txBody>
          <a:bodyPr vert="horz" lIns="89226" tIns="44613" rIns="89226" bIns="44613" rtlCol="0"/>
          <a:lstStyle>
            <a:lvl1pPr algn="l">
              <a:defRPr sz="11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96888"/>
          </a:xfrm>
          <a:prstGeom prst="rect">
            <a:avLst/>
          </a:prstGeom>
        </p:spPr>
        <p:txBody>
          <a:bodyPr vert="horz" lIns="89226" tIns="44613" rIns="89226" bIns="44613" rtlCol="0"/>
          <a:lstStyle>
            <a:lvl1pPr algn="r">
              <a:defRPr sz="1100"/>
            </a:lvl1pPr>
          </a:lstStyle>
          <a:p>
            <a:fld id="{C8DD52B1-A155-485A-B2C1-4BCDDD0122CD}" type="datetimeFigureOut">
              <a:rPr lang="el-GR" smtClean="0"/>
              <a:pPr/>
              <a:t>20/11/2023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4"/>
            <a:ext cx="2971800" cy="496887"/>
          </a:xfrm>
          <a:prstGeom prst="rect">
            <a:avLst/>
          </a:prstGeom>
        </p:spPr>
        <p:txBody>
          <a:bodyPr vert="horz" lIns="89226" tIns="44613" rIns="89226" bIns="44613" rtlCol="0" anchor="b"/>
          <a:lstStyle>
            <a:lvl1pPr algn="l">
              <a:defRPr sz="11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28164"/>
            <a:ext cx="2971800" cy="496887"/>
          </a:xfrm>
          <a:prstGeom prst="rect">
            <a:avLst/>
          </a:prstGeom>
        </p:spPr>
        <p:txBody>
          <a:bodyPr vert="horz" lIns="89226" tIns="44613" rIns="89226" bIns="44613" rtlCol="0" anchor="b"/>
          <a:lstStyle>
            <a:lvl1pPr algn="r">
              <a:defRPr sz="1100"/>
            </a:lvl1pPr>
          </a:lstStyle>
          <a:p>
            <a:fld id="{189B9A05-980B-4701-A679-12D765CA3A0C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6332"/>
          </a:xfrm>
          <a:prstGeom prst="rect">
            <a:avLst/>
          </a:prstGeom>
        </p:spPr>
        <p:txBody>
          <a:bodyPr vert="horz" lIns="89226" tIns="44613" rIns="89226" bIns="44613" rtlCol="0"/>
          <a:lstStyle>
            <a:lvl1pPr algn="l">
              <a:defRPr sz="11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6332"/>
          </a:xfrm>
          <a:prstGeom prst="rect">
            <a:avLst/>
          </a:prstGeom>
        </p:spPr>
        <p:txBody>
          <a:bodyPr vert="horz" lIns="89226" tIns="44613" rIns="89226" bIns="44613" rtlCol="0"/>
          <a:lstStyle>
            <a:lvl1pPr algn="r">
              <a:defRPr sz="1100"/>
            </a:lvl1pPr>
          </a:lstStyle>
          <a:p>
            <a:fld id="{DC17DF70-03C8-4BDB-82BF-9C076E474B74}" type="datetimeFigureOut">
              <a:rPr lang="el-GR" smtClean="0"/>
              <a:pPr/>
              <a:t>20/11/2023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26" tIns="44613" rIns="89226" bIns="44613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89226" tIns="44613" rIns="89226" bIns="446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89226" tIns="44613" rIns="89226" bIns="44613" rtlCol="0" anchor="b"/>
          <a:lstStyle>
            <a:lvl1pPr algn="l">
              <a:defRPr sz="11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89226" tIns="44613" rIns="89226" bIns="44613" rtlCol="0" anchor="b"/>
          <a:lstStyle>
            <a:lvl1pPr algn="r">
              <a:defRPr sz="1100"/>
            </a:lvl1pPr>
          </a:lstStyle>
          <a:p>
            <a:fld id="{519E72D8-DBAA-4DCF-87F7-0480A1282348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Briefly describe </a:t>
            </a:r>
            <a:r>
              <a:rPr lang="en-US" dirty="0" err="1" smtClean="0"/>
              <a:t>fitnesse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χρησιμοποιείς</a:t>
            </a:r>
            <a:r>
              <a:rPr lang="el-GR" baseline="0" dirty="0" smtClean="0"/>
              <a:t> μια </a:t>
            </a:r>
            <a:r>
              <a:rPr lang="en-US" baseline="0" dirty="0" smtClean="0"/>
              <a:t>markup </a:t>
            </a:r>
            <a:r>
              <a:rPr lang="el-GR" baseline="0" dirty="0" smtClean="0"/>
              <a:t>γλώσσα για να περιγράψεις τα δεδομένα μιας σελίδας.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wiki </a:t>
            </a:r>
            <a:r>
              <a:rPr lang="el-GR" baseline="0" dirty="0" smtClean="0"/>
              <a:t>για </a:t>
            </a:r>
            <a:r>
              <a:rPr lang="en-US" baseline="0" dirty="0" smtClean="0"/>
              <a:t>developers… </a:t>
            </a:r>
            <a:r>
              <a:rPr lang="el-GR" baseline="0" dirty="0" smtClean="0"/>
              <a:t>μεταξύ άλλων φτιάχνουμε σελίδες για </a:t>
            </a:r>
            <a:r>
              <a:rPr lang="en-US" baseline="0" dirty="0" smtClean="0"/>
              <a:t>tests …</a:t>
            </a:r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ακολούθως το </a:t>
            </a:r>
            <a:r>
              <a:rPr lang="en-US" baseline="0" dirty="0" smtClean="0"/>
              <a:t>fitness </a:t>
            </a:r>
            <a:r>
              <a:rPr lang="el-GR" baseline="0" dirty="0" smtClean="0"/>
              <a:t>φτιάχνει </a:t>
            </a:r>
            <a:r>
              <a:rPr lang="en-US" baseline="0" dirty="0" smtClean="0"/>
              <a:t>html</a:t>
            </a:r>
          </a:p>
          <a:p>
            <a:endParaRPr lang="en-US" baseline="0" dirty="0" smtClean="0"/>
          </a:p>
          <a:p>
            <a:r>
              <a:rPr lang="el-GR" baseline="0" dirty="0" smtClean="0"/>
              <a:t>μπορούμε να φτιάξουμε τεστ σελίδες … που έχουν </a:t>
            </a:r>
            <a:r>
              <a:rPr lang="en-US" baseline="0" dirty="0" smtClean="0"/>
              <a:t>In/out, </a:t>
            </a:r>
            <a:r>
              <a:rPr lang="el-GR" baseline="0" dirty="0" smtClean="0"/>
              <a:t>σύνδεση με λειτουργία ενός προγράμματος που θέλουμε να τεστάρουμε κουμπί </a:t>
            </a:r>
          </a:p>
          <a:p>
            <a:endParaRPr lang="en-US" dirty="0" smtClean="0"/>
          </a:p>
          <a:p>
            <a:r>
              <a:rPr lang="en-US" dirty="0" smtClean="0"/>
              <a:t>create test pages that can be used to run tests on code</a:t>
            </a:r>
          </a:p>
          <a:p>
            <a:endParaRPr lang="en-US" dirty="0" smtClean="0"/>
          </a:p>
          <a:p>
            <a:r>
              <a:rPr lang="en-US" dirty="0" smtClean="0"/>
              <a:t>a test page contains</a:t>
            </a:r>
            <a:r>
              <a:rPr lang="en-US" baseline="0" dirty="0" smtClean="0"/>
              <a:t> a table with input data and expected output</a:t>
            </a:r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</a:t>
            </a:fld>
            <a:endParaRPr 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primary reason that makes functions long is switch statements and nested if statements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19</a:t>
            </a:fld>
            <a:endParaRPr lang="el-G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primary reason that makes functions long is switch statements and nested if statements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20</a:t>
            </a:fld>
            <a:endParaRPr lang="el-G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21</a:t>
            </a:fld>
            <a:endParaRPr lang="el-G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22</a:t>
            </a:fld>
            <a:endParaRPr lang="el-G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way is to use chain of responsibility !!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23</a:t>
            </a:fld>
            <a:endParaRPr lang="el-G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24</a:t>
            </a:fld>
            <a:endParaRPr lang="el-G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25</a:t>
            </a:fld>
            <a:endParaRPr lang="el-G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26</a:t>
            </a:fld>
            <a:endParaRPr lang="el-G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27</a:t>
            </a:fld>
            <a:endParaRPr lang="el-G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28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ελέγχει αν το </a:t>
            </a:r>
            <a:r>
              <a:rPr lang="en-US" dirty="0" smtClean="0"/>
              <a:t>page data </a:t>
            </a:r>
            <a:r>
              <a:rPr lang="el-GR" dirty="0" smtClean="0"/>
              <a:t>περιέχει δεδομένα</a:t>
            </a:r>
            <a:r>
              <a:rPr lang="el-GR" baseline="0" dirty="0" smtClean="0"/>
              <a:t> για τη δημιουργία μιας τεστ σελίδας</a:t>
            </a:r>
          </a:p>
          <a:p>
            <a:r>
              <a:rPr lang="el-GR" baseline="0" dirty="0" smtClean="0"/>
              <a:t>αν ναι τότε πάει και προσθέτει στο  </a:t>
            </a:r>
            <a:r>
              <a:rPr lang="en-US" baseline="0" dirty="0" smtClean="0"/>
              <a:t>page data setup </a:t>
            </a:r>
            <a:r>
              <a:rPr lang="el-GR" baseline="0" dirty="0" smtClean="0"/>
              <a:t>λειτουργίες που πρέπει να εκτελεστούν </a:t>
            </a:r>
            <a:r>
              <a:rPr lang="el-GR" baseline="0" dirty="0" err="1" smtClean="0"/>
              <a:t>πρίν</a:t>
            </a:r>
            <a:endParaRPr lang="el-GR" baseline="0" dirty="0" smtClean="0"/>
          </a:p>
          <a:p>
            <a:r>
              <a:rPr lang="el-GR" baseline="0" dirty="0" smtClean="0"/>
              <a:t>επίσης προσθέτει στο </a:t>
            </a:r>
            <a:r>
              <a:rPr lang="en-US" baseline="0" dirty="0" smtClean="0"/>
              <a:t>page data teardown</a:t>
            </a:r>
            <a:r>
              <a:rPr lang="el-GR" baseline="0" dirty="0" smtClean="0"/>
              <a:t> </a:t>
            </a:r>
            <a:r>
              <a:rPr lang="en-US" baseline="0" dirty="0" smtClean="0"/>
              <a:t> </a:t>
            </a:r>
            <a:r>
              <a:rPr lang="el-GR" baseline="0" dirty="0" smtClean="0"/>
              <a:t>λειτουργίες που πρέπει να εκτελεστούν μετά την εκτέλεση του τεστ</a:t>
            </a:r>
          </a:p>
          <a:p>
            <a:r>
              <a:rPr lang="el-GR" baseline="0" dirty="0" smtClean="0"/>
              <a:t>τέλος δημιουργεί το </a:t>
            </a:r>
            <a:r>
              <a:rPr lang="en-US" baseline="0" dirty="0" smtClean="0"/>
              <a:t>html</a:t>
            </a:r>
            <a:endParaRPr lang="el-GR" dirty="0" smtClean="0"/>
          </a:p>
          <a:p>
            <a:endParaRPr lang="el-GR" dirty="0" smtClean="0"/>
          </a:p>
          <a:p>
            <a:r>
              <a:rPr lang="en-US" dirty="0" smtClean="0"/>
              <a:t>(links</a:t>
            </a:r>
            <a:r>
              <a:rPr lang="en-US" baseline="0" dirty="0" smtClean="0"/>
              <a:t> </a:t>
            </a:r>
            <a:r>
              <a:rPr lang="el-GR" baseline="0" dirty="0" smtClean="0"/>
              <a:t>σε </a:t>
            </a:r>
            <a:r>
              <a:rPr lang="el-GR" dirty="0" smtClean="0"/>
              <a:t>λειτουργίες που πρέπει να εκτελεστούν </a:t>
            </a:r>
            <a:r>
              <a:rPr lang="el-GR" dirty="0" err="1" smtClean="0"/>
              <a:t>πρίν</a:t>
            </a:r>
            <a:r>
              <a:rPr lang="el-GR" dirty="0" smtClean="0"/>
              <a:t>/μετά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a test page comprises setup (specify init actions like init resources for the test) and teardown pages (specify end actions like release resources used for tests)</a:t>
            </a:r>
          </a:p>
          <a:p>
            <a:endParaRPr lang="en-US" dirty="0" smtClean="0"/>
          </a:p>
          <a:p>
            <a:r>
              <a:rPr lang="en-US" dirty="0" smtClean="0"/>
              <a:t>a</a:t>
            </a:r>
            <a:r>
              <a:rPr lang="en-US" baseline="0" dirty="0" smtClean="0"/>
              <a:t> test page may be part of a test suite</a:t>
            </a:r>
          </a:p>
          <a:p>
            <a:r>
              <a:rPr lang="en-US" baseline="0" dirty="0" smtClean="0"/>
              <a:t>in this case we may have setup suite and teardown suite pages for the page</a:t>
            </a:r>
            <a:r>
              <a:rPr lang="en-US" dirty="0" smtClean="0"/>
              <a:t> – i.e., references to pages for tests to be executed before or</a:t>
            </a:r>
            <a:r>
              <a:rPr lang="en-US" baseline="0" dirty="0" smtClean="0"/>
              <a:t> after the test specified in the current test page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function checks if page data is for a test page and in this case includes the setup and teardown data to the page data</a:t>
            </a:r>
          </a:p>
          <a:p>
            <a:r>
              <a:rPr lang="en-US" baseline="0" dirty="0" smtClean="0"/>
              <a:t>then it creates html for the </a:t>
            </a:r>
            <a:r>
              <a:rPr lang="en-US" baseline="0" dirty="0" err="1" smtClean="0"/>
              <a:t>pagedata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</a:t>
            </a:fld>
            <a:endParaRPr lang="el-G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29</a:t>
            </a:fld>
            <a:endParaRPr lang="el-G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30</a:t>
            </a:fld>
            <a:endParaRPr lang="el-G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</a:t>
            </a:r>
            <a:r>
              <a:rPr lang="en-US" baseline="0" dirty="0" smtClean="0"/>
              <a:t> about separate query from modifier importance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35</a:t>
            </a:fld>
            <a:endParaRPr lang="el-G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39</a:t>
            </a:fld>
            <a:endParaRPr lang="el-G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Side effects issue…</a:t>
            </a:r>
          </a:p>
          <a:p>
            <a:endParaRPr lang="en-US" dirty="0" smtClean="0"/>
          </a:p>
          <a:p>
            <a:r>
              <a:rPr lang="en-US" dirty="0" smtClean="0"/>
              <a:t>The code that</a:t>
            </a:r>
            <a:r>
              <a:rPr lang="en-US" baseline="0" dirty="0" smtClean="0"/>
              <a:t> executes if true may return meaning that only one condition is evaluated – and – the respective side effects take place. In the </a:t>
            </a:r>
            <a:r>
              <a:rPr lang="en-US" baseline="0" dirty="0" err="1" smtClean="0"/>
              <a:t>refactored</a:t>
            </a:r>
            <a:r>
              <a:rPr lang="en-US" baseline="0" dirty="0" smtClean="0"/>
              <a:t> case you evaluate all the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43</a:t>
            </a:fld>
            <a:endParaRPr lang="el-G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49</a:t>
            </a:fld>
            <a:endParaRPr lang="el-G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50</a:t>
            </a:fld>
            <a:endParaRPr lang="el-G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examples from the BVA testing method !!!</a:t>
            </a:r>
          </a:p>
          <a:p>
            <a:endParaRPr lang="en-US" dirty="0" smtClean="0"/>
          </a:p>
          <a:p>
            <a:r>
              <a:rPr lang="en-US" dirty="0" smtClean="0"/>
              <a:t>in simple testing methods we need 4 * N + 1 test cases</a:t>
            </a:r>
          </a:p>
          <a:p>
            <a:r>
              <a:rPr lang="en-US" dirty="0" smtClean="0"/>
              <a:t>in more advanced</a:t>
            </a:r>
            <a:r>
              <a:rPr lang="en-US" baseline="0" dirty="0" smtClean="0"/>
              <a:t> we need 6*N +1</a:t>
            </a:r>
          </a:p>
          <a:p>
            <a:r>
              <a:rPr lang="en-US" baseline="0" dirty="0" smtClean="0"/>
              <a:t>in even more advanced we need 5^N, 7^N test cases </a:t>
            </a:r>
            <a:endParaRPr lang="en-US" dirty="0" smtClean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51</a:t>
            </a:fld>
            <a:endParaRPr lang="el-G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52</a:t>
            </a:fld>
            <a:endParaRPr lang="el-G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53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</a:t>
            </a:r>
            <a:r>
              <a:rPr lang="en-US" baseline="0" dirty="0" smtClean="0"/>
              <a:t> some refactoring we get this method; better starting point to understand the code of </a:t>
            </a:r>
            <a:r>
              <a:rPr lang="en-US" baseline="0" dirty="0" err="1" smtClean="0"/>
              <a:t>fitnesse</a:t>
            </a:r>
            <a:r>
              <a:rPr lang="en-US" baseline="0" dirty="0" smtClean="0"/>
              <a:t>; details hidden in </a:t>
            </a:r>
            <a:r>
              <a:rPr lang="en-US" baseline="0" dirty="0" err="1" smtClean="0"/>
              <a:t>includeSteupTeardownPages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its better because it is small!!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</a:t>
            </a:fld>
            <a:endParaRPr lang="el-G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54</a:t>
            </a:fld>
            <a:endParaRPr lang="el-G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different places you may initialize discount level differently before</a:t>
            </a:r>
            <a:r>
              <a:rPr lang="en-US" baseline="0" dirty="0" smtClean="0"/>
              <a:t> calling </a:t>
            </a:r>
            <a:r>
              <a:rPr lang="en-US" baseline="0" dirty="0" err="1" smtClean="0"/>
              <a:t>discountPrice</a:t>
            </a:r>
            <a:r>
              <a:rPr lang="en-US" baseline="0" dirty="0" smtClean="0"/>
              <a:t>()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a tradeoff to apply the refactoring because it may complicate the code, or it may not be possible, or you may </a:t>
            </a:r>
            <a:r>
              <a:rPr lang="en-US" baseline="0" dirty="0" err="1" smtClean="0"/>
              <a:t>endup</a:t>
            </a:r>
            <a:r>
              <a:rPr lang="en-US" baseline="0" dirty="0" smtClean="0"/>
              <a:t> with duplicate code (different methods that call a third method :-)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can be a good question + a nice pattern for plop!!!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61</a:t>
            </a:fld>
            <a:endParaRPr lang="el-G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theme</a:t>
            </a:r>
            <a:r>
              <a:rPr lang="en-US" baseline="0" dirty="0" smtClean="0"/>
              <a:t> how can we combine this refactoring with another to get rid of the coupling issue ?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64</a:t>
            </a:fld>
            <a:endParaRPr lang="el-G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theme</a:t>
            </a:r>
            <a:r>
              <a:rPr lang="en-US" baseline="0" dirty="0" smtClean="0"/>
              <a:t> how can we combine this refactoring with another to get rid of the coupling issue ?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65</a:t>
            </a:fld>
            <a:endParaRPr lang="el-G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Μια</a:t>
            </a:r>
            <a:r>
              <a:rPr lang="el-GR" baseline="0" dirty="0" smtClean="0"/>
              <a:t> υποκατηγορία συναρτήσεων που εκτελούν μια εντολή και απαντουν σε μια ερώτηση είναι αυτές που επιστρέφουν ένα </a:t>
            </a:r>
            <a:r>
              <a:rPr lang="en-US" baseline="0" dirty="0" smtClean="0"/>
              <a:t>error code</a:t>
            </a:r>
            <a:r>
              <a:rPr lang="el-GR" baseline="0" smtClean="0"/>
              <a:t>, αυτές απαντούν στο ερώτημα αν πήγαν όλα καλά...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κατ’επέκταση του προηγουμένου γενικά είναι</a:t>
            </a:r>
            <a:r>
              <a:rPr lang="el-GR" baseline="0" dirty="0" smtClean="0"/>
              <a:t> προτιμότερο να χρησιμοποιούμε εξαιρέσεις από </a:t>
            </a:r>
            <a:r>
              <a:rPr lang="en-US" baseline="0" dirty="0" smtClean="0"/>
              <a:t>error codes</a:t>
            </a:r>
          </a:p>
          <a:p>
            <a:endParaRPr lang="en-US" baseline="0" dirty="0" smtClean="0"/>
          </a:p>
          <a:p>
            <a:r>
              <a:rPr lang="el-GR" baseline="0" dirty="0" smtClean="0"/>
              <a:t>στο παράδειγμα …</a:t>
            </a:r>
          </a:p>
          <a:p>
            <a:endParaRPr lang="el-GR" baseline="0" dirty="0" smtClean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70</a:t>
            </a:fld>
            <a:endParaRPr lang="el-G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Μια</a:t>
            </a:r>
            <a:r>
              <a:rPr lang="el-GR" baseline="0" dirty="0" smtClean="0"/>
              <a:t> υποκατηγορία συναρτήσεων που εκτελούν μια εντολή και απαντουν σε μια ερώτηση είναι αυτές που επιστρέφουν ένα </a:t>
            </a:r>
            <a:r>
              <a:rPr lang="en-US" baseline="0" dirty="0" smtClean="0"/>
              <a:t>error code</a:t>
            </a:r>
            <a:r>
              <a:rPr lang="el-GR" baseline="0" smtClean="0"/>
              <a:t>, αυτές απαντούν στο ερώτημα αν πήγαν όλα καλά...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κατ’επέκταση του προηγουμένου γενικά είναι</a:t>
            </a:r>
            <a:r>
              <a:rPr lang="el-GR" baseline="0" dirty="0" smtClean="0"/>
              <a:t> προτιμότερο να χρησιμοποιούμε εξαιρέσεις από </a:t>
            </a:r>
            <a:r>
              <a:rPr lang="en-US" baseline="0" dirty="0" smtClean="0"/>
              <a:t>error codes</a:t>
            </a:r>
          </a:p>
          <a:p>
            <a:endParaRPr lang="en-US" baseline="0" dirty="0" smtClean="0"/>
          </a:p>
          <a:p>
            <a:r>
              <a:rPr lang="el-GR" baseline="0" dirty="0" smtClean="0"/>
              <a:t>στο παράδειγμα …</a:t>
            </a:r>
          </a:p>
          <a:p>
            <a:endParaRPr lang="el-GR" baseline="0" dirty="0" smtClean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71</a:t>
            </a:fld>
            <a:endParaRPr lang="el-G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72</a:t>
            </a:fld>
            <a:endParaRPr lang="el-G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73</a:t>
            </a:fld>
            <a:endParaRPr lang="el-G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74</a:t>
            </a:fld>
            <a:endParaRPr lang="el-G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οδηγία –</a:t>
            </a:r>
            <a:r>
              <a:rPr lang="el-GR" baseline="0" dirty="0" smtClean="0"/>
              <a:t> παροχή χρήσιμης πληροφορίας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75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μεγάλες και σύγχρονες οθόνες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7</a:t>
            </a:fld>
            <a:endParaRPr lang="el-G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οδηγία - το νόημα των </a:t>
            </a:r>
            <a:r>
              <a:rPr lang="en-US" dirty="0" smtClean="0"/>
              <a:t>exceptions</a:t>
            </a:r>
            <a:r>
              <a:rPr lang="el-GR" baseline="0" dirty="0" smtClean="0"/>
              <a:t> πρέπει να είναι ξεκάθαρο για αυτόν που τα διαχειρίζεται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76</a:t>
            </a:fld>
            <a:endParaRPr lang="el-G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77</a:t>
            </a:fld>
            <a:endParaRPr lang="el-G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78</a:t>
            </a:fld>
            <a:endParaRPr lang="el-G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79</a:t>
            </a:fld>
            <a:endParaRPr lang="el-G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80</a:t>
            </a:fld>
            <a:endParaRPr lang="el-G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81</a:t>
            </a:fld>
            <a:endParaRPr lang="el-G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82</a:t>
            </a:fld>
            <a:endParaRPr lang="el-G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83</a:t>
            </a:fld>
            <a:endParaRPr lang="el-G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84</a:t>
            </a:fld>
            <a:endParaRPr lang="el-G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85</a:t>
            </a:fld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1-2 φωλιασμένα μπλοκ εντολών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10</a:t>
            </a:fld>
            <a:endParaRPr lang="el-G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86</a:t>
            </a:fld>
            <a:endParaRPr lang="el-G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87</a:t>
            </a:fld>
            <a:endParaRPr lang="el-G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88</a:t>
            </a:fld>
            <a:endParaRPr lang="el-G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89</a:t>
            </a:fld>
            <a:endParaRPr lang="el-G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90</a:t>
            </a:fld>
            <a:endParaRPr lang="el-G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91</a:t>
            </a:fld>
            <a:endParaRPr lang="el-G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92</a:t>
            </a:fld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</a:t>
            </a:r>
            <a:r>
              <a:rPr lang="en-US" baseline="0" dirty="0" smtClean="0"/>
              <a:t> should consist of a sequence of steps that explain what it does, without going into details on how each step is realized (if the step is complex)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15</a:t>
            </a:fld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</a:t>
            </a:r>
            <a:r>
              <a:rPr lang="en-US" baseline="0" dirty="0" smtClean="0"/>
              <a:t> should consist of a sequence of steps that explain what it does, without going into details on how each step is realized (if the step is complex)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16</a:t>
            </a:fld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Κάθε</a:t>
            </a:r>
            <a:r>
              <a:rPr lang="el-GR" baseline="0" dirty="0" smtClean="0"/>
              <a:t> εμφωλευμένο μπλοκ εντολών εξηγεί το πώς υλοποιείται ένα βήμα του αμέσως προηγούμενου επιπέδου εμφώλευσης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17</a:t>
            </a:fld>
            <a:endParaRPr 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third</a:t>
            </a:r>
            <a:r>
              <a:rPr lang="en-US" baseline="0" dirty="0" smtClean="0"/>
              <a:t> rule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each function we put the functions it calls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18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uoi.gr/~zarras/soft-devII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Clean Functions</a:t>
            </a:r>
            <a:br>
              <a:rPr lang="en-US" dirty="0" smtClean="0"/>
            </a:br>
            <a:r>
              <a:rPr lang="en-US" sz="1800" dirty="0" smtClean="0">
                <a:hlinkClick r:id="rId2"/>
              </a:rPr>
              <a:t>www.cs.uoi.gr/~zarras/soft-devII.htm</a:t>
            </a:r>
            <a:r>
              <a:rPr lang="en-US" sz="1800" dirty="0" smtClean="0"/>
              <a:t>    </a:t>
            </a:r>
            <a:endParaRPr lang="el-GR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Clean Code by R. C. Martin, </a:t>
            </a:r>
            <a:r>
              <a:rPr lang="en-US" dirty="0" err="1" smtClean="0"/>
              <a:t>a.k.a</a:t>
            </a:r>
            <a:r>
              <a:rPr lang="en-US" dirty="0" smtClean="0"/>
              <a:t> “Uncle Bob”</a:t>
            </a:r>
            <a:endParaRPr lang="el-GR" dirty="0"/>
          </a:p>
        </p:txBody>
      </p:sp>
      <p:pic>
        <p:nvPicPr>
          <p:cNvPr id="7" name="Picture 2" descr="http://hackles.org/strips/cartoon3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762000"/>
            <a:ext cx="7372350" cy="2800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Small !!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914400" y="2743200"/>
            <a:ext cx="685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does it take to make so small functions ???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Functions should not be large enough to hold nested blocks.</a:t>
            </a:r>
          </a:p>
          <a:p>
            <a:endParaRPr lang="en-US" dirty="0" smtClean="0"/>
          </a:p>
          <a:p>
            <a:r>
              <a:rPr lang="en-US" dirty="0" smtClean="0"/>
              <a:t>Therefore, </a:t>
            </a:r>
            <a:r>
              <a:rPr lang="el-GR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the indent level </a:t>
            </a:r>
            <a:r>
              <a:rPr lang="en-US" dirty="0" smtClean="0"/>
              <a:t>of a function should not be greater than </a:t>
            </a:r>
            <a:r>
              <a:rPr lang="en-US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two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This, of course, makes the functions easier to read and understand.</a:t>
            </a:r>
            <a:endParaRPr lang="el-G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95400"/>
            <a:ext cx="736712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 One Thing !!</a:t>
            </a:r>
            <a:endParaRPr lang="el-GR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417895"/>
            <a:ext cx="2219325" cy="2001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2743200"/>
            <a:ext cx="5715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following advice has appeared in one form or another for 30 years or more.</a:t>
            </a:r>
          </a:p>
          <a:p>
            <a:endParaRPr lang="en-US" b="1" i="1" dirty="0" smtClean="0"/>
          </a:p>
          <a:p>
            <a:pPr algn="ctr"/>
            <a:r>
              <a:rPr lang="en-US" b="1" i="1" dirty="0" smtClean="0">
                <a:solidFill>
                  <a:srgbClr val="0070C0"/>
                </a:solidFill>
              </a:rPr>
              <a:t>FUNCTIONS SHOULD DO ONE THING. </a:t>
            </a:r>
          </a:p>
          <a:p>
            <a:pPr algn="ctr"/>
            <a:r>
              <a:rPr lang="en-US" b="1" i="1" dirty="0" smtClean="0">
                <a:solidFill>
                  <a:srgbClr val="0070C0"/>
                </a:solidFill>
              </a:rPr>
              <a:t>THEY SHOULD DO IT WELL. </a:t>
            </a:r>
          </a:p>
          <a:p>
            <a:pPr algn="ctr"/>
            <a:r>
              <a:rPr lang="en-US" b="1" i="1" dirty="0" smtClean="0">
                <a:solidFill>
                  <a:srgbClr val="0070C0"/>
                </a:solidFill>
              </a:rPr>
              <a:t>THEY SHOULD DO IT ONLY.</a:t>
            </a:r>
            <a:endParaRPr lang="el-GR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 One Thing !!</a:t>
            </a:r>
            <a:endParaRPr lang="el-GR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417895"/>
            <a:ext cx="2219325" cy="2001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2743200"/>
            <a:ext cx="5715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following advice has appeared in one form or another for 30 years or more.</a:t>
            </a:r>
          </a:p>
          <a:p>
            <a:endParaRPr lang="en-US" b="1" i="1" dirty="0" smtClean="0"/>
          </a:p>
          <a:p>
            <a:pPr algn="ctr"/>
            <a:r>
              <a:rPr lang="en-US" b="1" i="1" dirty="0" smtClean="0">
                <a:solidFill>
                  <a:srgbClr val="0070C0"/>
                </a:solidFill>
              </a:rPr>
              <a:t>FUNCTIONS SHOULD DO ONE THING. </a:t>
            </a:r>
          </a:p>
          <a:p>
            <a:pPr algn="ctr"/>
            <a:r>
              <a:rPr lang="en-US" b="1" i="1" dirty="0" smtClean="0">
                <a:solidFill>
                  <a:srgbClr val="0070C0"/>
                </a:solidFill>
              </a:rPr>
              <a:t>THEY SHOULD DO IT WELL. </a:t>
            </a:r>
          </a:p>
          <a:p>
            <a:pPr algn="ctr"/>
            <a:r>
              <a:rPr lang="en-US" b="1" i="1" dirty="0" smtClean="0">
                <a:solidFill>
                  <a:srgbClr val="0070C0"/>
                </a:solidFill>
              </a:rPr>
              <a:t>THEY SHOULD DO IT ONLY.</a:t>
            </a:r>
          </a:p>
          <a:p>
            <a:pPr algn="ctr"/>
            <a:endParaRPr lang="en-US" b="1" i="1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Great but the problem is that it is hard to know </a:t>
            </a:r>
            <a:r>
              <a:rPr lang="en-US" b="1" dirty="0" smtClean="0">
                <a:solidFill>
                  <a:srgbClr val="FF0000"/>
                </a:solidFill>
              </a:rPr>
              <a:t>what one thing is !!!</a:t>
            </a:r>
            <a:endParaRPr lang="el-G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 One Thing !!</a:t>
            </a:r>
            <a:endParaRPr lang="el-G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29" y="1447800"/>
            <a:ext cx="884054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676400" y="4038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Does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this</a:t>
            </a:r>
            <a:r>
              <a:rPr lang="fr-FR" b="1" dirty="0" smtClean="0">
                <a:solidFill>
                  <a:srgbClr val="FF0000"/>
                </a:solidFill>
              </a:rPr>
              <a:t> code </a:t>
            </a:r>
            <a:r>
              <a:rPr lang="en-US" b="1" dirty="0" smtClean="0">
                <a:solidFill>
                  <a:srgbClr val="FF0000"/>
                </a:solidFill>
              </a:rPr>
              <a:t>do one thing?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 One Thing !!</a:t>
            </a:r>
            <a:endParaRPr lang="el-G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7" y="1447800"/>
            <a:ext cx="913523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676400" y="3836075"/>
            <a:ext cx="533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Does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this</a:t>
            </a:r>
            <a:r>
              <a:rPr lang="fr-FR" b="1" dirty="0" smtClean="0">
                <a:solidFill>
                  <a:srgbClr val="FF0000"/>
                </a:solidFill>
              </a:rPr>
              <a:t> code </a:t>
            </a:r>
            <a:r>
              <a:rPr lang="en-US" b="1" dirty="0" smtClean="0">
                <a:solidFill>
                  <a:srgbClr val="FF0000"/>
                </a:solidFill>
              </a:rPr>
              <a:t>do one thing? </a:t>
            </a:r>
          </a:p>
          <a:p>
            <a:endParaRPr lang="en-US" dirty="0" smtClean="0"/>
          </a:p>
          <a:p>
            <a:r>
              <a:rPr lang="en-US" dirty="0" smtClean="0"/>
              <a:t>It’s easy to make the case that it’s doing </a:t>
            </a:r>
            <a:r>
              <a:rPr lang="en-US" dirty="0" smtClean="0">
                <a:solidFill>
                  <a:srgbClr val="FF0000"/>
                </a:solidFill>
              </a:rPr>
              <a:t>three things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1. Check whether </a:t>
            </a:r>
            <a:r>
              <a:rPr lang="en-US" dirty="0" err="1" smtClean="0"/>
              <a:t>pageData</a:t>
            </a:r>
            <a:r>
              <a:rPr lang="en-US" dirty="0" smtClean="0"/>
              <a:t> refer to a test page.</a:t>
            </a:r>
          </a:p>
          <a:p>
            <a:r>
              <a:rPr lang="en-US" dirty="0" smtClean="0"/>
              <a:t>2. If so, includes setup and teardown data to </a:t>
            </a:r>
            <a:r>
              <a:rPr lang="en-US" dirty="0" err="1" smtClean="0"/>
              <a:t>pageData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Renders </a:t>
            </a:r>
            <a:r>
              <a:rPr lang="en-US" dirty="0" err="1" smtClean="0"/>
              <a:t>pageData</a:t>
            </a:r>
            <a:r>
              <a:rPr lang="en-US" dirty="0" smtClean="0"/>
              <a:t> in HTML.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 One Thing !!</a:t>
            </a:r>
            <a:endParaRPr lang="el-G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1276045"/>
            <a:ext cx="8915400" cy="2305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3733800"/>
            <a:ext cx="8534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Check whether </a:t>
            </a:r>
            <a:r>
              <a:rPr lang="en-US" dirty="0" err="1" smtClean="0"/>
              <a:t>pageData</a:t>
            </a:r>
            <a:r>
              <a:rPr lang="en-US" dirty="0" smtClean="0"/>
              <a:t> refer to a test page.</a:t>
            </a:r>
          </a:p>
          <a:p>
            <a:r>
              <a:rPr lang="en-US" dirty="0" smtClean="0"/>
              <a:t>2. If so, includes setup and teardown parts to </a:t>
            </a:r>
            <a:r>
              <a:rPr lang="en-US" dirty="0" err="1" smtClean="0"/>
              <a:t>pageData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Renders </a:t>
            </a:r>
            <a:r>
              <a:rPr lang="en-US" dirty="0" err="1" smtClean="0"/>
              <a:t>pageData</a:t>
            </a:r>
            <a:r>
              <a:rPr lang="en-US" dirty="0" smtClean="0"/>
              <a:t> in HTML.</a:t>
            </a:r>
            <a:endParaRPr lang="el-GR" dirty="0" smtClean="0"/>
          </a:p>
          <a:p>
            <a:endParaRPr lang="en-US" dirty="0" smtClean="0"/>
          </a:p>
          <a:p>
            <a:r>
              <a:rPr lang="en-US" dirty="0" smtClean="0"/>
              <a:t>These three steps are at the </a:t>
            </a:r>
            <a:r>
              <a:rPr lang="en-US" dirty="0" smtClean="0">
                <a:solidFill>
                  <a:srgbClr val="FF0000"/>
                </a:solidFill>
              </a:rPr>
              <a:t>same level of abstraction</a:t>
            </a:r>
            <a:r>
              <a:rPr lang="en-US" dirty="0" smtClean="0"/>
              <a:t> (detail) </a:t>
            </a:r>
            <a:r>
              <a:rPr lang="en-US" dirty="0" smtClean="0">
                <a:solidFill>
                  <a:srgbClr val="FF0000"/>
                </a:solidFill>
              </a:rPr>
              <a:t>one level below</a:t>
            </a:r>
            <a:r>
              <a:rPr lang="en-US" dirty="0" smtClean="0"/>
              <a:t> the stated </a:t>
            </a:r>
            <a:r>
              <a:rPr lang="en-US" dirty="0" smtClean="0">
                <a:solidFill>
                  <a:srgbClr val="FF0000"/>
                </a:solidFill>
              </a:rPr>
              <a:t>name of the function;  </a:t>
            </a:r>
            <a:r>
              <a:rPr lang="en-US" dirty="0" smtClean="0"/>
              <a:t>they explain how to construct a page that comprises setup and teardown parts.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 One Thing !!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381000" y="2209800"/>
            <a:ext cx="8534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To describe what the function does we need only </a:t>
            </a:r>
            <a:r>
              <a:rPr lang="en-US" dirty="0" smtClean="0">
                <a:solidFill>
                  <a:srgbClr val="FF0000"/>
                </a:solidFill>
              </a:rPr>
              <a:t>a simple TO paragraph (1,2 simple sentences)…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just"/>
            <a:r>
              <a:rPr lang="en-US" b="1" i="1" dirty="0" smtClean="0">
                <a:solidFill>
                  <a:srgbClr val="C00000"/>
                </a:solidFill>
              </a:rPr>
              <a:t>TO </a:t>
            </a:r>
            <a:r>
              <a:rPr lang="en-US" b="1" i="1" dirty="0" err="1" smtClean="0">
                <a:solidFill>
                  <a:srgbClr val="C00000"/>
                </a:solidFill>
              </a:rPr>
              <a:t>RenderPageWithSetupsAndTeardowns</a:t>
            </a:r>
            <a:r>
              <a:rPr lang="en-US" b="1" i="1" dirty="0" smtClean="0">
                <a:solidFill>
                  <a:srgbClr val="C00000"/>
                </a:solidFill>
              </a:rPr>
              <a:t>, we check to see whether the </a:t>
            </a:r>
            <a:r>
              <a:rPr lang="en-US" b="1" i="1" dirty="0" err="1" smtClean="0">
                <a:solidFill>
                  <a:srgbClr val="C00000"/>
                </a:solidFill>
              </a:rPr>
              <a:t>pageData</a:t>
            </a:r>
            <a:r>
              <a:rPr lang="en-US" b="1" i="1" dirty="0" smtClean="0">
                <a:solidFill>
                  <a:srgbClr val="C00000"/>
                </a:solidFill>
              </a:rPr>
              <a:t> refers to a test page and if so, we include the setup and teardown parts. We conclude by extracting the HTML code that contains the </a:t>
            </a:r>
            <a:r>
              <a:rPr lang="en-US" b="1" i="1" dirty="0" err="1" smtClean="0">
                <a:solidFill>
                  <a:srgbClr val="C00000"/>
                </a:solidFill>
              </a:rPr>
              <a:t>pageData</a:t>
            </a:r>
            <a:r>
              <a:rPr lang="fr-FR" b="1" i="1" dirty="0" smtClean="0">
                <a:solidFill>
                  <a:srgbClr val="C00000"/>
                </a:solidFill>
              </a:rPr>
              <a:t>.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 One Thing !!</a:t>
            </a:r>
            <a:endParaRPr lang="el-G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0" y="1143000"/>
            <a:ext cx="914524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 flipV="1">
            <a:off x="381000" y="2057400"/>
            <a:ext cx="2209800" cy="4343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TextBox 7"/>
          <p:cNvSpPr txBox="1"/>
          <p:nvPr/>
        </p:nvSpPr>
        <p:spPr>
          <a:xfrm>
            <a:off x="2133600" y="3733800"/>
            <a:ext cx="68580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To explain what this function does we would need </a:t>
            </a:r>
            <a:r>
              <a:rPr lang="en-US" dirty="0" smtClean="0">
                <a:solidFill>
                  <a:srgbClr val="FF0000"/>
                </a:solidFill>
              </a:rPr>
              <a:t>many nested TO paragraphs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almost every nested block of commands is by itself a TO paragraph explaining how to realize a step of the higher level block</a:t>
            </a:r>
            <a:endParaRPr lang="en-US" b="1" i="1" dirty="0" smtClean="0">
              <a:solidFill>
                <a:srgbClr val="FFC000"/>
              </a:solidFill>
            </a:endParaRP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 smtClean="0">
                <a:solidFill>
                  <a:srgbClr val="FF0000"/>
                </a:solidFill>
              </a:rPr>
              <a:t>indicates</a:t>
            </a:r>
            <a:r>
              <a:rPr lang="en-US" dirty="0" smtClean="0"/>
              <a:t> that </a:t>
            </a:r>
            <a:r>
              <a:rPr lang="en-US" dirty="0" smtClean="0">
                <a:solidFill>
                  <a:srgbClr val="FF0000"/>
                </a:solidFill>
              </a:rPr>
              <a:t>it does more than one thing 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533400" y="2286000"/>
            <a:ext cx="3124200" cy="1524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ectangle 8"/>
          <p:cNvSpPr/>
          <p:nvPr/>
        </p:nvSpPr>
        <p:spPr>
          <a:xfrm flipV="1">
            <a:off x="5029200" y="1524000"/>
            <a:ext cx="3733800" cy="1752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ectangle 9"/>
          <p:cNvSpPr/>
          <p:nvPr/>
        </p:nvSpPr>
        <p:spPr>
          <a:xfrm flipV="1">
            <a:off x="5181600" y="2133600"/>
            <a:ext cx="3429000" cy="1066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/>
          <p:cNvSpPr/>
          <p:nvPr/>
        </p:nvSpPr>
        <p:spPr>
          <a:xfrm flipV="1">
            <a:off x="609600" y="2743200"/>
            <a:ext cx="3048000" cy="1066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Step down rule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381000" y="3657600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want the code to read like a </a:t>
            </a:r>
            <a:r>
              <a:rPr lang="en-US" dirty="0" smtClean="0">
                <a:solidFill>
                  <a:srgbClr val="FF0000"/>
                </a:solidFill>
              </a:rPr>
              <a:t>top-down narrative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We want </a:t>
            </a:r>
            <a:r>
              <a:rPr lang="en-US" dirty="0" smtClean="0">
                <a:solidFill>
                  <a:srgbClr val="FF0000"/>
                </a:solidFill>
              </a:rPr>
              <a:t>every function </a:t>
            </a:r>
            <a:r>
              <a:rPr lang="en-US" dirty="0" smtClean="0"/>
              <a:t>to be </a:t>
            </a:r>
            <a:r>
              <a:rPr lang="en-US" dirty="0" smtClean="0">
                <a:solidFill>
                  <a:srgbClr val="FF0000"/>
                </a:solidFill>
              </a:rPr>
              <a:t>followed</a:t>
            </a:r>
            <a:r>
              <a:rPr lang="en-US" dirty="0" smtClean="0"/>
              <a:t> by the functions that it calls, so that we can read the program, descending one level of abstraction (detail) at a time.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To say this differently, we want to be able to read the program as though it were a set of </a:t>
            </a:r>
            <a:r>
              <a:rPr lang="en-US" dirty="0" smtClean="0">
                <a:solidFill>
                  <a:srgbClr val="FF0000"/>
                </a:solidFill>
              </a:rPr>
              <a:t>TO paragraphs</a:t>
            </a:r>
            <a:r>
              <a:rPr lang="en-US" dirty="0" smtClean="0"/>
              <a:t>, each of which is describing the current level of abstraction and </a:t>
            </a:r>
            <a:r>
              <a:rPr lang="en-US" dirty="0" smtClean="0">
                <a:solidFill>
                  <a:srgbClr val="FF0000"/>
                </a:solidFill>
              </a:rPr>
              <a:t>referencing</a:t>
            </a:r>
            <a:r>
              <a:rPr lang="en-US" dirty="0" smtClean="0"/>
              <a:t> subsequent </a:t>
            </a:r>
            <a:r>
              <a:rPr lang="en-US" dirty="0" smtClean="0">
                <a:solidFill>
                  <a:srgbClr val="FF0000"/>
                </a:solidFill>
              </a:rPr>
              <a:t>TO paragraphs </a:t>
            </a:r>
            <a:r>
              <a:rPr lang="en-US" dirty="0" smtClean="0"/>
              <a:t>at the next level down.</a:t>
            </a:r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8610600" cy="222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219201"/>
            <a:ext cx="7848600" cy="35814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type;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EUROPEAN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AFRICAN = 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NORVEGIAN_BLUE = 2;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switch(type)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EUROPEAN: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AFRICAN: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NORVEGIAN_BLUE: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(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isNailed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? 0 :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4267200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It’s hard to make a </a:t>
            </a:r>
            <a:r>
              <a:rPr lang="en-US" dirty="0" smtClean="0">
                <a:solidFill>
                  <a:srgbClr val="FF0000"/>
                </a:solidFill>
              </a:rPr>
              <a:t>small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switch</a:t>
            </a:r>
            <a:r>
              <a:rPr lang="en-US" dirty="0" smtClean="0"/>
              <a:t> statement.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By their nature,  switch statements always </a:t>
            </a:r>
            <a:r>
              <a:rPr lang="en-US" dirty="0" smtClean="0">
                <a:solidFill>
                  <a:srgbClr val="FF0000"/>
                </a:solidFill>
              </a:rPr>
              <a:t>do N things</a:t>
            </a:r>
            <a:r>
              <a:rPr lang="en-US" dirty="0" smtClean="0"/>
              <a:t>. 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size and responsibilities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219201"/>
            <a:ext cx="7848600" cy="35814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type;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EUROPEAN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AFRICAN = 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NORVEGIAN_BLUE = 2;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switch(type)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EUROPEAN: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AFRICAN: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NORVEGIAN_BLUE: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(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isNailed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? 0 :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4267200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b="1" dirty="0" smtClean="0">
                <a:solidFill>
                  <a:schemeClr val="accent1"/>
                </a:solidFill>
              </a:rPr>
              <a:t>The worst thing is that they never appear once !!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Why is that ???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219201"/>
            <a:ext cx="7848600" cy="35814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type;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EUROPEAN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AFRICAN = 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NORVEGIAN_BLUE = 2;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switch(type)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EUROPEAN: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AFRICAN: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NORVEGIAN_BLUE: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(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isNailed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? 0 :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4267200"/>
            <a:ext cx="754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chemeClr val="accent1"/>
                </a:solidFill>
              </a:rPr>
              <a:t>The worst thing is that they never appear once !!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Most likely there are: 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 more Bird methods like this one, 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 several places</a:t>
            </a:r>
            <a:r>
              <a:rPr lang="en-US" dirty="0" smtClean="0"/>
              <a:t> where </a:t>
            </a:r>
            <a:r>
              <a:rPr lang="en-US" dirty="0" smtClean="0">
                <a:solidFill>
                  <a:srgbClr val="FF0000"/>
                </a:solidFill>
              </a:rPr>
              <a:t>Bird objects </a:t>
            </a:r>
            <a:r>
              <a:rPr lang="en-US" dirty="0" smtClean="0"/>
              <a:t>are created… in these places </a:t>
            </a:r>
            <a:r>
              <a:rPr lang="en-US" dirty="0" smtClean="0">
                <a:solidFill>
                  <a:srgbClr val="FF0000"/>
                </a:solidFill>
              </a:rPr>
              <a:t>the code has a similar structure </a:t>
            </a:r>
            <a:r>
              <a:rPr lang="en-US" dirty="0" smtClean="0"/>
              <a:t>that </a:t>
            </a:r>
            <a:r>
              <a:rPr lang="en-US" dirty="0" smtClean="0">
                <a:solidFill>
                  <a:srgbClr val="FF0000"/>
                </a:solidFill>
              </a:rPr>
              <a:t>chooses</a:t>
            </a:r>
            <a:r>
              <a:rPr lang="en-US" dirty="0" smtClean="0"/>
              <a:t> what </a:t>
            </a:r>
            <a:r>
              <a:rPr lang="en-US" dirty="0" smtClean="0">
                <a:solidFill>
                  <a:srgbClr val="FF0000"/>
                </a:solidFill>
              </a:rPr>
              <a:t>kind of Bird </a:t>
            </a:r>
            <a:r>
              <a:rPr lang="en-US" dirty="0" smtClean="0"/>
              <a:t>object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create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143001"/>
            <a:ext cx="4724400" cy="3200399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somewhere else …</a:t>
            </a:r>
            <a:endParaRPr lang="en-US" sz="1100" b="1" baseline="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baseline="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(”European”)){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newBird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new Bird(0, “”);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 else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if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(”African”, “”)){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Bird(1, “”);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 else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	 if(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”, “”)){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Bird(2, “”);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4267200"/>
            <a:ext cx="754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chemeClr val="accent1"/>
                </a:solidFill>
              </a:rPr>
              <a:t>The worst thing is that they never appear once !!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Most likely there are: 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 more Bird methods like this one, 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 several places</a:t>
            </a:r>
            <a:r>
              <a:rPr lang="en-US" dirty="0" smtClean="0"/>
              <a:t> where </a:t>
            </a:r>
            <a:r>
              <a:rPr lang="en-US" dirty="0" smtClean="0">
                <a:solidFill>
                  <a:srgbClr val="FF0000"/>
                </a:solidFill>
              </a:rPr>
              <a:t>Bird objects </a:t>
            </a:r>
            <a:r>
              <a:rPr lang="en-US" dirty="0" smtClean="0"/>
              <a:t>are created… in these places </a:t>
            </a:r>
            <a:r>
              <a:rPr lang="en-US" dirty="0" smtClean="0">
                <a:solidFill>
                  <a:srgbClr val="FF0000"/>
                </a:solidFill>
              </a:rPr>
              <a:t>the code has a similar structure </a:t>
            </a:r>
            <a:r>
              <a:rPr lang="en-US" dirty="0" smtClean="0"/>
              <a:t>that </a:t>
            </a:r>
            <a:r>
              <a:rPr lang="en-US" dirty="0" smtClean="0">
                <a:solidFill>
                  <a:srgbClr val="FF0000"/>
                </a:solidFill>
              </a:rPr>
              <a:t>chooses</a:t>
            </a:r>
            <a:r>
              <a:rPr lang="en-US" dirty="0" smtClean="0"/>
              <a:t> what </a:t>
            </a:r>
            <a:r>
              <a:rPr lang="en-US" dirty="0" smtClean="0">
                <a:solidFill>
                  <a:srgbClr val="FF0000"/>
                </a:solidFill>
              </a:rPr>
              <a:t>kind of Bird </a:t>
            </a:r>
            <a:r>
              <a:rPr lang="en-US" dirty="0" smtClean="0"/>
              <a:t>object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create !!!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95800" y="1143001"/>
            <a:ext cx="4724400" cy="3200399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somewhere else …</a:t>
            </a:r>
            <a:endParaRPr lang="en-US" sz="1100" b="1" baseline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baseline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(”European”)){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 new Bird(0, </a:t>
            </a:r>
            <a:r>
              <a:rPr kumimoji="0" lang="en-US" sz="11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fileName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 else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if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(”African”)){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  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Bird(1,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 else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   if(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Bird(2,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}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1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219201"/>
            <a:ext cx="7848600" cy="35814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type;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EUROPEAN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AFRICAN = 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NORVEGIAN_BLUE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switch(type)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EUROPEAN: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AFRICAN: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NORVEGIAN_BLUE: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(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isNailed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? 0 :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4410670"/>
            <a:ext cx="548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Unfortunately </a:t>
            </a:r>
            <a:r>
              <a:rPr lang="en-US" dirty="0" smtClean="0">
                <a:solidFill>
                  <a:srgbClr val="FF0000"/>
                </a:solidFill>
              </a:rPr>
              <a:t>we can’t always </a:t>
            </a:r>
            <a:r>
              <a:rPr lang="en-US" dirty="0" smtClean="0"/>
              <a:t>avoid switch statements. 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Here we can, but how ??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219201"/>
            <a:ext cx="7848600" cy="35814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type;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EUROPEAN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AFRICAN = 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NORVEGIAN_BLUE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switch(type)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EUROPEAN: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AFRICAN: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NORVEGIAN_BLUE: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(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isNailed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? 0 :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47244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In many cases we can replace switch statements with polymorphism 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676400" y="4343400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In many cases we can replace switch statements with polymorphism  !!!</a:t>
            </a:r>
          </a:p>
          <a:p>
            <a:pPr algn="ctr"/>
            <a:endParaRPr lang="en-US" b="1" dirty="0" smtClean="0">
              <a:solidFill>
                <a:srgbClr val="0070C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Did we solve the problem ??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247775"/>
            <a:ext cx="7010400" cy="37052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abstract 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 abstract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European extends Bird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African extends Bird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()*_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	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……</a:t>
            </a:r>
            <a:endParaRPr kumimoji="0" lang="el-GR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676400" y="4265474"/>
            <a:ext cx="685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Did we solve the problem ??</a:t>
            </a:r>
          </a:p>
          <a:p>
            <a:pPr algn="just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We did for class Bird,  </a:t>
            </a:r>
          </a:p>
          <a:p>
            <a:pPr algn="just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but, how about the rest of the places </a:t>
            </a:r>
            <a:r>
              <a:rPr lang="en-US" dirty="0" smtClean="0"/>
              <a:t>where </a:t>
            </a:r>
            <a:r>
              <a:rPr lang="en-US" dirty="0" smtClean="0">
                <a:solidFill>
                  <a:srgbClr val="FF0000"/>
                </a:solidFill>
              </a:rPr>
              <a:t>Bird objects </a:t>
            </a:r>
            <a:r>
              <a:rPr lang="en-US" dirty="0" smtClean="0"/>
              <a:t>are created… in these places </a:t>
            </a:r>
            <a:r>
              <a:rPr lang="en-US" dirty="0" smtClean="0">
                <a:solidFill>
                  <a:srgbClr val="FF0000"/>
                </a:solidFill>
              </a:rPr>
              <a:t>the code has a switch structure </a:t>
            </a:r>
            <a:r>
              <a:rPr lang="en-US" dirty="0" smtClean="0"/>
              <a:t>that </a:t>
            </a:r>
            <a:r>
              <a:rPr lang="en-US" dirty="0" smtClean="0">
                <a:solidFill>
                  <a:srgbClr val="FF0000"/>
                </a:solidFill>
              </a:rPr>
              <a:t>chooses</a:t>
            </a:r>
            <a:r>
              <a:rPr lang="en-US" dirty="0" smtClean="0"/>
              <a:t> which </a:t>
            </a:r>
            <a:r>
              <a:rPr lang="en-US" dirty="0" smtClean="0">
                <a:solidFill>
                  <a:srgbClr val="FF0000"/>
                </a:solidFill>
              </a:rPr>
              <a:t>subclass of Bird objects </a:t>
            </a:r>
            <a:r>
              <a:rPr lang="en-US" dirty="0" smtClean="0"/>
              <a:t>to create !!!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247775"/>
            <a:ext cx="7010400" cy="37052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abstract 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 abstract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European extends Bird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African extends Bird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()*_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	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……</a:t>
            </a:r>
            <a:endParaRPr kumimoji="0" lang="el-GR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600200"/>
            <a:ext cx="4724400" cy="3200399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somewhere else …</a:t>
            </a:r>
            <a:endParaRPr lang="en-US" sz="1100" b="1" baseline="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baseline="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(”European”)){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newBird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new European(“”);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 else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if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(”African”)){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African(“”);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 else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	 if(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(“”);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4876800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But, how about the rest of the places </a:t>
            </a:r>
            <a:r>
              <a:rPr lang="en-US" dirty="0" smtClean="0"/>
              <a:t>where </a:t>
            </a:r>
            <a:r>
              <a:rPr lang="en-US" dirty="0" smtClean="0">
                <a:solidFill>
                  <a:srgbClr val="FF0000"/>
                </a:solidFill>
              </a:rPr>
              <a:t>Bird objects </a:t>
            </a:r>
            <a:r>
              <a:rPr lang="en-US" dirty="0" smtClean="0"/>
              <a:t>are created… in these places </a:t>
            </a:r>
            <a:r>
              <a:rPr lang="en-US" dirty="0" smtClean="0">
                <a:solidFill>
                  <a:srgbClr val="FF0000"/>
                </a:solidFill>
              </a:rPr>
              <a:t>the code has a switch structure </a:t>
            </a:r>
            <a:r>
              <a:rPr lang="en-US" dirty="0" smtClean="0"/>
              <a:t>that </a:t>
            </a:r>
            <a:r>
              <a:rPr lang="en-US" dirty="0" smtClean="0">
                <a:solidFill>
                  <a:srgbClr val="FF0000"/>
                </a:solidFill>
              </a:rPr>
              <a:t>chooses</a:t>
            </a:r>
            <a:r>
              <a:rPr lang="en-US" dirty="0" smtClean="0"/>
              <a:t> which </a:t>
            </a:r>
            <a:r>
              <a:rPr lang="en-US" dirty="0" smtClean="0">
                <a:solidFill>
                  <a:srgbClr val="FF0000"/>
                </a:solidFill>
              </a:rPr>
              <a:t>subclass of Bird objects </a:t>
            </a:r>
            <a:r>
              <a:rPr lang="en-US" dirty="0" smtClean="0"/>
              <a:t>to create !!!</a:t>
            </a:r>
          </a:p>
          <a:p>
            <a:pPr algn="just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What can we do to fix this ???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67200" y="1371600"/>
            <a:ext cx="4724400" cy="3200399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somewhere else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(”European”)){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European(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 else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if(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(”African”)){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  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African(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} else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   if(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1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371600"/>
            <a:ext cx="4724400" cy="3200399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somewhere else …</a:t>
            </a:r>
            <a:endParaRPr lang="en-US" sz="1100" b="1" baseline="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baseline="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(”European”)){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newBird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new European(“”);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 else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if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(”African”)){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African(“”);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 else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	 if(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(“”);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4267200"/>
            <a:ext cx="7315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What can we do to fix this ??? </a:t>
            </a:r>
          </a:p>
          <a:p>
            <a:pPr algn="just"/>
            <a:endParaRPr lang="en-US" b="1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/>
              <a:t>The best we can do is to keep the object creation logic </a:t>
            </a:r>
            <a:r>
              <a:rPr lang="en-US" b="1" dirty="0" smtClean="0">
                <a:solidFill>
                  <a:srgbClr val="FF0000"/>
                </a:solidFill>
              </a:rPr>
              <a:t>buried in one place</a:t>
            </a:r>
            <a:r>
              <a:rPr lang="en-US" dirty="0" smtClean="0"/>
              <a:t>,  and reuse it in all the different places that need to create (a subclass of) Bird objects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place is often called a </a:t>
            </a:r>
            <a:r>
              <a:rPr lang="en-US" b="1" dirty="0" smtClean="0">
                <a:solidFill>
                  <a:srgbClr val="FF0000"/>
                </a:solidFill>
              </a:rPr>
              <a:t>Factory class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91000" y="1752600"/>
            <a:ext cx="4724400" cy="3200399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somewhere else …</a:t>
            </a:r>
            <a:endParaRPr lang="en-US" sz="1100" b="1" baseline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baseline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(”European”)){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 new 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European(</a:t>
            </a:r>
            <a:r>
              <a:rPr kumimoji="0" lang="en-US" sz="11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fileName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 else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if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(”African”)){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  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African(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 else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   if(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}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1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981200" y="4724400"/>
            <a:ext cx="693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This place is often called a </a:t>
            </a:r>
            <a:r>
              <a:rPr lang="en-US" b="1" dirty="0" smtClean="0">
                <a:solidFill>
                  <a:srgbClr val="FF0000"/>
                </a:solidFill>
              </a:rPr>
              <a:t>factory class</a:t>
            </a:r>
          </a:p>
          <a:p>
            <a:pPr algn="just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What is the </a:t>
            </a:r>
            <a:r>
              <a:rPr lang="en-US" b="1" dirty="0" smtClean="0">
                <a:solidFill>
                  <a:srgbClr val="FF0000"/>
                </a:solidFill>
              </a:rPr>
              <a:t>benefit </a:t>
            </a:r>
            <a:r>
              <a:rPr lang="en-US" dirty="0" smtClean="0"/>
              <a:t>of that ??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247775"/>
            <a:ext cx="8077200" cy="40862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BirdFactory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  <a:endParaRPr kumimoji="0" lang="en-US" sz="1200" b="1" i="0" u="none" strike="noStrike" kern="1200" cap="none" spc="0" normalizeH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private final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EUROPEAN = 0;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private final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AFRICAN = 1;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private final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NORVEGIAN_BLUE = 0;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public Bird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createBird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type, String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   if(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(”European”))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return new European(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   if(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(”African”))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return new African(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	   if(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return new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Can You Figure Out What it Does ?</a:t>
            </a:r>
            <a:endParaRPr lang="el-G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0" y="1371600"/>
            <a:ext cx="914524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981200" y="4724400"/>
            <a:ext cx="6934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This place is often called a </a:t>
            </a:r>
            <a:r>
              <a:rPr lang="en-US" b="1" dirty="0" smtClean="0">
                <a:solidFill>
                  <a:srgbClr val="FF0000"/>
                </a:solidFill>
              </a:rPr>
              <a:t>factory class</a:t>
            </a:r>
          </a:p>
          <a:p>
            <a:pPr algn="just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What is the </a:t>
            </a:r>
            <a:r>
              <a:rPr lang="en-US" b="1" dirty="0" smtClean="0">
                <a:solidFill>
                  <a:srgbClr val="FF0000"/>
                </a:solidFill>
              </a:rPr>
              <a:t>benefit </a:t>
            </a:r>
            <a:r>
              <a:rPr lang="en-US" dirty="0" smtClean="0"/>
              <a:t>of that ??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Additions/removals/changes in </a:t>
            </a:r>
            <a:r>
              <a:rPr lang="en-US" dirty="0" smtClean="0">
                <a:solidFill>
                  <a:srgbClr val="FF0000"/>
                </a:solidFill>
              </a:rPr>
              <a:t>one place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1219200"/>
            <a:ext cx="8077200" cy="40862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BirdFactory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  <a:endParaRPr kumimoji="0" lang="en-US" sz="1200" b="1" i="0" u="none" strike="noStrike" kern="1200" cap="none" spc="0" normalizeH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private static final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EUROPEAN = 0;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private static final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AFRICAN = 1;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private static final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NORVEGIAN_BLUE = 0;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public static Bird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createBird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type, String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   if(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(”European”))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return new European(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   if(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(”African”))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return new African(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	   if(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return new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Smells and related </a:t>
            </a:r>
            <a:r>
              <a:rPr lang="en-US" dirty="0" err="1" smtClean="0">
                <a:solidFill>
                  <a:schemeClr val="bg2"/>
                </a:solidFill>
              </a:rPr>
              <a:t>refactorings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https://refactoring.com/catalog/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https://martinfowler.com/books/refact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762000"/>
            <a:ext cx="1516225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Method 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52400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Symptoms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Large number of lines</a:t>
            </a:r>
            <a:r>
              <a:rPr lang="en-US" dirty="0" smtClean="0"/>
              <a:t> in the method.  (immediately suspicious of any method with more than </a:t>
            </a:r>
            <a:r>
              <a:rPr lang="en-US" b="1" dirty="0" smtClean="0">
                <a:solidFill>
                  <a:srgbClr val="FF0000"/>
                </a:solidFill>
              </a:rPr>
              <a:t>five to ten lines</a:t>
            </a:r>
            <a:r>
              <a:rPr lang="en-US" dirty="0" smtClean="0"/>
              <a:t>.)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Causes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/>
              <a:t>A method has started down a path, and rather than break the flow or identify the helper objects, the author </a:t>
            </a:r>
            <a:r>
              <a:rPr lang="en-US" dirty="0" smtClean="0">
                <a:solidFill>
                  <a:srgbClr val="FF0000"/>
                </a:solidFill>
              </a:rPr>
              <a:t>adds “one more thing.”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Code is often </a:t>
            </a:r>
            <a:r>
              <a:rPr lang="en-US" dirty="0" smtClean="0">
                <a:solidFill>
                  <a:srgbClr val="FF0000"/>
                </a:solidFill>
              </a:rPr>
              <a:t>easier to write than it is to read</a:t>
            </a:r>
            <a:r>
              <a:rPr lang="en-US" dirty="0" smtClean="0"/>
              <a:t>, so there’s a temptation to write blocks that are too big.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Method 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67640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Use </a:t>
            </a:r>
            <a:r>
              <a:rPr lang="en-US" b="1" i="1" dirty="0" smtClean="0">
                <a:solidFill>
                  <a:srgbClr val="0070C0"/>
                </a:solidFill>
              </a:rPr>
              <a:t>Extract Method </a:t>
            </a:r>
            <a:r>
              <a:rPr lang="en-US" i="1" dirty="0" smtClean="0"/>
              <a:t>to break up the method into smaller pieces. Look for comments or </a:t>
            </a:r>
            <a:r>
              <a:rPr lang="en-US" dirty="0" smtClean="0"/>
              <a:t>white space that delineate “interesting” blocks. 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Method 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67640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You may find </a:t>
            </a:r>
            <a:r>
              <a:rPr lang="en-US" b="1" dirty="0" smtClean="0">
                <a:solidFill>
                  <a:srgbClr val="0070C0"/>
                </a:solidFill>
              </a:rPr>
              <a:t>other related </a:t>
            </a:r>
            <a:r>
              <a:rPr lang="en-US" b="1" dirty="0" err="1" smtClean="0">
                <a:solidFill>
                  <a:srgbClr val="0070C0"/>
                </a:solidFill>
              </a:rPr>
              <a:t>refactorings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(those that clean up straight-line code, </a:t>
            </a:r>
            <a:r>
              <a:rPr lang="en-US" b="1" dirty="0" smtClean="0">
                <a:solidFill>
                  <a:srgbClr val="0070C0"/>
                </a:solidFill>
              </a:rPr>
              <a:t>conditionals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rgbClr val="0070C0"/>
                </a:solidFill>
              </a:rPr>
              <a:t>variable usage</a:t>
            </a:r>
            <a:r>
              <a:rPr lang="en-US" dirty="0" smtClean="0"/>
              <a:t>) helpful before you even begin splitting up the method.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Temp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295400"/>
            <a:ext cx="7086600" cy="488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Temp with Query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121229"/>
            <a:ext cx="6172200" cy="5584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Replace Temp with Query</a:t>
            </a:r>
            <a:endParaRPr lang="el-GR" smtClean="0"/>
          </a:p>
        </p:txBody>
      </p:sp>
      <p:sp>
        <p:nvSpPr>
          <p:cNvPr id="4" name="Rectangle 3"/>
          <p:cNvSpPr/>
          <p:nvPr/>
        </p:nvSpPr>
        <p:spPr>
          <a:xfrm>
            <a:off x="685800" y="175260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Replace Temp with Query </a:t>
            </a:r>
            <a:r>
              <a:rPr lang="en-US" i="1" dirty="0" smtClean="0"/>
              <a:t>often is a </a:t>
            </a:r>
            <a:r>
              <a:rPr lang="en-US" i="1" dirty="0" smtClean="0">
                <a:solidFill>
                  <a:srgbClr val="FF0000"/>
                </a:solidFill>
              </a:rPr>
              <a:t>vital step </a:t>
            </a:r>
            <a:r>
              <a:rPr lang="en-US" i="1" dirty="0" smtClean="0"/>
              <a:t>before </a:t>
            </a:r>
            <a:r>
              <a:rPr lang="en-US" i="1" dirty="0" smtClean="0">
                <a:solidFill>
                  <a:srgbClr val="FF0000"/>
                </a:solidFill>
              </a:rPr>
              <a:t>Extract Method</a:t>
            </a:r>
            <a:r>
              <a:rPr lang="en-US" i="1" dirty="0" smtClean="0"/>
              <a:t>. </a:t>
            </a:r>
          </a:p>
          <a:p>
            <a:endParaRPr lang="en-US" i="1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Local variables</a:t>
            </a:r>
            <a:r>
              <a:rPr lang="en-US" i="1" dirty="0" smtClean="0"/>
              <a:t> make it </a:t>
            </a:r>
            <a:r>
              <a:rPr lang="en-US" b="1" dirty="0" smtClean="0">
                <a:solidFill>
                  <a:srgbClr val="FF0000"/>
                </a:solidFill>
              </a:rPr>
              <a:t>difficult to extract</a:t>
            </a:r>
            <a:r>
              <a:rPr lang="en-US" dirty="0" smtClean="0"/>
              <a:t>, so </a:t>
            </a:r>
            <a:r>
              <a:rPr lang="en-US" dirty="0" smtClean="0">
                <a:solidFill>
                  <a:srgbClr val="FF0000"/>
                </a:solidFill>
              </a:rPr>
              <a:t>replace as many variables </a:t>
            </a:r>
            <a:r>
              <a:rPr lang="en-US" dirty="0" smtClean="0"/>
              <a:t>as you can with </a:t>
            </a:r>
            <a:r>
              <a:rPr lang="en-US" dirty="0" smtClean="0">
                <a:solidFill>
                  <a:srgbClr val="FF0000"/>
                </a:solidFill>
              </a:rPr>
              <a:t>queries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straightforward cases of this refactoring are those in which temps are </a:t>
            </a:r>
            <a:r>
              <a:rPr lang="en-US" dirty="0" smtClean="0">
                <a:solidFill>
                  <a:srgbClr val="FF0000"/>
                </a:solidFill>
              </a:rPr>
              <a:t>assigned only to once</a:t>
            </a:r>
            <a:r>
              <a:rPr lang="en-US" dirty="0" smtClean="0"/>
              <a:t>.  Other cases are trickier (e.g. see Split </a:t>
            </a:r>
            <a:r>
              <a:rPr lang="en-US" dirty="0" err="1" smtClean="0"/>
              <a:t>Temporaty</a:t>
            </a:r>
            <a:r>
              <a:rPr lang="en-US" dirty="0" smtClean="0"/>
              <a:t> Variable) but possible.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Temporary Variable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718590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 Temporary Variable </a:t>
            </a:r>
            <a:endParaRPr lang="el-GR" smtClean="0"/>
          </a:p>
        </p:txBody>
      </p:sp>
      <p:sp>
        <p:nvSpPr>
          <p:cNvPr id="4" name="Rectangle 3"/>
          <p:cNvSpPr/>
          <p:nvPr/>
        </p:nvSpPr>
        <p:spPr>
          <a:xfrm>
            <a:off x="685800" y="1371600"/>
            <a:ext cx="7543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Temporary variables</a:t>
            </a:r>
            <a:r>
              <a:rPr lang="en-US" dirty="0" smtClean="0"/>
              <a:t> are made for various </a:t>
            </a:r>
            <a:r>
              <a:rPr lang="en-US" dirty="0" smtClean="0">
                <a:solidFill>
                  <a:srgbClr val="FF0000"/>
                </a:solidFill>
              </a:rPr>
              <a:t>uses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Some of these uses naturally lead to the temp's being </a:t>
            </a:r>
            <a:r>
              <a:rPr lang="en-US" dirty="0" smtClean="0">
                <a:solidFill>
                  <a:srgbClr val="FF0000"/>
                </a:solidFill>
              </a:rPr>
              <a:t>assigned to several times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FF0000"/>
                </a:solidFill>
              </a:rPr>
              <a:t>Loop variables </a:t>
            </a:r>
            <a:r>
              <a:rPr lang="en-US" dirty="0" smtClean="0"/>
              <a:t>change for each run around a loop (such as the </a:t>
            </a:r>
            <a:r>
              <a:rPr lang="en-US" dirty="0" err="1" smtClean="0"/>
              <a:t>i</a:t>
            </a:r>
            <a:r>
              <a:rPr lang="en-US" dirty="0" smtClean="0"/>
              <a:t> in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&lt;10; </a:t>
            </a:r>
            <a:r>
              <a:rPr lang="en-US" dirty="0" err="1" smtClean="0"/>
              <a:t>i</a:t>
            </a:r>
            <a:r>
              <a:rPr lang="en-US" dirty="0" smtClean="0"/>
              <a:t>++).  Collecting temporary variables collect together some value that is built up during the method.</a:t>
            </a:r>
          </a:p>
          <a:p>
            <a:endParaRPr lang="en-US" dirty="0" smtClean="0"/>
          </a:p>
          <a:p>
            <a:r>
              <a:rPr lang="en-US" dirty="0" smtClean="0"/>
              <a:t>Many </a:t>
            </a:r>
            <a:r>
              <a:rPr lang="en-US" b="1" dirty="0" smtClean="0">
                <a:solidFill>
                  <a:srgbClr val="FF0000"/>
                </a:solidFill>
              </a:rPr>
              <a:t>other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temporaries</a:t>
            </a:r>
            <a:r>
              <a:rPr lang="en-US" dirty="0" smtClean="0"/>
              <a:t> are used to </a:t>
            </a:r>
            <a:r>
              <a:rPr lang="en-US" dirty="0" smtClean="0">
                <a:solidFill>
                  <a:srgbClr val="FF0000"/>
                </a:solidFill>
              </a:rPr>
              <a:t>hold the result</a:t>
            </a:r>
            <a:r>
              <a:rPr lang="en-US" dirty="0" smtClean="0"/>
              <a:t> of a bit of </a:t>
            </a:r>
            <a:r>
              <a:rPr lang="en-US" dirty="0" smtClean="0">
                <a:solidFill>
                  <a:srgbClr val="FF0000"/>
                </a:solidFill>
              </a:rPr>
              <a:t>code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0000"/>
                </a:solidFill>
              </a:rPr>
              <a:t>easy reference </a:t>
            </a:r>
            <a:r>
              <a:rPr lang="en-US" dirty="0" smtClean="0"/>
              <a:t>later. </a:t>
            </a:r>
          </a:p>
          <a:p>
            <a:endParaRPr lang="en-US" dirty="0" smtClean="0"/>
          </a:p>
          <a:p>
            <a:r>
              <a:rPr lang="en-US" dirty="0" smtClean="0"/>
              <a:t>These kinds of variables </a:t>
            </a:r>
            <a:r>
              <a:rPr lang="en-US" b="1" dirty="0" smtClean="0">
                <a:solidFill>
                  <a:srgbClr val="FF0000"/>
                </a:solidFill>
              </a:rPr>
              <a:t>should be set only once</a:t>
            </a:r>
            <a:r>
              <a:rPr lang="en-US" dirty="0" smtClean="0"/>
              <a:t>. That they are set more than once is a </a:t>
            </a:r>
            <a:r>
              <a:rPr lang="en-US" b="1" dirty="0" smtClean="0">
                <a:solidFill>
                  <a:srgbClr val="FF0000"/>
                </a:solidFill>
              </a:rPr>
              <a:t>sign that they have more than one responsibility </a:t>
            </a:r>
            <a:r>
              <a:rPr lang="en-US" dirty="0" smtClean="0"/>
              <a:t>within the method. </a:t>
            </a:r>
          </a:p>
          <a:p>
            <a:endParaRPr lang="en-US" dirty="0" smtClean="0"/>
          </a:p>
          <a:p>
            <a:r>
              <a:rPr lang="en-US" dirty="0" smtClean="0"/>
              <a:t>Any variable with </a:t>
            </a:r>
            <a:r>
              <a:rPr lang="en-US" dirty="0" smtClean="0">
                <a:solidFill>
                  <a:srgbClr val="FF0000"/>
                </a:solidFill>
              </a:rPr>
              <a:t>more than one responsibility </a:t>
            </a:r>
            <a:r>
              <a:rPr lang="en-US" dirty="0" smtClean="0"/>
              <a:t>should be replaced with </a:t>
            </a:r>
            <a:r>
              <a:rPr lang="en-US" b="1" dirty="0" smtClean="0">
                <a:solidFill>
                  <a:srgbClr val="FF0000"/>
                </a:solidFill>
              </a:rPr>
              <a:t>a temp for each responsibility</a:t>
            </a:r>
            <a:r>
              <a:rPr lang="en-US" dirty="0" smtClean="0"/>
              <a:t>. Using a temp for two different things is </a:t>
            </a:r>
            <a:r>
              <a:rPr lang="en-US" dirty="0" smtClean="0">
                <a:solidFill>
                  <a:srgbClr val="FF0000"/>
                </a:solidFill>
              </a:rPr>
              <a:t>very confusing </a:t>
            </a:r>
            <a:r>
              <a:rPr lang="en-US" dirty="0" smtClean="0"/>
              <a:t>for the reader.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Can You Figure Out What it Does ?</a:t>
            </a:r>
            <a:endParaRPr lang="el-G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-1241" y="1219200"/>
            <a:ext cx="914524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0" y="4114800"/>
            <a:ext cx="441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Probably not !! </a:t>
            </a:r>
          </a:p>
          <a:p>
            <a:endParaRPr lang="en-US" dirty="0" smtClean="0"/>
          </a:p>
          <a:p>
            <a:r>
              <a:rPr lang="en-US" dirty="0" smtClean="0"/>
              <a:t>Not only is it </a:t>
            </a:r>
            <a:r>
              <a:rPr lang="en-US" dirty="0" smtClean="0">
                <a:solidFill>
                  <a:srgbClr val="FF0000"/>
                </a:solidFill>
              </a:rPr>
              <a:t>long</a:t>
            </a:r>
            <a:r>
              <a:rPr lang="en-US" dirty="0" smtClean="0"/>
              <a:t>, but it’s got </a:t>
            </a:r>
            <a:r>
              <a:rPr lang="en-US" dirty="0" smtClean="0">
                <a:solidFill>
                  <a:srgbClr val="FF0000"/>
                </a:solidFill>
              </a:rPr>
              <a:t>duplicated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code</a:t>
            </a:r>
            <a:r>
              <a:rPr lang="en-US" dirty="0" smtClean="0"/>
              <a:t>, lots of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odd strings</a:t>
            </a:r>
            <a:r>
              <a:rPr lang="en-US" dirty="0" smtClean="0"/>
              <a:t>, and many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strange data types</a:t>
            </a:r>
            <a:r>
              <a:rPr lang="en-US" dirty="0" smtClean="0"/>
              <a:t> and APIs. 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685800" y="3200400"/>
            <a:ext cx="2971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685800" y="4419600"/>
            <a:ext cx="2971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Rectangle 7"/>
          <p:cNvSpPr/>
          <p:nvPr/>
        </p:nvSpPr>
        <p:spPr>
          <a:xfrm>
            <a:off x="685800" y="5943600"/>
            <a:ext cx="2971800" cy="533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ectangle 8"/>
          <p:cNvSpPr/>
          <p:nvPr/>
        </p:nvSpPr>
        <p:spPr>
          <a:xfrm>
            <a:off x="5181600" y="2514600"/>
            <a:ext cx="2971800" cy="533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ectangle 9"/>
          <p:cNvSpPr/>
          <p:nvPr/>
        </p:nvSpPr>
        <p:spPr>
          <a:xfrm>
            <a:off x="1600200" y="3352800"/>
            <a:ext cx="914400" cy="1524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Rectangle 10"/>
          <p:cNvSpPr/>
          <p:nvPr/>
        </p:nvSpPr>
        <p:spPr>
          <a:xfrm>
            <a:off x="1524000" y="4572000"/>
            <a:ext cx="914400" cy="1524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Rectangle 11"/>
          <p:cNvSpPr/>
          <p:nvPr/>
        </p:nvSpPr>
        <p:spPr>
          <a:xfrm>
            <a:off x="1371600" y="6096000"/>
            <a:ext cx="1295400" cy="1524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5943600" y="2667000"/>
            <a:ext cx="1295400" cy="1524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ectangle 13"/>
          <p:cNvSpPr/>
          <p:nvPr/>
        </p:nvSpPr>
        <p:spPr>
          <a:xfrm>
            <a:off x="609600" y="5410200"/>
            <a:ext cx="1295400" cy="1524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5715000" y="1905000"/>
            <a:ext cx="1905000" cy="1524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Decompose Conditional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015038" cy="52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Decompose Conditional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1447800"/>
            <a:ext cx="8077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One of the most </a:t>
            </a:r>
            <a:r>
              <a:rPr lang="en-US" dirty="0" smtClean="0">
                <a:solidFill>
                  <a:srgbClr val="FF0000"/>
                </a:solidFill>
              </a:rPr>
              <a:t>common areas of complexity </a:t>
            </a:r>
            <a:r>
              <a:rPr lang="en-US" dirty="0" smtClean="0"/>
              <a:t>in a program lies in </a:t>
            </a:r>
            <a:r>
              <a:rPr lang="en-US" dirty="0" smtClean="0">
                <a:solidFill>
                  <a:srgbClr val="FF0000"/>
                </a:solidFill>
              </a:rPr>
              <a:t>complex conditional logic</a:t>
            </a:r>
            <a:r>
              <a:rPr lang="en-US" dirty="0" smtClean="0"/>
              <a:t>. As you write code to test conditions and to do various things depending on various conditions, you quickly end up with a pretty </a:t>
            </a:r>
            <a:r>
              <a:rPr lang="en-US" dirty="0" smtClean="0">
                <a:solidFill>
                  <a:srgbClr val="FF0000"/>
                </a:solidFill>
              </a:rPr>
              <a:t>long method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Length</a:t>
            </a:r>
            <a:r>
              <a:rPr lang="en-US" dirty="0" smtClean="0"/>
              <a:t> of a method is in itself a factor that makes it </a:t>
            </a:r>
            <a:r>
              <a:rPr lang="en-US" dirty="0" smtClean="0">
                <a:solidFill>
                  <a:srgbClr val="FF0000"/>
                </a:solidFill>
              </a:rPr>
              <a:t>harder to read</a:t>
            </a:r>
            <a:r>
              <a:rPr lang="en-US" dirty="0" smtClean="0"/>
              <a:t>, but </a:t>
            </a:r>
            <a:r>
              <a:rPr lang="en-US" dirty="0" smtClean="0">
                <a:solidFill>
                  <a:srgbClr val="FF0000"/>
                </a:solidFill>
              </a:rPr>
              <a:t>conditions increase the difficulty.</a:t>
            </a:r>
            <a:r>
              <a:rPr lang="en-US" dirty="0" smtClean="0"/>
              <a:t>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As with any large block of code, you can make your intention clearer by </a:t>
            </a:r>
            <a:r>
              <a:rPr lang="en-US" dirty="0" smtClean="0">
                <a:solidFill>
                  <a:srgbClr val="FF0000"/>
                </a:solidFill>
              </a:rPr>
              <a:t>decomposing</a:t>
            </a:r>
            <a:r>
              <a:rPr lang="en-US" dirty="0" smtClean="0"/>
              <a:t> it and replacing chunks of code with a method call named after the intention of that block of code.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With conditions you can receive further benefit by doing this for the conditional part and each of the alternatives.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way you highlight the condition and make it clearly what you are branching on. You also highlight the reason for the branching.</a:t>
            </a:r>
            <a:endParaRPr lang="el-GR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Consolidate Conditional</a:t>
            </a:r>
            <a:endParaRPr lang="el-GR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19200"/>
            <a:ext cx="6019800" cy="536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Consolidate Conditional</a:t>
            </a:r>
            <a:endParaRPr lang="el-GR" smtClean="0"/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8001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Sometimes you see </a:t>
            </a:r>
            <a:r>
              <a:rPr lang="en-US" dirty="0" smtClean="0">
                <a:solidFill>
                  <a:srgbClr val="FF0000"/>
                </a:solidFill>
              </a:rPr>
              <a:t>a series of conditional checks </a:t>
            </a:r>
            <a:r>
              <a:rPr lang="en-US" dirty="0" smtClean="0"/>
              <a:t>in which each check is different yet the </a:t>
            </a:r>
            <a:r>
              <a:rPr lang="en-US" dirty="0" smtClean="0">
                <a:solidFill>
                  <a:srgbClr val="FF0000"/>
                </a:solidFill>
              </a:rPr>
              <a:t>resulting action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FF0000"/>
                </a:solidFill>
              </a:rPr>
              <a:t>same</a:t>
            </a:r>
            <a:r>
              <a:rPr lang="en-US" dirty="0" smtClean="0"/>
              <a:t>. When you see this, you should use </a:t>
            </a:r>
            <a:r>
              <a:rPr lang="en-US" b="1" dirty="0" smtClean="0">
                <a:solidFill>
                  <a:srgbClr val="FF0000"/>
                </a:solidFill>
              </a:rPr>
              <a:t>ands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ors</a:t>
            </a:r>
            <a:r>
              <a:rPr lang="en-US" dirty="0" smtClean="0"/>
              <a:t> to consolidate them into a </a:t>
            </a:r>
            <a:r>
              <a:rPr lang="en-US" dirty="0" smtClean="0">
                <a:solidFill>
                  <a:srgbClr val="FF0000"/>
                </a:solidFill>
              </a:rPr>
              <a:t>single conditional check </a:t>
            </a:r>
            <a:r>
              <a:rPr lang="en-US" dirty="0" smtClean="0"/>
              <a:t>with a single result.</a:t>
            </a:r>
          </a:p>
          <a:p>
            <a:endParaRPr lang="en-US" dirty="0" smtClean="0"/>
          </a:p>
          <a:p>
            <a:r>
              <a:rPr lang="en-US" dirty="0" smtClean="0"/>
              <a:t>Consolidating the conditional code is important for two reasons. </a:t>
            </a:r>
          </a:p>
          <a:p>
            <a:endParaRPr lang="en-US" dirty="0" smtClean="0"/>
          </a:p>
          <a:p>
            <a:r>
              <a:rPr lang="en-US" dirty="0" smtClean="0"/>
              <a:t>First, it makes the </a:t>
            </a:r>
            <a:r>
              <a:rPr lang="en-US" dirty="0" smtClean="0">
                <a:solidFill>
                  <a:srgbClr val="FF0000"/>
                </a:solidFill>
              </a:rPr>
              <a:t>check clearer </a:t>
            </a:r>
            <a:r>
              <a:rPr lang="en-US" dirty="0" smtClean="0"/>
              <a:t>by showing that you are really making a single check.  The sequence has the same effect, but it communicates carrying out a sequence of separate checks that just happen to be done together. </a:t>
            </a:r>
          </a:p>
          <a:p>
            <a:endParaRPr lang="en-US" dirty="0" smtClean="0"/>
          </a:p>
          <a:p>
            <a:r>
              <a:rPr lang="en-US" dirty="0" smtClean="0"/>
              <a:t>The second reason for this refactoring is that it often sets you up for </a:t>
            </a:r>
            <a:r>
              <a:rPr lang="en-US" dirty="0" smtClean="0">
                <a:solidFill>
                  <a:srgbClr val="FF0000"/>
                </a:solidFill>
              </a:rPr>
              <a:t>EXTRACT METHOD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DECOMPOSE CONDITIONAL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 reasons in favor of consolidating conditionals also point to reasons for not doing it. </a:t>
            </a:r>
            <a:r>
              <a:rPr lang="en-US" b="1" dirty="0" smtClean="0">
                <a:solidFill>
                  <a:srgbClr val="FF0000"/>
                </a:solidFill>
              </a:rPr>
              <a:t>If you think the checks are really independent and shouldn't be thought of as a single check, don't do </a:t>
            </a:r>
            <a:r>
              <a:rPr lang="fr-FR" b="1" dirty="0" smtClean="0">
                <a:solidFill>
                  <a:srgbClr val="FF0000"/>
                </a:solidFill>
              </a:rPr>
              <a:t>the </a:t>
            </a:r>
            <a:r>
              <a:rPr lang="fr-FR" b="1" dirty="0" err="1" smtClean="0">
                <a:solidFill>
                  <a:srgbClr val="FF0000"/>
                </a:solidFill>
              </a:rPr>
              <a:t>refactoring</a:t>
            </a:r>
            <a:r>
              <a:rPr lang="fr-FR" b="1" dirty="0" smtClean="0">
                <a:solidFill>
                  <a:srgbClr val="FF0000"/>
                </a:solidFill>
              </a:rPr>
              <a:t>.</a:t>
            </a:r>
          </a:p>
          <a:p>
            <a:endParaRPr lang="fr-FR" dirty="0" smtClean="0"/>
          </a:p>
          <a:p>
            <a:r>
              <a:rPr lang="en-US" b="1" dirty="0" smtClean="0"/>
              <a:t>**** Check that any of the conditionals </a:t>
            </a:r>
            <a:r>
              <a:rPr lang="en-US" b="1" dirty="0" smtClean="0">
                <a:solidFill>
                  <a:srgbClr val="FF0000"/>
                </a:solidFill>
              </a:rPr>
              <a:t>has side effects</a:t>
            </a:r>
            <a:r>
              <a:rPr lang="en-US" b="1" dirty="0" smtClean="0"/>
              <a:t>. </a:t>
            </a:r>
            <a:r>
              <a:rPr lang="en-US" b="1" i="1" dirty="0" smtClean="0"/>
              <a:t>If there are side effects, you </a:t>
            </a:r>
            <a:r>
              <a:rPr lang="en-US" b="1" i="1" dirty="0" smtClean="0">
                <a:solidFill>
                  <a:srgbClr val="FF0000"/>
                </a:solidFill>
              </a:rPr>
              <a:t>won't be able to do this refactoring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9" y="974903"/>
            <a:ext cx="5707146" cy="5806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372600" cy="865187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Consolidate Duplicate Conditional Fragments</a:t>
            </a:r>
            <a:endParaRPr lang="el-GR" sz="3600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76201"/>
            <a:ext cx="9372600" cy="762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Consolidate Duplicate Conditional Fragments</a:t>
            </a:r>
            <a:endParaRPr lang="el-GR" sz="3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516082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Sometimes you find </a:t>
            </a:r>
            <a:r>
              <a:rPr lang="en-US" dirty="0" smtClean="0">
                <a:solidFill>
                  <a:srgbClr val="FF0000"/>
                </a:solidFill>
              </a:rPr>
              <a:t>common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code </a:t>
            </a:r>
            <a:r>
              <a:rPr lang="en-US" dirty="0" smtClean="0"/>
              <a:t>executed in all </a:t>
            </a:r>
            <a:r>
              <a:rPr lang="en-US" dirty="0" smtClean="0">
                <a:solidFill>
                  <a:srgbClr val="FF0000"/>
                </a:solidFill>
              </a:rPr>
              <a:t>legs of a conditional</a:t>
            </a:r>
            <a:r>
              <a:rPr lang="en-US" dirty="0" smtClean="0"/>
              <a:t>. In that case you should 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 the code to </a:t>
            </a:r>
            <a:r>
              <a:rPr lang="en-US" dirty="0" smtClean="0">
                <a:solidFill>
                  <a:srgbClr val="FF0000"/>
                </a:solidFill>
              </a:rPr>
              <a:t>outside</a:t>
            </a:r>
            <a:r>
              <a:rPr lang="en-US" dirty="0" smtClean="0"/>
              <a:t> the conditional. This makes clearer what varies and what stays the </a:t>
            </a:r>
            <a:r>
              <a:rPr lang="fr-FR" dirty="0" err="1" smtClean="0"/>
              <a:t>same</a:t>
            </a:r>
            <a:r>
              <a:rPr lang="fr-FR" dirty="0" smtClean="0"/>
              <a:t>. Simplifies </a:t>
            </a:r>
            <a:r>
              <a:rPr lang="fr-FR" dirty="0" smtClean="0">
                <a:solidFill>
                  <a:srgbClr val="FF0000"/>
                </a:solidFill>
              </a:rPr>
              <a:t>DECOMPOSE CONDITIONAL </a:t>
            </a:r>
            <a:r>
              <a:rPr lang="fr-FR" dirty="0" err="1" smtClean="0"/>
              <a:t>too</a:t>
            </a:r>
            <a:r>
              <a:rPr lang="fr-FR" dirty="0" smtClean="0"/>
              <a:t>. </a:t>
            </a:r>
          </a:p>
          <a:p>
            <a:endParaRPr lang="fr-FR" b="1" dirty="0" smtClean="0"/>
          </a:p>
          <a:p>
            <a:r>
              <a:rPr lang="en-US" dirty="0" smtClean="0"/>
              <a:t>If the common code is at the </a:t>
            </a:r>
            <a:r>
              <a:rPr lang="en-US" b="1" dirty="0" smtClean="0">
                <a:solidFill>
                  <a:srgbClr val="FF0000"/>
                </a:solidFill>
              </a:rPr>
              <a:t>beginning</a:t>
            </a:r>
            <a:r>
              <a:rPr lang="en-US" dirty="0" smtClean="0"/>
              <a:t>, move it to </a:t>
            </a:r>
            <a:r>
              <a:rPr lang="en-US" b="1" dirty="0" smtClean="0">
                <a:solidFill>
                  <a:srgbClr val="FF0000"/>
                </a:solidFill>
              </a:rPr>
              <a:t>before</a:t>
            </a:r>
            <a:r>
              <a:rPr lang="en-US" b="1" dirty="0" smtClean="0"/>
              <a:t> the conditional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If the common code is at the </a:t>
            </a:r>
            <a:r>
              <a:rPr lang="en-US" b="1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, move it to </a:t>
            </a:r>
            <a:r>
              <a:rPr lang="en-US" b="1" dirty="0" smtClean="0">
                <a:solidFill>
                  <a:srgbClr val="FF0000"/>
                </a:solidFill>
              </a:rPr>
              <a:t>after</a:t>
            </a:r>
            <a:r>
              <a:rPr lang="en-US" b="1" dirty="0" smtClean="0"/>
              <a:t> the conditional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If the common code is in the </a:t>
            </a:r>
            <a:r>
              <a:rPr lang="en-US" b="1" dirty="0" smtClean="0">
                <a:solidFill>
                  <a:srgbClr val="FF0000"/>
                </a:solidFill>
              </a:rPr>
              <a:t>middle</a:t>
            </a:r>
            <a:r>
              <a:rPr lang="en-US" dirty="0" smtClean="0"/>
              <a:t>, </a:t>
            </a:r>
            <a:r>
              <a:rPr lang="en-US" b="1" dirty="0" smtClean="0"/>
              <a:t>look to see whether the code before or after it changes anything</a:t>
            </a:r>
            <a:r>
              <a:rPr lang="en-US" dirty="0" smtClean="0"/>
              <a:t>. Depending on this, you can move the common code forward or backward to the ends. </a:t>
            </a:r>
          </a:p>
          <a:p>
            <a:endParaRPr lang="en-US" dirty="0" smtClean="0"/>
          </a:p>
          <a:p>
            <a:r>
              <a:rPr lang="en-US" dirty="0" smtClean="0"/>
              <a:t>If there is </a:t>
            </a:r>
            <a:r>
              <a:rPr lang="en-US" b="1" dirty="0" smtClean="0"/>
              <a:t>more than a single statement</a:t>
            </a:r>
            <a:r>
              <a:rPr lang="en-US" dirty="0" smtClean="0"/>
              <a:t>, you should </a:t>
            </a:r>
            <a:r>
              <a:rPr lang="en-US" b="1" dirty="0" smtClean="0">
                <a:solidFill>
                  <a:srgbClr val="FF0000"/>
                </a:solidFill>
              </a:rPr>
              <a:t>extract</a:t>
            </a:r>
            <a:r>
              <a:rPr lang="en-US" b="1" dirty="0" smtClean="0"/>
              <a:t> that code into a </a:t>
            </a:r>
            <a:r>
              <a:rPr lang="en-US" b="1" dirty="0" smtClean="0">
                <a:solidFill>
                  <a:srgbClr val="FF0000"/>
                </a:solidFill>
              </a:rPr>
              <a:t>method</a:t>
            </a:r>
            <a:r>
              <a:rPr lang="en-US" dirty="0" smtClean="0"/>
              <a:t>.</a:t>
            </a:r>
            <a:endParaRPr lang="el-G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23850" y="277813"/>
            <a:ext cx="8867775" cy="636587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Replace Nested Conditional with Guard</a:t>
            </a:r>
            <a:endParaRPr lang="el-GR" sz="360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990599"/>
            <a:ext cx="5562600" cy="573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23850" y="277813"/>
            <a:ext cx="8867775" cy="636587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Replace Nested Conditional with Guard</a:t>
            </a:r>
            <a:endParaRPr lang="el-GR" sz="3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8600" y="1447800"/>
            <a:ext cx="8763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We find that </a:t>
            </a:r>
            <a:r>
              <a:rPr lang="en-US" b="1" dirty="0" smtClean="0">
                <a:solidFill>
                  <a:srgbClr val="FF0000"/>
                </a:solidFill>
              </a:rPr>
              <a:t>conditional expressions </a:t>
            </a:r>
            <a:r>
              <a:rPr lang="en-US" b="1" dirty="0" smtClean="0"/>
              <a:t>come in </a:t>
            </a:r>
            <a:r>
              <a:rPr lang="en-US" b="1" dirty="0" smtClean="0">
                <a:solidFill>
                  <a:srgbClr val="FF0000"/>
                </a:solidFill>
              </a:rPr>
              <a:t>two forms</a:t>
            </a:r>
            <a:r>
              <a:rPr lang="en-US" b="1" dirty="0" smtClean="0"/>
              <a:t>.  </a:t>
            </a:r>
          </a:p>
          <a:p>
            <a:endParaRPr lang="en-US" dirty="0" smtClean="0"/>
          </a:p>
          <a:p>
            <a:r>
              <a:rPr lang="en-US" dirty="0" smtClean="0"/>
              <a:t>--- The </a:t>
            </a:r>
            <a:r>
              <a:rPr lang="en-US" b="1" dirty="0" smtClean="0">
                <a:solidFill>
                  <a:srgbClr val="FF0000"/>
                </a:solidFill>
              </a:rPr>
              <a:t>first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form</a:t>
            </a:r>
            <a:r>
              <a:rPr lang="en-US" b="1" dirty="0" smtClean="0"/>
              <a:t> </a:t>
            </a:r>
            <a:r>
              <a:rPr lang="en-US" dirty="0" smtClean="0"/>
              <a:t>is a check whether </a:t>
            </a:r>
            <a:r>
              <a:rPr lang="en-US" b="1" dirty="0" smtClean="0">
                <a:solidFill>
                  <a:srgbClr val="FF0000"/>
                </a:solidFill>
              </a:rPr>
              <a:t>either course </a:t>
            </a:r>
            <a:r>
              <a:rPr lang="en-US" dirty="0" smtClean="0"/>
              <a:t>is part of the </a:t>
            </a:r>
            <a:r>
              <a:rPr lang="en-US" b="1" dirty="0" smtClean="0">
                <a:solidFill>
                  <a:srgbClr val="FF0000"/>
                </a:solidFill>
              </a:rPr>
              <a:t>normal behavior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--- The </a:t>
            </a:r>
            <a:r>
              <a:rPr lang="en-US" b="1" dirty="0" smtClean="0">
                <a:solidFill>
                  <a:srgbClr val="FF0000"/>
                </a:solidFill>
              </a:rPr>
              <a:t>second form </a:t>
            </a:r>
            <a:r>
              <a:rPr lang="en-US" dirty="0" smtClean="0"/>
              <a:t>is a situation in which </a:t>
            </a:r>
            <a:r>
              <a:rPr lang="en-US" b="1" dirty="0" smtClean="0">
                <a:solidFill>
                  <a:srgbClr val="FF0000"/>
                </a:solidFill>
              </a:rPr>
              <a:t>one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branch</a:t>
            </a:r>
            <a:r>
              <a:rPr lang="en-US" b="1" dirty="0" smtClean="0"/>
              <a:t> </a:t>
            </a:r>
            <a:r>
              <a:rPr lang="en-US" dirty="0" smtClean="0"/>
              <a:t>from the conditional indicates </a:t>
            </a:r>
            <a:r>
              <a:rPr lang="en-US" b="1" dirty="0" smtClean="0">
                <a:solidFill>
                  <a:srgbClr val="FF0000"/>
                </a:solidFill>
              </a:rPr>
              <a:t>normal behavior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the other </a:t>
            </a:r>
            <a:r>
              <a:rPr lang="en-US" dirty="0" smtClean="0"/>
              <a:t>indicates an </a:t>
            </a:r>
            <a:r>
              <a:rPr lang="en-US" b="1" dirty="0" smtClean="0">
                <a:solidFill>
                  <a:srgbClr val="FF0000"/>
                </a:solidFill>
              </a:rPr>
              <a:t>unusual condition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These kinds of conditionals have different intentions, and these intentions should come through in the code.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--- </a:t>
            </a:r>
            <a:r>
              <a:rPr lang="en-US" b="1" dirty="0" smtClean="0">
                <a:solidFill>
                  <a:srgbClr val="FF0000"/>
                </a:solidFill>
              </a:rPr>
              <a:t>If both are part of normal behavior</a:t>
            </a:r>
            <a:r>
              <a:rPr lang="en-US" dirty="0" smtClean="0"/>
              <a:t>, use a condition with an </a:t>
            </a:r>
            <a:r>
              <a:rPr lang="en-US" b="1" dirty="0" smtClean="0">
                <a:solidFill>
                  <a:srgbClr val="FF0000"/>
                </a:solidFill>
              </a:rPr>
              <a:t>if and an else leg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--- If the condition is an </a:t>
            </a:r>
            <a:r>
              <a:rPr lang="en-US" dirty="0" smtClean="0">
                <a:solidFill>
                  <a:srgbClr val="FF0000"/>
                </a:solidFill>
              </a:rPr>
              <a:t>unusual condition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check the condition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 if the condition is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.  This is called </a:t>
            </a:r>
            <a:r>
              <a:rPr lang="en-US" b="1" dirty="0" smtClean="0">
                <a:solidFill>
                  <a:srgbClr val="FF0000"/>
                </a:solidFill>
              </a:rPr>
              <a:t>guard clause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key point about </a:t>
            </a:r>
            <a:r>
              <a:rPr lang="en-US" i="1" dirty="0" smtClean="0"/>
              <a:t>Replace Nested Conditional with Guard Clauses is one of </a:t>
            </a:r>
            <a:r>
              <a:rPr lang="en-US" i="1" dirty="0" smtClean="0">
                <a:solidFill>
                  <a:srgbClr val="FF0000"/>
                </a:solidFill>
              </a:rPr>
              <a:t>emphasis</a:t>
            </a:r>
            <a:r>
              <a:rPr lang="en-US" i="1" dirty="0" smtClean="0"/>
              <a:t>. If you</a:t>
            </a:r>
          </a:p>
          <a:p>
            <a:r>
              <a:rPr lang="en-US" dirty="0" smtClean="0"/>
              <a:t>are using an </a:t>
            </a:r>
            <a:r>
              <a:rPr lang="en-US" dirty="0" smtClean="0">
                <a:solidFill>
                  <a:srgbClr val="FF0000"/>
                </a:solidFill>
              </a:rPr>
              <a:t>if-then-else</a:t>
            </a:r>
            <a:r>
              <a:rPr lang="en-US" dirty="0" smtClean="0"/>
              <a:t> construct you are giving </a:t>
            </a:r>
            <a:r>
              <a:rPr lang="en-US" dirty="0" smtClean="0">
                <a:solidFill>
                  <a:srgbClr val="FF0000"/>
                </a:solidFill>
              </a:rPr>
              <a:t>equal weight </a:t>
            </a:r>
            <a:r>
              <a:rPr lang="en-US" dirty="0" smtClean="0"/>
              <a:t>to the if leg and the else leg. This communicates to the reader that the legs are equally likely and important. Instead the </a:t>
            </a:r>
            <a:r>
              <a:rPr lang="en-US" dirty="0" smtClean="0">
                <a:solidFill>
                  <a:srgbClr val="FF0000"/>
                </a:solidFill>
              </a:rPr>
              <a:t>guard clause </a:t>
            </a:r>
            <a:r>
              <a:rPr lang="en-US" dirty="0" smtClean="0"/>
              <a:t>says, "This is rare, and if it happens, do something and get out."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Function Arguments</a:t>
            </a:r>
            <a:endParaRPr lang="el-GR" dirty="0"/>
          </a:p>
        </p:txBody>
      </p:sp>
      <p:pic>
        <p:nvPicPr>
          <p:cNvPr id="61442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143000"/>
            <a:ext cx="2400300" cy="1905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90600" y="3094672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</a:t>
            </a:r>
            <a:r>
              <a:rPr lang="en-US" b="1" dirty="0" smtClean="0">
                <a:solidFill>
                  <a:srgbClr val="FF0000"/>
                </a:solidFill>
              </a:rPr>
              <a:t>ideal # of arguments </a:t>
            </a:r>
            <a:r>
              <a:rPr lang="en-US" dirty="0" smtClean="0"/>
              <a:t>for a clean function ?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Small !!</a:t>
            </a:r>
            <a:endParaRPr lang="el-GR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51" y="1371600"/>
            <a:ext cx="884054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057400" y="3657600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first rule is that </a:t>
            </a:r>
            <a:r>
              <a:rPr lang="en-US" dirty="0" smtClean="0">
                <a:solidFill>
                  <a:srgbClr val="FF0000"/>
                </a:solidFill>
              </a:rPr>
              <a:t>functions should be small !!!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Function Arguments</a:t>
            </a:r>
            <a:endParaRPr lang="el-GR" dirty="0"/>
          </a:p>
        </p:txBody>
      </p:sp>
      <p:pic>
        <p:nvPicPr>
          <p:cNvPr id="61442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066800"/>
            <a:ext cx="2400300" cy="1905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66800" y="2971800"/>
            <a:ext cx="609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</a:t>
            </a:r>
            <a:r>
              <a:rPr lang="en-US" b="1" dirty="0" smtClean="0">
                <a:solidFill>
                  <a:srgbClr val="FF0000"/>
                </a:solidFill>
              </a:rPr>
              <a:t>ideal # of arguments </a:t>
            </a:r>
            <a:r>
              <a:rPr lang="en-US" dirty="0" smtClean="0"/>
              <a:t>for a clean function ?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zero !! </a:t>
            </a:r>
            <a:r>
              <a:rPr lang="en-US" dirty="0" err="1" smtClean="0"/>
              <a:t>Niladic</a:t>
            </a:r>
            <a:r>
              <a:rPr lang="en-US" dirty="0" smtClean="0"/>
              <a:t> functions are the best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one</a:t>
            </a:r>
            <a:r>
              <a:rPr lang="en-US" dirty="0" smtClean="0"/>
              <a:t> (monadic functions), or </a:t>
            </a:r>
            <a:r>
              <a:rPr lang="en-US" dirty="0" smtClean="0">
                <a:solidFill>
                  <a:srgbClr val="0070C0"/>
                </a:solidFill>
              </a:rPr>
              <a:t>two</a:t>
            </a:r>
            <a:r>
              <a:rPr lang="en-US" dirty="0" smtClean="0"/>
              <a:t> arguments (dyadic functions),  are also </a:t>
            </a:r>
            <a:r>
              <a:rPr lang="en-US" dirty="0" smtClean="0">
                <a:solidFill>
                  <a:srgbClr val="0070C0"/>
                </a:solidFill>
              </a:rPr>
              <a:t>OK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Avoid</a:t>
            </a:r>
            <a:r>
              <a:rPr lang="en-US" dirty="0" smtClean="0"/>
              <a:t> functions with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rgbClr val="FF0000"/>
                </a:solidFill>
              </a:rPr>
              <a:t>more</a:t>
            </a:r>
            <a:r>
              <a:rPr lang="en-US" dirty="0" smtClean="0"/>
              <a:t> than 3 arguments !!!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Why many arguments are not good ??</a:t>
            </a:r>
          </a:p>
          <a:p>
            <a:endParaRPr lang="en-US" dirty="0" smtClean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Function Arguments</a:t>
            </a:r>
            <a:endParaRPr lang="el-GR" dirty="0"/>
          </a:p>
        </p:txBody>
      </p:sp>
      <p:pic>
        <p:nvPicPr>
          <p:cNvPr id="61442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4572000"/>
            <a:ext cx="2400300" cy="1905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" y="1371600"/>
            <a:ext cx="708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Arguments require a lot of brain cycles !!</a:t>
            </a:r>
          </a:p>
          <a:p>
            <a:endParaRPr lang="en-US" dirty="0" smtClean="0"/>
          </a:p>
          <a:p>
            <a:r>
              <a:rPr lang="en-US" dirty="0" smtClean="0"/>
              <a:t>Each time you use the function, have to remember the </a:t>
            </a:r>
            <a:r>
              <a:rPr lang="en-US" dirty="0" smtClean="0">
                <a:solidFill>
                  <a:srgbClr val="FF0000"/>
                </a:solidFill>
              </a:rPr>
              <a:t>arguments</a:t>
            </a:r>
            <a:r>
              <a:rPr lang="en-US" dirty="0" smtClean="0"/>
              <a:t>, their </a:t>
            </a:r>
            <a:r>
              <a:rPr lang="en-US" dirty="0" smtClean="0">
                <a:solidFill>
                  <a:srgbClr val="FF0000"/>
                </a:solidFill>
              </a:rPr>
              <a:t>intent</a:t>
            </a:r>
            <a:r>
              <a:rPr lang="en-US" dirty="0" smtClean="0"/>
              <a:t>,  their </a:t>
            </a:r>
            <a:r>
              <a:rPr lang="en-US" dirty="0" smtClean="0">
                <a:solidFill>
                  <a:srgbClr val="FF0000"/>
                </a:solidFill>
              </a:rPr>
              <a:t>order</a:t>
            </a:r>
            <a:r>
              <a:rPr lang="en-US" dirty="0" smtClean="0"/>
              <a:t>,  etc.  </a:t>
            </a:r>
          </a:p>
          <a:p>
            <a:endParaRPr lang="en-US" dirty="0" smtClean="0"/>
          </a:p>
          <a:p>
            <a:r>
              <a:rPr lang="en-US" dirty="0" smtClean="0"/>
              <a:t>Arguments are even </a:t>
            </a:r>
            <a:r>
              <a:rPr lang="en-US" dirty="0" smtClean="0">
                <a:solidFill>
                  <a:srgbClr val="FF0000"/>
                </a:solidFill>
              </a:rPr>
              <a:t>harder</a:t>
            </a:r>
            <a:r>
              <a:rPr lang="en-US" dirty="0" smtClean="0"/>
              <a:t> from a </a:t>
            </a:r>
            <a:r>
              <a:rPr lang="en-US" dirty="0" smtClean="0">
                <a:solidFill>
                  <a:srgbClr val="FF0000"/>
                </a:solidFill>
              </a:rPr>
              <a:t>testing</a:t>
            </a:r>
            <a:r>
              <a:rPr lang="en-US" dirty="0" smtClean="0"/>
              <a:t> point of view.</a:t>
            </a:r>
          </a:p>
          <a:p>
            <a:endParaRPr lang="en-US" dirty="0" smtClean="0"/>
          </a:p>
          <a:p>
            <a:r>
              <a:rPr lang="en-US" dirty="0" smtClean="0"/>
              <a:t>Imagine the difficulty of writing all the </a:t>
            </a:r>
            <a:r>
              <a:rPr lang="en-US" dirty="0" smtClean="0">
                <a:solidFill>
                  <a:srgbClr val="FF0000"/>
                </a:solidFill>
              </a:rPr>
              <a:t>test cases</a:t>
            </a:r>
            <a:r>
              <a:rPr lang="en-US" dirty="0" smtClean="0"/>
              <a:t> to ensure that various </a:t>
            </a:r>
            <a:r>
              <a:rPr lang="en-US" dirty="0" smtClean="0">
                <a:solidFill>
                  <a:srgbClr val="FF0000"/>
                </a:solidFill>
              </a:rPr>
              <a:t>combinations of arguments </a:t>
            </a:r>
            <a:r>
              <a:rPr lang="en-US" dirty="0" smtClean="0"/>
              <a:t>work properly. </a:t>
            </a:r>
          </a:p>
          <a:p>
            <a:endParaRPr lang="en-US" dirty="0" smtClean="0"/>
          </a:p>
          <a:p>
            <a:r>
              <a:rPr lang="en-US" dirty="0" smtClean="0"/>
              <a:t>With more than two arguments, testing every combination of appropriate values can become very painful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Common Monadic Forms</a:t>
            </a:r>
            <a:endParaRPr lang="el-GR" dirty="0"/>
          </a:p>
        </p:txBody>
      </p:sp>
      <p:pic>
        <p:nvPicPr>
          <p:cNvPr id="61442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914400"/>
            <a:ext cx="2400300" cy="1905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4800" y="1143000"/>
            <a:ext cx="7543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There are two very common reasons to pass a single argument. </a:t>
            </a:r>
          </a:p>
          <a:p>
            <a:endParaRPr lang="en-US" dirty="0" smtClean="0"/>
          </a:p>
          <a:p>
            <a:r>
              <a:rPr lang="en-US" dirty="0" smtClean="0"/>
              <a:t>You may be </a:t>
            </a:r>
            <a:r>
              <a:rPr lang="en-US" dirty="0" smtClean="0">
                <a:solidFill>
                  <a:srgbClr val="FF0000"/>
                </a:solidFill>
              </a:rPr>
              <a:t>asking a question </a:t>
            </a:r>
            <a:r>
              <a:rPr lang="en-US" dirty="0" smtClean="0"/>
              <a:t>about that argument, as in: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fileExists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 you may be </a:t>
            </a:r>
            <a:r>
              <a:rPr lang="en-US" dirty="0" smtClean="0">
                <a:solidFill>
                  <a:srgbClr val="FF0000"/>
                </a:solidFill>
              </a:rPr>
              <a:t>operating</a:t>
            </a:r>
            <a:r>
              <a:rPr lang="en-US" dirty="0" smtClean="0"/>
              <a:t> on that argument, </a:t>
            </a:r>
            <a:r>
              <a:rPr lang="en-US" dirty="0" smtClean="0">
                <a:solidFill>
                  <a:srgbClr val="FF0000"/>
                </a:solidFill>
              </a:rPr>
              <a:t>transforming</a:t>
            </a:r>
            <a:r>
              <a:rPr lang="en-US" dirty="0" smtClean="0"/>
              <a:t> it into something else and </a:t>
            </a:r>
            <a:r>
              <a:rPr lang="en-US" dirty="0" smtClean="0">
                <a:solidFill>
                  <a:srgbClr val="FF0000"/>
                </a:solidFill>
              </a:rPr>
              <a:t>returning</a:t>
            </a:r>
            <a:r>
              <a:rPr lang="en-US" dirty="0" smtClean="0"/>
              <a:t> it.  For example,: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openFile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”) </a:t>
            </a:r>
          </a:p>
          <a:p>
            <a:endParaRPr lang="en-US" dirty="0" smtClean="0"/>
          </a:p>
          <a:p>
            <a:r>
              <a:rPr lang="en-US" dirty="0" smtClean="0"/>
              <a:t>transforms a file name String into an </a:t>
            </a:r>
            <a:r>
              <a:rPr lang="en-US" dirty="0" err="1" smtClean="0"/>
              <a:t>InputStream</a:t>
            </a:r>
            <a:r>
              <a:rPr lang="en-US" dirty="0" smtClean="0"/>
              <a:t> return value. </a:t>
            </a:r>
          </a:p>
          <a:p>
            <a:endParaRPr lang="en-US" dirty="0" smtClean="0"/>
          </a:p>
          <a:p>
            <a:r>
              <a:rPr lang="en-US" dirty="0" smtClean="0"/>
              <a:t>Another very useful form for a single argument function, is an </a:t>
            </a:r>
            <a:r>
              <a:rPr lang="en-US" dirty="0" smtClean="0">
                <a:solidFill>
                  <a:srgbClr val="FF0000"/>
                </a:solidFill>
              </a:rPr>
              <a:t>event/command</a:t>
            </a:r>
            <a:r>
              <a:rPr lang="en-US" i="1" dirty="0" smtClean="0"/>
              <a:t>.  </a:t>
            </a:r>
            <a:r>
              <a:rPr lang="en-US" dirty="0" smtClean="0"/>
              <a:t>In this form there is an </a:t>
            </a:r>
            <a:r>
              <a:rPr lang="en-US" dirty="0" smtClean="0">
                <a:solidFill>
                  <a:srgbClr val="FF0000"/>
                </a:solidFill>
              </a:rPr>
              <a:t>input argument </a:t>
            </a:r>
            <a:r>
              <a:rPr lang="en-US" dirty="0" smtClean="0"/>
              <a:t>but </a:t>
            </a:r>
            <a:r>
              <a:rPr lang="en-US" dirty="0" smtClean="0">
                <a:solidFill>
                  <a:srgbClr val="FF0000"/>
                </a:solidFill>
              </a:rPr>
              <a:t>no output argument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 function uses the argument to alter the state of the program, for example: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parseStream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stream)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Separate Commands from Queries</a:t>
            </a:r>
            <a:endParaRPr lang="el-GR" dirty="0"/>
          </a:p>
        </p:txBody>
      </p:sp>
      <p:pic>
        <p:nvPicPr>
          <p:cNvPr id="5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2133600"/>
            <a:ext cx="2400300" cy="1905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09600" y="1447800"/>
            <a:ext cx="542328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parseFile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……..</a:t>
            </a: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 smtClean="0">
                <a:cs typeface="Courier New" pitchFamily="49" charset="0"/>
              </a:rPr>
              <a:t>what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is</a:t>
            </a:r>
            <a:r>
              <a:rPr lang="fr-FR" dirty="0" smtClean="0">
                <a:cs typeface="Courier New" pitchFamily="49" charset="0"/>
              </a:rPr>
              <a:t> the </a:t>
            </a:r>
            <a:r>
              <a:rPr lang="fr-FR" dirty="0" err="1" smtClean="0">
                <a:solidFill>
                  <a:srgbClr val="FF0000"/>
                </a:solidFill>
                <a:cs typeface="Courier New" pitchFamily="49" charset="0"/>
              </a:rPr>
              <a:t>meaning</a:t>
            </a:r>
            <a:r>
              <a:rPr lang="fr-FR" dirty="0" smtClean="0">
                <a:cs typeface="Courier New" pitchFamily="49" charset="0"/>
              </a:rPr>
              <a:t> of </a:t>
            </a:r>
            <a:r>
              <a:rPr lang="fr-FR" dirty="0" err="1" smtClean="0">
                <a:cs typeface="Courier New" pitchFamily="49" charset="0"/>
              </a:rPr>
              <a:t>this</a:t>
            </a:r>
            <a:r>
              <a:rPr lang="fr-FR" dirty="0" smtClean="0">
                <a:cs typeface="Courier New" pitchFamily="49" charset="0"/>
              </a:rPr>
              <a:t> ?</a:t>
            </a:r>
          </a:p>
          <a:p>
            <a:endParaRPr lang="fr-FR" dirty="0" smtClean="0">
              <a:cs typeface="Courier New" pitchFamily="49" charset="0"/>
            </a:endParaRPr>
          </a:p>
          <a:p>
            <a:r>
              <a:rPr lang="en-US" dirty="0" smtClean="0"/>
              <a:t>Unclear what is returned by the function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Separate Commands from Queries</a:t>
            </a:r>
            <a:endParaRPr lang="el-GR" dirty="0"/>
          </a:p>
        </p:txBody>
      </p:sp>
      <p:pic>
        <p:nvPicPr>
          <p:cNvPr id="5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2133600"/>
            <a:ext cx="2400300" cy="1905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09600" y="1447800"/>
            <a:ext cx="556113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parseFile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getNumberOfDataEntries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……..</a:t>
            </a: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Much better if we separate command from query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Smells and related </a:t>
            </a:r>
            <a:r>
              <a:rPr lang="en-US" dirty="0" err="1" smtClean="0">
                <a:solidFill>
                  <a:schemeClr val="bg2"/>
                </a:solidFill>
              </a:rPr>
              <a:t>refactorings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https://refactoring.com/catalog/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https://martinfowler.com/books/refact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762000"/>
            <a:ext cx="1516225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Parameter List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1564481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Symptoms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Count the number of parameters to a method.</a:t>
            </a:r>
          </a:p>
          <a:p>
            <a:r>
              <a:rPr lang="en-US" dirty="0" smtClean="0"/>
              <a:t>(Even three or four might be too many.)</a:t>
            </a:r>
          </a:p>
          <a:p>
            <a:endParaRPr lang="en-US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Causes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/>
              <a:t>An author often tries to </a:t>
            </a:r>
            <a:r>
              <a:rPr lang="en-US" dirty="0" smtClean="0">
                <a:solidFill>
                  <a:srgbClr val="FF0000"/>
                </a:solidFill>
              </a:rPr>
              <a:t>minimize coupling between objects</a:t>
            </a:r>
            <a:r>
              <a:rPr lang="en-US" dirty="0" smtClean="0"/>
              <a:t>. Instead of the called object being aware of relationships between objects, you let the caller locate everything; then the method concentrates on what it is being asked to do with the pieces.</a:t>
            </a:r>
          </a:p>
          <a:p>
            <a:endParaRPr lang="en-US" dirty="0" smtClean="0"/>
          </a:p>
          <a:p>
            <a:r>
              <a:rPr lang="en-US" dirty="0" smtClean="0"/>
              <a:t>Or, the author </a:t>
            </a:r>
            <a:r>
              <a:rPr lang="en-US" dirty="0" smtClean="0">
                <a:solidFill>
                  <a:srgbClr val="FF0000"/>
                </a:solidFill>
              </a:rPr>
              <a:t>generalizes</a:t>
            </a:r>
            <a:r>
              <a:rPr lang="en-US" dirty="0" smtClean="0"/>
              <a:t> the routine to deal with </a:t>
            </a:r>
            <a:r>
              <a:rPr lang="en-US" dirty="0" smtClean="0">
                <a:solidFill>
                  <a:srgbClr val="FF0000"/>
                </a:solidFill>
              </a:rPr>
              <a:t>multiple variations</a:t>
            </a:r>
            <a:r>
              <a:rPr lang="en-US" dirty="0" smtClean="0"/>
              <a:t>: there’s a general algorithm and a lot of  </a:t>
            </a:r>
            <a:r>
              <a:rPr lang="en-US" dirty="0" smtClean="0">
                <a:solidFill>
                  <a:srgbClr val="FF0000"/>
                </a:solidFill>
              </a:rPr>
              <a:t>“control” parameters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Parameter List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1882676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control/flag parameters </a:t>
            </a:r>
            <a:r>
              <a:rPr lang="en-US" b="1" i="1" dirty="0" smtClean="0">
                <a:solidFill>
                  <a:srgbClr val="0070C0"/>
                </a:solidFill>
              </a:rPr>
              <a:t>Replace Parameter with Explicit Methods </a:t>
            </a:r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395288" y="277813"/>
            <a:ext cx="8867775" cy="712787"/>
          </a:xfrm>
        </p:spPr>
        <p:txBody>
          <a:bodyPr/>
          <a:lstStyle/>
          <a:p>
            <a:r>
              <a:rPr lang="en-US" dirty="0" smtClean="0"/>
              <a:t>Replace Parameter with Explicit Methods </a:t>
            </a:r>
            <a:endParaRPr lang="el-G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003374"/>
            <a:ext cx="5784850" cy="562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395288" y="277813"/>
            <a:ext cx="8867775" cy="636587"/>
          </a:xfrm>
        </p:spPr>
        <p:txBody>
          <a:bodyPr/>
          <a:lstStyle/>
          <a:p>
            <a:r>
              <a:rPr lang="en-US" dirty="0" smtClean="0"/>
              <a:t>Replace Parameter with Explicit Methods 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85800" y="1910477"/>
            <a:ext cx="7848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The usual </a:t>
            </a:r>
            <a:r>
              <a:rPr lang="en-US" dirty="0" smtClean="0"/>
              <a:t>case for this refactoring is that you have </a:t>
            </a:r>
            <a:r>
              <a:rPr lang="en-US" dirty="0" smtClean="0">
                <a:solidFill>
                  <a:srgbClr val="FF0000"/>
                </a:solidFill>
              </a:rPr>
              <a:t>discrete values </a:t>
            </a:r>
            <a:r>
              <a:rPr lang="en-US" dirty="0" smtClean="0"/>
              <a:t>of a </a:t>
            </a:r>
            <a:r>
              <a:rPr lang="en-US" dirty="0" smtClean="0">
                <a:solidFill>
                  <a:srgbClr val="FF0000"/>
                </a:solidFill>
              </a:rPr>
              <a:t>parameter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test</a:t>
            </a:r>
            <a:r>
              <a:rPr lang="en-US" dirty="0" smtClean="0"/>
              <a:t> for those values in a </a:t>
            </a:r>
            <a:r>
              <a:rPr lang="en-US" dirty="0" smtClean="0">
                <a:solidFill>
                  <a:srgbClr val="FF0000"/>
                </a:solidFill>
              </a:rPr>
              <a:t>conditional</a:t>
            </a:r>
            <a:r>
              <a:rPr lang="en-US" dirty="0" smtClean="0"/>
              <a:t>, and do </a:t>
            </a:r>
            <a:r>
              <a:rPr lang="en-US" dirty="0" smtClean="0">
                <a:solidFill>
                  <a:srgbClr val="FF0000"/>
                </a:solidFill>
              </a:rPr>
              <a:t>different things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Remember, </a:t>
            </a:r>
            <a:r>
              <a:rPr lang="en-US" dirty="0" smtClean="0">
                <a:solidFill>
                  <a:srgbClr val="FF0000"/>
                </a:solidFill>
              </a:rPr>
              <a:t>methods</a:t>
            </a:r>
            <a:r>
              <a:rPr lang="en-US" dirty="0" smtClean="0"/>
              <a:t> should do </a:t>
            </a:r>
            <a:r>
              <a:rPr lang="en-US" dirty="0" smtClean="0">
                <a:solidFill>
                  <a:srgbClr val="FF0000"/>
                </a:solidFill>
              </a:rPr>
              <a:t>one thing </a:t>
            </a:r>
            <a:r>
              <a:rPr lang="en-US" dirty="0" smtClean="0"/>
              <a:t>that can be expressed in a simple </a:t>
            </a:r>
            <a:r>
              <a:rPr lang="en-US" dirty="0" smtClean="0">
                <a:solidFill>
                  <a:srgbClr val="FF0000"/>
                </a:solidFill>
              </a:rPr>
              <a:t>TO statement.</a:t>
            </a:r>
          </a:p>
          <a:p>
            <a:endParaRPr lang="en-US" dirty="0" smtClean="0"/>
          </a:p>
          <a:p>
            <a:r>
              <a:rPr lang="en-US" dirty="0" smtClean="0"/>
              <a:t>Otherwise, the caller has to </a:t>
            </a:r>
            <a:r>
              <a:rPr lang="en-US" dirty="0" smtClean="0">
                <a:solidFill>
                  <a:srgbClr val="FF0000"/>
                </a:solidFill>
              </a:rPr>
              <a:t>decide</a:t>
            </a:r>
            <a:r>
              <a:rPr lang="en-US" dirty="0" smtClean="0"/>
              <a:t> what it wants to do,  </a:t>
            </a:r>
            <a:r>
              <a:rPr lang="en-US" dirty="0" smtClean="0">
                <a:solidFill>
                  <a:srgbClr val="FF0000"/>
                </a:solidFill>
              </a:rPr>
              <a:t>set the parameter</a:t>
            </a:r>
            <a:r>
              <a:rPr lang="en-US" dirty="0" smtClean="0"/>
              <a:t>, and generally do </a:t>
            </a:r>
            <a:r>
              <a:rPr lang="en-US" dirty="0" smtClean="0">
                <a:solidFill>
                  <a:srgbClr val="FF0000"/>
                </a:solidFill>
              </a:rPr>
              <a:t>more work </a:t>
            </a:r>
            <a:r>
              <a:rPr lang="en-US" dirty="0" smtClean="0"/>
              <a:t>than needed.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Small !!</a:t>
            </a:r>
            <a:endParaRPr lang="el-GR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30" y="1447800"/>
            <a:ext cx="884054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90800" y="3810000"/>
            <a:ext cx="29867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does small mean ???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hundreds of lines ??</a:t>
            </a:r>
          </a:p>
          <a:p>
            <a:endParaRPr lang="en-US" dirty="0" smtClean="0"/>
          </a:p>
          <a:p>
            <a:r>
              <a:rPr lang="en-US" dirty="0" smtClean="0"/>
              <a:t>tens of lines ??</a:t>
            </a:r>
          </a:p>
          <a:p>
            <a:endParaRPr lang="en-US" b="1" dirty="0" smtClean="0"/>
          </a:p>
          <a:p>
            <a:r>
              <a:rPr lang="en-US" dirty="0" smtClean="0"/>
              <a:t>less ??   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Parameter List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1882676"/>
            <a:ext cx="8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/>
              <a:t>If the </a:t>
            </a:r>
            <a:r>
              <a:rPr lang="en-US" dirty="0" smtClean="0">
                <a:solidFill>
                  <a:srgbClr val="FF0000"/>
                </a:solidFill>
              </a:rPr>
              <a:t>parameter</a:t>
            </a:r>
            <a:r>
              <a:rPr lang="en-US" dirty="0" smtClean="0"/>
              <a:t> value can be </a:t>
            </a:r>
            <a:r>
              <a:rPr lang="en-US" dirty="0" smtClean="0">
                <a:solidFill>
                  <a:srgbClr val="FF0000"/>
                </a:solidFill>
              </a:rPr>
              <a:t>obtained from an object or method </a:t>
            </a:r>
            <a:r>
              <a:rPr lang="en-US" dirty="0" smtClean="0"/>
              <a:t>that the called method already knows, </a:t>
            </a:r>
            <a:r>
              <a:rPr lang="en-US" b="1" i="1" dirty="0" smtClean="0">
                <a:solidFill>
                  <a:srgbClr val="0070C0"/>
                </a:solidFill>
              </a:rPr>
              <a:t>Replace Parameter with Method</a:t>
            </a:r>
            <a:r>
              <a:rPr lang="en-US" i="1" dirty="0" smtClean="0"/>
              <a:t>.</a:t>
            </a:r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Replace Parameter with Method</a:t>
            </a:r>
            <a:endParaRPr lang="el-GR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295400"/>
            <a:ext cx="7348538" cy="502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Replace Parameter with Method</a:t>
            </a:r>
            <a:endParaRPr lang="el-GR" smtClean="0"/>
          </a:p>
        </p:txBody>
      </p:sp>
      <p:sp>
        <p:nvSpPr>
          <p:cNvPr id="4" name="Rectangle 3"/>
          <p:cNvSpPr/>
          <p:nvPr/>
        </p:nvSpPr>
        <p:spPr>
          <a:xfrm>
            <a:off x="685800" y="1600200"/>
            <a:ext cx="7391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a method can </a:t>
            </a:r>
            <a:r>
              <a:rPr lang="en-US" dirty="0" smtClean="0">
                <a:solidFill>
                  <a:srgbClr val="FF0000"/>
                </a:solidFill>
              </a:rPr>
              <a:t>get a value </a:t>
            </a:r>
            <a:r>
              <a:rPr lang="en-US" dirty="0" smtClean="0"/>
              <a:t>that is passed in as </a:t>
            </a:r>
            <a:r>
              <a:rPr lang="en-US" dirty="0" smtClean="0">
                <a:solidFill>
                  <a:srgbClr val="FF0000"/>
                </a:solidFill>
              </a:rPr>
              <a:t>parameter</a:t>
            </a:r>
            <a:r>
              <a:rPr lang="en-US" dirty="0" smtClean="0"/>
              <a:t> by </a:t>
            </a:r>
            <a:r>
              <a:rPr lang="en-US" dirty="0" smtClean="0">
                <a:solidFill>
                  <a:srgbClr val="FF0000"/>
                </a:solidFill>
              </a:rPr>
              <a:t>another means</a:t>
            </a:r>
            <a:r>
              <a:rPr lang="en-US" dirty="0" smtClean="0"/>
              <a:t>, it should.  </a:t>
            </a:r>
            <a:r>
              <a:rPr lang="en-US" dirty="0" smtClean="0">
                <a:solidFill>
                  <a:srgbClr val="FF0000"/>
                </a:solidFill>
              </a:rPr>
              <a:t>Long parameter lists </a:t>
            </a:r>
            <a:r>
              <a:rPr lang="en-US" dirty="0" smtClean="0"/>
              <a:t>are difficult to understand, and we should reduce them as much as possible.</a:t>
            </a:r>
          </a:p>
          <a:p>
            <a:endParaRPr lang="en-US" dirty="0" smtClean="0"/>
          </a:p>
          <a:p>
            <a:r>
              <a:rPr lang="en-US" dirty="0" smtClean="0"/>
              <a:t>One way of </a:t>
            </a:r>
            <a:r>
              <a:rPr lang="en-US" b="1" u="sng" dirty="0" smtClean="0"/>
              <a:t>reducing parameter lists is to look to see whether the </a:t>
            </a:r>
            <a:r>
              <a:rPr lang="en-US" b="1" u="sng" dirty="0" smtClean="0">
                <a:solidFill>
                  <a:srgbClr val="FF0000"/>
                </a:solidFill>
              </a:rPr>
              <a:t>receiving method</a:t>
            </a:r>
            <a:r>
              <a:rPr lang="en-US" b="1" u="sng" dirty="0" smtClean="0"/>
              <a:t> can make the </a:t>
            </a:r>
            <a:r>
              <a:rPr lang="en-US" b="1" u="sng" dirty="0" smtClean="0">
                <a:solidFill>
                  <a:srgbClr val="FF0000"/>
                </a:solidFill>
              </a:rPr>
              <a:t>same calculation</a:t>
            </a:r>
            <a:r>
              <a:rPr lang="en-US" dirty="0" smtClean="0"/>
              <a:t>.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Parameter List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1882676"/>
            <a:ext cx="8001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dirty="0" smtClean="0"/>
          </a:p>
          <a:p>
            <a:r>
              <a:rPr lang="en-US" dirty="0" smtClean="0"/>
              <a:t>If the parameters come from a </a:t>
            </a:r>
            <a:r>
              <a:rPr lang="en-US" dirty="0" smtClean="0">
                <a:solidFill>
                  <a:srgbClr val="FF0000"/>
                </a:solidFill>
              </a:rPr>
              <a:t>single object</a:t>
            </a:r>
            <a:r>
              <a:rPr lang="en-US" dirty="0" smtClean="0"/>
              <a:t>, try </a:t>
            </a:r>
            <a:r>
              <a:rPr lang="en-US" b="1" i="1" dirty="0" smtClean="0">
                <a:solidFill>
                  <a:srgbClr val="0070C0"/>
                </a:solidFill>
              </a:rPr>
              <a:t>Preserve Whole Object</a:t>
            </a:r>
            <a:r>
              <a:rPr lang="en-US" i="1" dirty="0" smtClean="0"/>
              <a:t>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Preserve Object</a:t>
            </a:r>
            <a:endParaRPr lang="el-GR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799" y="1371600"/>
            <a:ext cx="772937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Preserve Object</a:t>
            </a:r>
            <a:endParaRPr lang="el-GR" smtClean="0"/>
          </a:p>
        </p:txBody>
      </p:sp>
      <p:sp>
        <p:nvSpPr>
          <p:cNvPr id="6" name="Rectangle 5"/>
          <p:cNvSpPr/>
          <p:nvPr/>
        </p:nvSpPr>
        <p:spPr>
          <a:xfrm>
            <a:off x="762000" y="1612880"/>
            <a:ext cx="769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err="1" smtClean="0">
                <a:solidFill>
                  <a:srgbClr val="FF0000"/>
                </a:solidFill>
              </a:rPr>
              <a:t>Preserve</a:t>
            </a:r>
            <a:r>
              <a:rPr lang="fr-FR" i="1" dirty="0" smtClean="0">
                <a:solidFill>
                  <a:srgbClr val="FF0000"/>
                </a:solidFill>
              </a:rPr>
              <a:t> </a:t>
            </a:r>
            <a:r>
              <a:rPr lang="fr-FR" i="1" dirty="0" err="1" smtClean="0">
                <a:solidFill>
                  <a:srgbClr val="FF0000"/>
                </a:solidFill>
              </a:rPr>
              <a:t>Whole</a:t>
            </a:r>
            <a:r>
              <a:rPr lang="fr-FR" i="1" dirty="0" smtClean="0">
                <a:solidFill>
                  <a:srgbClr val="FF0000"/>
                </a:solidFill>
              </a:rPr>
              <a:t> Object </a:t>
            </a:r>
            <a:r>
              <a:rPr lang="fr-FR" i="1" dirty="0" err="1" smtClean="0"/>
              <a:t>often</a:t>
            </a:r>
            <a:r>
              <a:rPr lang="fr-FR" i="1" dirty="0" smtClean="0"/>
              <a:t> </a:t>
            </a:r>
            <a:r>
              <a:rPr lang="en-US" dirty="0" smtClean="0"/>
              <a:t>makes the code </a:t>
            </a:r>
            <a:r>
              <a:rPr lang="en-US" dirty="0" smtClean="0">
                <a:solidFill>
                  <a:srgbClr val="FF0000"/>
                </a:solidFill>
              </a:rPr>
              <a:t>more readable</a:t>
            </a:r>
            <a:r>
              <a:rPr lang="en-US" dirty="0" smtClean="0"/>
              <a:t>.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Long parameter lists</a:t>
            </a:r>
            <a:r>
              <a:rPr lang="en-US" dirty="0" smtClean="0"/>
              <a:t> can be </a:t>
            </a:r>
            <a:r>
              <a:rPr lang="en-US" dirty="0" smtClean="0">
                <a:solidFill>
                  <a:srgbClr val="FF0000"/>
                </a:solidFill>
              </a:rPr>
              <a:t>hard to work with </a:t>
            </a:r>
            <a:r>
              <a:rPr lang="en-US" dirty="0" smtClean="0"/>
              <a:t>because both caller and </a:t>
            </a:r>
            <a:r>
              <a:rPr lang="en-US" dirty="0" err="1" smtClean="0"/>
              <a:t>callee</a:t>
            </a:r>
            <a:r>
              <a:rPr lang="en-US" dirty="0" smtClean="0"/>
              <a:t> have to remember which values were there. </a:t>
            </a:r>
          </a:p>
          <a:p>
            <a:endParaRPr lang="en-US" dirty="0" smtClean="0"/>
          </a:p>
          <a:p>
            <a:r>
              <a:rPr lang="en-US" dirty="0" smtClean="0"/>
              <a:t>There is a </a:t>
            </a:r>
            <a:r>
              <a:rPr lang="en-US" b="1" dirty="0" smtClean="0">
                <a:solidFill>
                  <a:srgbClr val="FF0000"/>
                </a:solidFill>
              </a:rPr>
              <a:t>down side</a:t>
            </a:r>
            <a:r>
              <a:rPr lang="en-US" dirty="0" smtClean="0"/>
              <a:t>. When you pass in values, the called object has a </a:t>
            </a:r>
            <a:r>
              <a:rPr lang="en-US" dirty="0" smtClean="0">
                <a:solidFill>
                  <a:srgbClr val="FF0000"/>
                </a:solidFill>
              </a:rPr>
              <a:t>dependency</a:t>
            </a:r>
            <a:r>
              <a:rPr lang="en-US" dirty="0" smtClean="0"/>
              <a:t> on the </a:t>
            </a:r>
            <a:r>
              <a:rPr lang="en-US" dirty="0" smtClean="0">
                <a:solidFill>
                  <a:srgbClr val="FF0000"/>
                </a:solidFill>
              </a:rPr>
              <a:t>values</a:t>
            </a:r>
            <a:r>
              <a:rPr lang="en-US" dirty="0" smtClean="0"/>
              <a:t>, but there isn't any </a:t>
            </a:r>
            <a:r>
              <a:rPr lang="en-US" dirty="0" smtClean="0">
                <a:solidFill>
                  <a:srgbClr val="FF0000"/>
                </a:solidFill>
              </a:rPr>
              <a:t>dependency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  <a:r>
              <a:rPr lang="en-US" dirty="0" smtClean="0"/>
              <a:t> from which the values were extracted.</a:t>
            </a:r>
          </a:p>
          <a:p>
            <a:endParaRPr lang="en-US" dirty="0" smtClean="0"/>
          </a:p>
          <a:p>
            <a:r>
              <a:rPr lang="en-US" dirty="0" smtClean="0"/>
              <a:t>Passing in the required object causes a dependency between the required object and the called object. If this is going to mess up your dependency structure,  </a:t>
            </a:r>
            <a:r>
              <a:rPr lang="en-US" dirty="0" smtClean="0">
                <a:solidFill>
                  <a:srgbClr val="FF0000"/>
                </a:solidFill>
              </a:rPr>
              <a:t>don't use </a:t>
            </a:r>
            <a:r>
              <a:rPr lang="en-US" i="1" dirty="0" smtClean="0">
                <a:solidFill>
                  <a:srgbClr val="FF0000"/>
                </a:solidFill>
              </a:rPr>
              <a:t>Preserve Whole Object.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Parameter List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1882676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dirty="0" smtClean="0"/>
          </a:p>
          <a:p>
            <a:r>
              <a:rPr lang="en-US" dirty="0" smtClean="0"/>
              <a:t>If the data is not from one logical object, you still might </a:t>
            </a:r>
            <a:r>
              <a:rPr lang="en-US" dirty="0" smtClean="0">
                <a:solidFill>
                  <a:srgbClr val="FF0000"/>
                </a:solidFill>
              </a:rPr>
              <a:t>group them </a:t>
            </a:r>
            <a:r>
              <a:rPr lang="en-US" dirty="0" smtClean="0"/>
              <a:t>via </a:t>
            </a:r>
            <a:r>
              <a:rPr lang="en-US" b="1" i="1" dirty="0" smtClean="0">
                <a:solidFill>
                  <a:srgbClr val="0070C0"/>
                </a:solidFill>
              </a:rPr>
              <a:t>Introduce Parameter Object</a:t>
            </a:r>
            <a:r>
              <a:rPr lang="en-US" i="1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Parameter Object</a:t>
            </a:r>
            <a:endParaRPr lang="el-GR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447800"/>
            <a:ext cx="5434013" cy="5059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Parameter Object</a:t>
            </a:r>
            <a:endParaRPr lang="el-GR" smtClean="0"/>
          </a:p>
        </p:txBody>
      </p:sp>
      <p:sp>
        <p:nvSpPr>
          <p:cNvPr id="5" name="Rectangle 4"/>
          <p:cNvSpPr/>
          <p:nvPr/>
        </p:nvSpPr>
        <p:spPr>
          <a:xfrm>
            <a:off x="533400" y="1343085"/>
            <a:ext cx="7696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Often you see a particular </a:t>
            </a:r>
            <a:r>
              <a:rPr lang="en-US" dirty="0" smtClean="0">
                <a:solidFill>
                  <a:srgbClr val="FF0000"/>
                </a:solidFill>
              </a:rPr>
              <a:t>group of parameters </a:t>
            </a:r>
            <a:r>
              <a:rPr lang="en-US" dirty="0" smtClean="0"/>
              <a:t>that tend to be </a:t>
            </a:r>
            <a:r>
              <a:rPr lang="en-US" dirty="0" smtClean="0">
                <a:solidFill>
                  <a:srgbClr val="FF0000"/>
                </a:solidFill>
              </a:rPr>
              <a:t>passed together</a:t>
            </a:r>
            <a:r>
              <a:rPr lang="en-US" dirty="0" smtClean="0"/>
              <a:t>. Several methods may use this group, either on one class or in several classes. </a:t>
            </a:r>
          </a:p>
          <a:p>
            <a:endParaRPr lang="en-US" dirty="0" smtClean="0"/>
          </a:p>
          <a:p>
            <a:r>
              <a:rPr lang="en-US" dirty="0" smtClean="0"/>
              <a:t>Such a group of classes is a data clump and can be </a:t>
            </a:r>
            <a:r>
              <a:rPr lang="en-US" dirty="0" smtClean="0">
                <a:solidFill>
                  <a:srgbClr val="FF0000"/>
                </a:solidFill>
              </a:rPr>
              <a:t>replaced with an object </a:t>
            </a:r>
            <a:r>
              <a:rPr lang="en-US" dirty="0" smtClean="0"/>
              <a:t>that carries all of this data. It is worthwhile to turn these parameters into objects just to group the data together. </a:t>
            </a:r>
          </a:p>
          <a:p>
            <a:endParaRPr lang="en-US" dirty="0" smtClean="0"/>
          </a:p>
          <a:p>
            <a:r>
              <a:rPr lang="en-US" dirty="0" smtClean="0"/>
              <a:t>This refactoring is useful because </a:t>
            </a:r>
            <a:r>
              <a:rPr lang="en-US" b="1" u="sng" dirty="0" smtClean="0"/>
              <a:t>it </a:t>
            </a:r>
            <a:r>
              <a:rPr lang="en-US" b="1" u="sng" dirty="0" smtClean="0">
                <a:solidFill>
                  <a:srgbClr val="FF0000"/>
                </a:solidFill>
              </a:rPr>
              <a:t>reduces the size of the parameter lists</a:t>
            </a:r>
            <a:r>
              <a:rPr lang="en-US" b="1" u="sng" dirty="0" smtClean="0"/>
              <a:t>, and long parameter lists are hard to understand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You get a </a:t>
            </a:r>
            <a:r>
              <a:rPr lang="en-US" dirty="0" smtClean="0">
                <a:solidFill>
                  <a:srgbClr val="FF0000"/>
                </a:solidFill>
              </a:rPr>
              <a:t>deeper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benefit</a:t>
            </a:r>
            <a:r>
              <a:rPr lang="en-US" dirty="0" smtClean="0"/>
              <a:t>, however, because once you have clumped together the parameters, </a:t>
            </a:r>
            <a:r>
              <a:rPr lang="en-US" b="1" u="sng" dirty="0" smtClean="0"/>
              <a:t>you soon see </a:t>
            </a:r>
            <a:r>
              <a:rPr lang="en-US" b="1" u="sng" dirty="0" smtClean="0">
                <a:solidFill>
                  <a:srgbClr val="FF0000"/>
                </a:solidFill>
              </a:rPr>
              <a:t>behavior</a:t>
            </a:r>
            <a:r>
              <a:rPr lang="en-US" b="1" u="sng" dirty="0" smtClean="0"/>
              <a:t> that you can also </a:t>
            </a:r>
            <a:r>
              <a:rPr lang="en-US" b="1" u="sng" dirty="0" smtClean="0">
                <a:solidFill>
                  <a:srgbClr val="FF0000"/>
                </a:solidFill>
              </a:rPr>
              <a:t>move</a:t>
            </a:r>
            <a:r>
              <a:rPr lang="en-US" b="1" u="sng" dirty="0" smtClean="0"/>
              <a:t> into the </a:t>
            </a:r>
            <a:r>
              <a:rPr lang="en-US" b="1" u="sng" dirty="0" smtClean="0">
                <a:solidFill>
                  <a:srgbClr val="FF0000"/>
                </a:solidFill>
              </a:rPr>
              <a:t>new class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Often the bodies of the methods have common manipulations of the parameter values. By moving this behavior into the new object, you can remove a lot of duplicated code.</a:t>
            </a:r>
            <a:endParaRPr lang="el-GR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Small !!</a:t>
            </a:r>
            <a:endParaRPr lang="el-GR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95400"/>
            <a:ext cx="736712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3048000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In the </a:t>
            </a:r>
            <a:r>
              <a:rPr lang="en-US" b="1" dirty="0" smtClean="0">
                <a:solidFill>
                  <a:srgbClr val="FF0000"/>
                </a:solidFill>
              </a:rPr>
              <a:t>eighties</a:t>
            </a:r>
            <a:r>
              <a:rPr lang="en-US" dirty="0" smtClean="0"/>
              <a:t> they used to say that a function should be </a:t>
            </a:r>
            <a:r>
              <a:rPr lang="en-US" dirty="0" smtClean="0">
                <a:solidFill>
                  <a:srgbClr val="FF0000"/>
                </a:solidFill>
              </a:rPr>
              <a:t>no bigger </a:t>
            </a:r>
            <a:r>
              <a:rPr lang="en-US" dirty="0" smtClean="0"/>
              <a:t>than a </a:t>
            </a:r>
            <a:r>
              <a:rPr lang="en-US" dirty="0" smtClean="0">
                <a:solidFill>
                  <a:srgbClr val="FF0000"/>
                </a:solidFill>
              </a:rPr>
              <a:t>screen-full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At that time </a:t>
            </a:r>
            <a:r>
              <a:rPr lang="en-US" dirty="0" smtClean="0">
                <a:solidFill>
                  <a:srgbClr val="FF0000"/>
                </a:solidFill>
              </a:rPr>
              <a:t>VT100 screens </a:t>
            </a:r>
            <a:r>
              <a:rPr lang="en-US" dirty="0" smtClean="0"/>
              <a:t>were </a:t>
            </a:r>
            <a:r>
              <a:rPr lang="en-US" dirty="0" smtClean="0">
                <a:solidFill>
                  <a:srgbClr val="FF0000"/>
                </a:solidFill>
              </a:rPr>
              <a:t>24 lines by 80 columns</a:t>
            </a:r>
            <a:r>
              <a:rPr lang="en-US" dirty="0" smtClean="0"/>
              <a:t>, and the editors used 4 lines for administrative purposes.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Nowadays with a cranked-down font and a nice big monitor, you can fit 150 characters on a line and a </a:t>
            </a:r>
            <a:r>
              <a:rPr lang="en-US" dirty="0" smtClean="0">
                <a:solidFill>
                  <a:srgbClr val="FF0000"/>
                </a:solidFill>
              </a:rPr>
              <a:t>100 lines </a:t>
            </a:r>
            <a:r>
              <a:rPr lang="en-US" dirty="0" smtClean="0"/>
              <a:t>or more on </a:t>
            </a:r>
            <a:r>
              <a:rPr lang="en-US" dirty="0" smtClean="0">
                <a:solidFill>
                  <a:srgbClr val="FF0000"/>
                </a:solidFill>
              </a:rPr>
              <a:t>a screen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Lines should not be 150 characters long. Functions should not be 100 lines long. </a:t>
            </a:r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Functions should hardly ever be 20 lines long !!!!</a:t>
            </a:r>
            <a:endParaRPr lang="el-GR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What is wrong with error handling ? 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828800"/>
            <a:ext cx="8001000" cy="3287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AutoShape 4" descr="data:image/jpeg;base64,/9j/4AAQSkZJRgABAQAAAQABAAD/2wCEAAkGBhESERUUERQVFRQWGBUVFhgXGBgVFBUYGRgfFxYZGBUYHCYeFxskGhcVIDIgIycpLCwsGB4xNTAqNSYrLSkBCQoKDgwOGg8PGikfHyQsLDQ0LyosLCwsLy8sKTUsLCwwLCwvLCwsLSwtLCwsLCwsLCwsKSwsLCwpLCwsLSwsLP/AABEIAOEA4QMBIgACEQEDEQH/xAAcAAEAAgMBAQEAAAAAAAAAAAAABQYDBAcCAQj/xABUEAACAQMBBAUFCAsNCAMBAAABAgMABBEFBhIhMQcTQVFhFCJxgZEjMkJScpKhsRYlM2Jzk5Sys8HRFTVDU1RVY3SCoqPC0iQ0REVkg+HwF8PxCP/EABsBAQACAwEBAAAAAAAAAAAAAAADBQECBAYH/8QAMxEAAgIBAgMECgICAwEAAAAAAAECEQMEIRIxUQUTQXEVIlJhgZGhscHwFNEzwnKC4Qb/2gAMAwEAAhEDEQA/AO40pSgFKUoBSlKAUpSgFKUoBSlKAUpSgInVJZFkDbzKm7wI4rvZ47w9GK29OvxKp5ZHA45eBHga26wJZqr7yjBIwccAe4kd/P21Nxxcaa3K+OnzY8/eQlcW90/x4beS267GelKVCWApSlAKUpQClKUApSlAKUpQClKUApSlAeJXwpPcCfZXN9L6QNbuIkli0dWjkUOjeVRrvKeRwwyPWK6Pc+8b5J+qq70Z/vTZfgI/qoCJG1OvfzOn5bD+yvX2Ua7/ADOn5bD+yr1XzNAUgbU6526On5dD/pr6Nqdb7dHX8uh/01ds0zQFK+ynWv5mH5dB/pr421usj/kp9V7B/pq7ZpmgKSNr9Y/mV/yy3/ZXobXav26LJ+WW9XTNM0BS/sw1b+Zpfyq3r19mGqfzNN+U2/7auWaZoCnDa/U+3R5/yi2/1UG2Opduj3H4+3/1Vcc0zQFOO2Woj/lFz6prc/RvVrTdIt4vPR771BG/NJq9VDa7tlYWf+9XEUZ57pOZMeEa5Y+ygKZfdM8kKlptKv41GMs6bqjJwMsRgcSB666WjZAOMeB5jwrkW2/StY3tlPbWsd1O0igKyQnc3gwYZyQ3Md1TkXTRb/DstRj8Wt8j6HoZpnQ6VT9O6W9Jmbd8pWN/izK8OPW4C/TVthnV1DIwZTxBBBBHgRwNDB7pSvhFAR13raKd1CpPaScKPX2+gVr2+quXADK+SAQqngO05BPLxqZ3B3CgUDlUynBKuErJ6XUzycTy0r5JNfnf435H2lKVCWYpSlAKUpQGO5943yT9VVzoyOdJsvwCfVViufeN8k/VVb6L/wB6LL8Cv66AofTptZdW1zaRwTzQqUdpOqbdZgXCj0kYOPTVI+zS87LrVCPGVB9FTn/9Cv8AbG1H9CvqzM37KqNW3Z+hhqVJybVdDj1OoliaSRKfZvd/yjU/x619+zi7/j9T/HrUVSrL0Nh9p/T+jk/nT6Ik/s4u/wCUan+OWvh24u/5Rqn45ajaVj0Ni9p/T+jP86fREh9m95/KdU/Gr+yvn2b3v8q1T8YtaFKehsXtP6D+dPojdO297/K9U+cp/XT7OLvtvdUHsP8AmrSpWPQuP2n9DP8APl0RvfZvc/zhqQ9IP7a9Rba3BGTqeoKB8YN9a5qPqZ2I2W8vmLyg+SwtgjsmkHHd+QOZ9I7+HDrNBi0uPjlN+5VzOnTZsmomoRiSezkOsXh3k1C7S1IwZJGO/Jnn1SZyPlnHh3Vb9H2Asbc7wiEknMyTe6yE9+W4A+gCrCiAAAAAAAADgAByAHYK+156U2z0+LTQgurPijAwOA7hwHsr7mlYEv4zI0QcdYoDMnJgp5Ng8x4jhWp0bI83+mQzruzRpIvc6hvZnlVbOx0toxl0idrZ+ZhYl7WXwZGyVJ7+OOzHOrRc3cca70jqi8suwVc92ScVkVgQCCCDxBHEEd4NZTaI544T2aPew/SAl6XgmTqL2H7rCe3Hw4z8JDkejI5ggm31x3pAs+pEWpQ8Li0dGJHDrIi26yNjmPO9hbvrrdjeLLEkqHKSKrqe9WAYH2EV0RlaKbNi7uXCZ6VH315Kh81PN7W98fmgjFZtOuWkTLAcyARkBh3gHl/4qZ42o8RXx1eOWV4Vd+9V++fL3m1SvLyAcyB6Tivkcyt70g+gg/VWlM6OKN1e57pSlYNhSlKAwX59yf5DfUarnRaftRZfgV+s1YNUPuMvyH/NNV/os/eiy/Aj6zQHKenzjqcPhbRfTctVRq09O7/baMf9Pbj/AB3NVJZcsV7gp9uf2V6PsZpQl72vsVeuXrLyMlKUq/K4UpSgFKUoBSlKA17+bdjYjnjh6Tw/XXcdmNIW1tIYVHvEXe8XI3nPrYmuM6fs/c6h1sdsqlUwHd23VB5hRwJJ8012TZvWTcRHfQxzRsYpozx3JF54PapBBB7jXju2s8cuVRg7S+56nsbE4RcpKr5eRLUpSqI9AQN3ssbhibueV1yd2KNmghUdmdw78h++ZvQByrUh6ObSO4iuIDLFJGc8JGdXHwlYSbxwRkcCOdWmtDUtetrf7vPFGe53UMfQucn2VtbInjgt2Q+o6bbC7Bmt3uGYF2llDSxwqWCIkce6VyWI4KMgZZjVe0vZrUxcSC3mWG0hnm6iOTfKnJ5hExvICTjeOMg8O+4Wm2NhK27HdQljyG+AT6A2M1MVm2iPu4zdp/IpG0k13Hp16t91cg6vEckQK7xc7gDxn3pVip3uWD3iup7J2PU2NrFvBurghTeU7ytuoBlSOYPYar9xbrIjI4DKwKsp4ggjBBHditXovuGha708sXW1aN4CxyRDMpdUJ7d0hh6xUmN+ByazG1UvAv8ASvEUm8Ae+tHWEIUOpKlSMkfFJwcjtxz4+NdEY8UuEqNRleHG8lXX28TbuLRJBh1B+seg9lRp0NgwKOBg88eeB3ZHBvXW9p1yXTzvfAlTjkSO32YrarZTnjbjZzS02n1kY5XHo75P410+ngKUpURYClKUBpa2cW0x/opPzDVf6KP3ns/wX+Y1ObRNi0uD3Qy/mGoro0ttzSbIZzmCNvnjf/zUBxvpzf7coP6G3H+IxqpQ/dZPRH9RqydNrZ1wDuSD9Z/XVbh+6yeiP6jXoOyV6v8A2/1ZW6zn8PyjZpSleiKwVYjsbubvX3dpCWVW3GkZnAYZGVRSBwIPPtqu10G91ONxEY7uzh/2eFJD1JluCyxhWDN1bcuQAI5Vw6vJkg4qHjfhf4f2J8UYu+IrcOyTMGfyi2SESGJJXcosrAAncXdLHgw7OFehsZMJJ0kkgi8nZFkaRyqZfO5hgpznHbipbQduktoLeEAlVefrjuKTuuRuPGWzh14nHI4wfDDpu17WyXUkU2/NJcRHMiZM0SiQkkHguSVyM5GcCuZ5NZcqXl7/AFqvlttb8earkyThw7fX5Ebd7GXK9V1e5cddv9WbdutB3Mb/ABAGMZHHlWheaHcxSGOSGRXClyu6Sd0cS3Dmo48Rw4GrhdbWW88zu08sS3FqYsBSRaPvqxUBcb0bbmcrx87j4YhtFbRRLCZDcmKG5AkcSKjGVQogQDD7nDO8SOXDApj1OpSXFC35P78tuVePNbCWLG+T+v6/2jS2NmeLRt+2LC4a4cIEVX62UkBUdW4bpUcTkYAznhxvuzl6s8CThAjygNKAMHrFHVsG7SVKlePYK510b65FDcPay4VJX6+3J5LLgqyZPaRgD0Y5mun6fHEodYiCBJIWAIO67sZHBx705YnHjXkdRjePJKEuaZ6/RzWSEZRe1G1SlK5jvObdKvSBJbEWtsd2VlDSSDminkq9zEcc9gIxxPDjMsrMSzElickk5JPeSeddD202VuLzWLhY8ABYWLMcKqmNQPEnIPAd1RWsdG8luy708AjbPnuer3SBnivE4OMAjPHuqeLitipzY82VuVbJ0U6uo9C20c3XtauxaIozoCc7jKRnd7gQTw7wPHPN/IHLlIwZcEgGMMwbxAxnB8QK6l0LbLyI0l3KpVSvVxAjBbJBdgD2DdAz25PdW06oi06l3io6vWh0cwb99qdx8Eyw2y+mCP3T+84r3rGprbwSzPyjRnx34HAes4HrqT6PtMeDTIQ/3aYGeThg9ZOTI2fQGA/s1piVs6tdPZRLBayeaviWH1kfVWyygjB4g1hihwR3KMDxJ5n/AN7zWeuiT3tFWeIYVQYUADuFe6UrVuxGKiqSpClKUMilKUBF7UnFldfgJ/0bVp9Hv71WP9Wg/Ritna84sLv+r3H6Jq1uj8faux/q1v8AoxQHCOmRs68w7lt/zAf11X4D7pJ/2/zanulsA69N4G2H+ApquQTATyL2ncx6l416DstpQV+3/qyt1iuT/wCP5N6lKV6IrBSlKAUpSgFKVjabzgiqzyNwVEG87HwArSeSOOPFJ0jMYuTqKtie3VxhgD/72Grt0N3KqbuDkQ6SjxUgr9GF+dWHQui2aXD30hiU8epiPn+h5Oz0DPpFbe0GgppUsF7YwkRJmO6RSzZibHnneJORg8e8JmvI9p63DqfVxrfqel0Gjzad95Pl0/J0alaml6rDcxLLA4dG5EfURzUjuPEVt1Rnok73RBa5sdBdSCVmmjkC7m/DIY2Zc5CtwIIyTWLT+j+wiO8YRK54l5yZnPz+HsFWKlLZp3cbujzFEqjCgKO5RgewV6rW1HUYoI2lmYIijJJ+gAcySeAA4movXdpxBGnVxvJcyrmG3A90JxklwPeKvwj4EUpsy5RjzMOvWnl11b6eOKlhc3WOyCM+ap7t990D0Zrqe6K590TyQBZRJITqMhEl2sq9XKpx5ioh5xKpwCuRx7M4HQq6YqkUmbI8k22KUpWxCKUpQClKUApSlAQ22h+115/Vrj9E1Ytgf3rsf6tb/o1r1t02NMvT/wBNcfomrH0fZ/cuxzz8mg/RjH0YoD8/9Kr52guPlQ/RAlVlf98Po/yVZOkzjr1yf6SIf4K/sqqXk+5db3Z5ufQVAP0Vb6WShgjJ8lkX2OLKnLI0vZf3J+lfFORkdvGsF/CXjZV5kcPrxXqJyai5JXt8yoirdPYypKp5EH0EGveKtmyK6PfqsM1rFFdIoUp50fWboxvIykFyRxIOW9POp6Tol04tkCZR8VZW3fpyfprz/p3hdTx0/P8A8LtdjymuKE00cve5UMFGWc8AijecnuCirBp2wOpTjJSO3U8utJMh/sKDu+g4rqGi7M2toMW8KJ3sBlz6XbLH21Jiq/Uds58m0PVX1+ZYYOxsUN8j4mcc/wDjnUTOYldDGMb0zIUUHtCKfOkIHaBjPbXRNk9jILFPM8+VvukzDz38Bz3V+9HrzW3s67SRdc+d6YmQD4qEnqlA7MR7ue8lj21KGq3NqcuXacm6LDT6TDi9aEas1bzUUjaNDkvK24ijiTgbzMe5VUZJ9A5kA7JFVvZaTyqWW+PFWLQW3hBG3nMPGSQEnwVRVlrnex1QfErI/T9n7eCR3gjEZfG+EyqNg5B6sHdB58QM8TUhSlDZJLkKrl5basrv1E1o8bEleuSRXjBOQuYzhwOWTxqx0omayjxFasNlJXkSbUJ/KJEO9HGq7lvE3xlTm7DsZvZUxZ6PFFJJIq+6SnLuxLOe5d5jwUdijAHdW7SlhQiiD2i2VjuSsiM0N1HxhnTg6HsBx75eJ4HvOOZzN7A7avcl7W8UR30A88DgsychNH96cjIHIkcs4H2qztlo8pEd3Z8Ly1O/GR/CJ8OJgPfAjPDxI+FUkJVszk1OnUlxR5nV6VD7J7SxX9pFcxcA485e1HHB0PiDn0jB7amKnKkUpSgFKUoBSlKAr/SCftXff1af9Ga2dkI93T7Re63tx7IlrT6Rj9qr3+rzfmGpLZ1cWduO6GEf4YoD819ITZ1q7P8ATxj/AAyP1VXNR0x5JWK44BefaccvoNWzbvZ6+bVbt1trkxtNvq6W8koO6MKVPAEYJ7ajjot3/F3nrsnH1GrLT5sCwvFmvne3lRy5ceTj44VyrfzI/S7eVM9YcjsGckevux2Vv1gexvR/BS+u2mH6qwM14Odu/wCKlH1irfD2jpccVBN/Hc4smlyyd0vgbeixmV47RbceUy3CSeU72XSNDnzVx5gA3iePHHgMdq1nayztTi4nSNue6SWfB5HcUFsequL6BtFcWUk0iWxaWRVRZHWTEK8yAu6C3Hd+b21pGVyztIyu7kszuk285Pafc+Horzk8eLLmlcqjvu92XuLUSw4lSuXySO0aV0h6dcHCXCq2cASZiJ7sb+Ac+BzVjBr833VyrDDCNvVKPZmPhWKy2kurbHk1zJGo5KHZk+Yy4+io82nxx/xz4vg0TYe0Jv8AyQryZ+kYIQiqq8FUBQO4AYH0CoDpD1MwadcOpwxXq178yEJw8QCT6q5zp/TXdxgCeOGf75cxsfTjK+xaya/t+dUt/I0t2Fw8kZjCMJEbBzxY7pXA45wRwPKuZQae51S1MJQajzOsaJYCC2hiXlHGi+sKMn1nJ9dbtYrXf3F6zAfdXf3Tld7HnYJ5jOaRO5ZgygKCN072d4Y45XHm4PDtzzqM7FskjLSlKwbClKUApSlAKhdf2xs7LAuJQGPEIoLyHx3RyHicCovb/a57VUht8eUzZ3SeIiQe+kI7T2Acsg92DHaZsLaWluLvVJJGkm85UBzPITxJZjx7QcZAGRk5OKw5Ub48TyctldcrbfRLx23e6S8WauyfShZ2V9MyidbK590cNHjqZ+RZVUnKOOeOOcdgrtei65b3cQltpVljPDeU8j3EHip8CAa/Ol5IjOxRdxCTurktgdgyeJrNsttI2lXS3CZEDlUuYxyZCcBwvx1Jz48R2mtcOsUpcLVEvaP/AM5PBiefHLirdqqa6+LWx+lKV4gmV1VkIZWAZSOIIIyCD2givdd55MUpSgFKUoCtdJR+1N7+Al/NqR0C5TyWAby56qLtHxBWzq2lx3MMkEwJjkUo4BKkg+I4iqK3QJo/8XKP+61AdDDjvFfa5wegPSewTj0S/wDiuKXuyl091dJpommggmaMMG87gTjtG9708QOzxolYP1lX2vyfDsnr3NY7sf22X/NWymg7SLy8uHomf9T1twvoD9TUr8vCy2nHwtR/GyH/AD18M21A+FqXtmNY4X0B+ouFeTGvcPYK/L51nadfhaj8yU/5a+fZZtKOb33rif8AWlKYP07JbxAEsqYHEkgYHia5Psji8ubjUmUYkdobUYxuQRndyB2FjnPoPfXMr7bTX+rcTS3YjKlX3oyF3WG6ckpw512LYy06qwtU7oYyfSy75+ljUWTZHZo4KU7fgTNQb6PcxMWtbjKnj1VwGlQfIlBEiDwJYeFTlKgstpRTIiPUbwfdLQHxhnRgfVKIzW3bajvNutFNGT8dBu/PRmUes1uUoYUWvEVqS2oEol35eC7u4pJiPiYwD53HmPCtulDZqyNn11F5R3D/ACLeU/SVA+mvE2rytEzwW0jyKR7nL/s5YHnus4IOBUrilDWpdTiV7qMk2o3EtxGyMpjQROeKIBkLkcMHGcjnnPbUrtPtDJe3DSvwHJFzkIg5AfWT2kmtPpKkjt9S6xXVutRRMgbLxsoAUlewFd0+3wrTjkDAFSCDyI5VwapSUr8HX0PV9gywTxKO3eQ4l7/Wd38dvlR6rT1gjqJM/FPt7PpxW5WTQtDbUbhY1B8njYNcP8E44iNT2sfo59lQ4IOU1RZ9qamGDTT4uck0l1bX7fuOndBesTNayWlx7+16ornmIpk6yMH0ed6BgdldNrnXRsN/UdVlUeYGtYBjlvRRsHHqJArotX65HyKaqTSFKUrJqKUrFc3KRozyMqIoJZmIVVA5kk8AKAy1Vdodu1il8ls4zd3p/gkICRffTycol8Dx5cs5qIuNo7rVN5bBja2K562+cbryKPfC2VuQ5+6tjHHHEcYCPVs2/k2z9tOIS4668BSJpQD7oY5Z+Mkh5b5972DlgDPqtvqQcxtfTPfSjrTDbukFnax53RvSSI7nJBCgYZuPDAJqmTaFqenKxXrk66QHEd3E7zSscDci6nfdjk8h3mpXU9HsYgsMmj3D3E2/1ZadJpJXUZLO8c+8FyRlsAcajtL2bsrdAbzTL+SRmA3pMRRhm5RxDrxkZ5AlmNASd1puuRQmZ5LoKqdYw8ot2ZQBvHKmMcQOwZ41gsG2hmjWSMXm43Fd8WaMR37rgNjxI41G3V7ZwSuj6a5mcokNsGkQwszHquum60s0ki4bdUABcY5k1IWez/UTxRXtvajyneWCSOa6RIp8ZWOTEuWB5AjjntrPG14myg2roWWo7Qzb/UGRxG7ROSLDAdcbyhuAbGezIz20stW2kmlljiVMwMqy5S2wrEbwUNvbrHHMA8O2rNb7O2UGertNTixnHUvcYPH4IjnI4+OKibDRrZYHeSHVlmcyStHGL0bzMSVVm4hnxuqXJwTx5Vtxy6mtEZFru07TSwpFG0kO4ZAFgwm+N5AW3sZI44Bzis1hr+0cscjhExE0kbYS3wrxcHVt6VSMd+CKyw6RbR2/WLa6o14yBmRBeopl3femQj3o5ZyeAqRtdn7COFty31bLBiyAXiFmYecDjC8c4yfXmnHLqKKfrl/tFcWTvMgNo8QkYqsGDHwcNkHeA4A11HZmYPZWzDkYIT/hiqxc6XpkdqguJNSt1ZRGts8s4diRgxxwlfdAM7uV83jxxmtvot1AvYLE4KyW7NC6sN1lwd5cqeI81sf2TUGVtq2d2idTaLfSlK5y2FKUoBSlKAUpSgKBtHbNp9y10iRzxXkkcUlu65laRgQOqbdIweOVbh9GKxqPR7qEk5a2thZo3FlNwjxg+AUZUeGDjswOAsvSy6f7ItzvLZtK3WtGAZVYJ7nu5BwOLE47j4Vrac+nqBjW7koOSmfc9XFMgeypea3OBvhyPhdV0dP+z5ovRG546hcM4/i4iVQ/KcgE+gAemrJtFrMOk20RjiURb/V7q8MZjdgfEllUEnvNWK0kVkUo28pUFWzneGOBz25HHNQmqQJc6np9qyh1V5LuQHiAsSFYyR3GRseqtYq3RPmk4wc2231bt/UsnRfs89pp6CYe7zM1xN39ZKc4PiF3QfEGrbSldJRilKUBX9sNuLTTY1e5ZsuSI0Qb0khHPdHLhkcSQOI76qttpkupuJtWljitgQ0Vgsi4OOKtdMD57fech4cQdbpS0xX1bSWlRZIneWFlcBkycEZB4HOf7tTjbC6YedlbeqJB9QreMHIxZ96R9Ke70/qLGVVIaPMcciRdbCMq8W9yUbpz3eaBiqVabPa0nBIdQCjgo/dOzKgDgAFMBAGMcAMVbZOjbSm52cPqDL9TCtZuijST/wANj5Msw/8AsrfumLK5Y7J68iGQi5F24w8vlFpIjKpJRAjplVAPIPjOTio3UNJ1/eM13HK3kySPCxWy3EJjy8jYbAKlVIYAsADjBq5noq0/4IuF+TcS/rY19PRnbHIFzfqCMHF0/EHgQcg5GKx3UhZzDRdnZ7mIXNo7PMrW9yyz7yyNOm8Gw7DddHyWDb3DGDzzV328brNMM7RMrxNDOEYecjJIAwPqLjI4Y41FbEamtppM0y7zqs0whVmJzlljiX70FiM4A5k1eNRMZURTLlZt6Ij4JyjMQTzGVVgK45Pct8UE8ddUQ37u3MjCSKa9MUmHQjSxNHuv5y4kjILAA4z4VF7TXN1IIw8l26JIku6uk3CAsmd0SEypvLnjgcMgVFTbJa3aNuWF3K1uuREgn6oxgnOGRhunmeI5+HKpvR9M16QYvdReOPtSHc64j8MEG4fEE1Lxo4Fp8l1RDp0hunXK1+UkLyO6SWExmQtzCgzERqoHAZGK2tmNodX8l3bWBLiFVCwTT5gkfnvMUMrGQEngd5R9QuOlaBb2yFYY1UNnePvnfPMu7ZZ8+JrcSIhmO8xB3cKcbq4GPN4Z49uSeXZUbydDrhovafyKdsDfW66mrambpdSeMpGbgRrbZJ4pbFOA7QOQO8w5njZNstlbmG5bUdPXrGZVW6tuRnVeCvGf41Rwx2gcO0N91vQobuIxTrvKeIPJkbsZG+Cw/wD3Ir1sFtZMszabftvXEa70Ex4eVQjtP9IoHHvwTxwSdoyUtmQZcMsDUosw6DtLb3ib0D5I9+h82SM9odDxHHhnl41KV82s6Mre7k8ogdrS8HKeLhvH+kTgHHsPiRwquPqt/Yjd1K2Z0H/FWymWIjvkjHnxePDHcK0lja5HVi1cZbT2ZK6VrUdxvhA6tG266SI0bqSMjKt2EcQRW/UNp22VhP8AcrmIk9hYI3zXwfoqZqNnZGSa52KVSru2/dDU5beUt5LapHvRhmVZZZPOBfdIJAXPDw8TUFpG2N7b28RWJJrczSQW6kyG7nRXbG4BkAIuF874tbcJE86T3W39HUqVW9C29tbl+qJMNwGKNDLwcMDghTybiOzj4VZM1q1RLGSkrRWtvtOiktg8k627QuskUr4KhxwAKn34IzwwTw5HiDV9D168eZFWxtbjP8PHFJbqAPhGSWIAeoeipfpOa2MUYkuBFPG4lhAXrWZh2GHjlT3nhw9IqnQdJmqypwe3TOQrsmHbxCklfora1GNsgWOeXNw402/d+7HV9d16Czhaadt1RyHNnPYqjtY/+TgVm6ONmp1km1C9XcuLkBUi/k8A4oh++PAn0DkSRXJ9FiS8jv11DrJryO0nnt5GkzCqoOO5EAAjZxx45GeAxx73sfdGXT7SQ83t4GPpMak/TUuNKrW5xayc+N45rhrwZMUpSpDiFKUoCmdKuzc13ZBrUuLm3dZ4dzG8zLwIB790kjHaBXL7bVNoI1HWDU1Yc/8AZY7lSf7QU49dfoOlZTaB+f5tt9eTkkz+EmntGT8zI+msZ6V9ZT39vDnua3uVY+w4r9CUrbjYOAW/TTen30VmPlGaPHp3zUjJ0t3HVtvQ2RypHmX0QYZGMhWzy7q7aRWtcaXDJ90ijf5SK31is94zFH582eDT6DNBb+fPby75VcMW3ZRICuPfAqGxjmVNdC1e4E1kZ4eJCpdReJTEyj1hSvrNbm1ewIiY32mKsVxGp34VULDdIOJRlX3r8ODDtxnvHjQdUhurZJYQOrkBOOAwSTvqQO0NvZ9vbXLNUWumkprh8ao345AwBXiCAR6DxH0V6rFa24jREHJFVR6FAA+qstRHehSleJplRSzkKqgkkkAADmSTwAoD3UFtZs6bmNWibq7qE9ZbyjgUcccE/FbAB9R44wYxekhJGbya0vLmNTumWGEtGSOeD+3FZLXpPsGbclaS3f4s8bRn1kZA9ZFbKMluc8suKa4W0XHYDblb+JklXqryHzLiE8CrDhvKO1D9HLuJtlcf13SzM6X+lSp5ZEOBjZWS4TtjfBweHAZ9B7Ctz2C6RINSjK/crqMYmgbgykcCVzxZc+scjjtnjKyqy4njdeBuaz0fabdEme0hZjzYLuOfS6YJ9tQkHRPHb58hu7m3B+ASs8A/7ci59YbPjV8pWxEm1ujhDaDqMWtuEuIBIYVe4ZI3MTLncjDxM3vzhT5rDA4555nzsOiRwrBK0bQSSvGSN4IswIlQDI4YYlTnIOM5r2rbm0GoKx4yRWsifJRAjf3jUppuoNLJcDACxSiJe8kRo7E+uTH9moJunsWunjGUE5btlCg2UuRDY2LJ1I6yeS4mjCl8xNvxMkvwS28uCcHh4EVonSNVlsjdW+oTyMjTDcDMOsSN2XejYHziQucEcew8gem63fJDbySSLvIq+cvxgSFI+mqtsHrKQaXE0pIQTvApAzjemKpnuALc6KTqxLFFS4b8DHsTZ2N5a3VvFC1vqc1sx6ydzM8qSpwkSYjO428AQoBwfhVQ7rYm+jIjn025d0G5vRozoQOWHjyDXS9o40tr3S5ogEZblLbCgAGKUFWXA7Bx4ffGuu1s4rIlZzwzT0k5KNO+qTXXkz8/x7HXFhYXV5druT3EIsraANvMonIU7xHAvu5OOzBzx5dz0TT+otoYf4qKOP5ihf1VSpPtrq6gcbPTWJJ+DLeHkB3iIew+DV0KpElFUjlyZJZZuc3bYpSlZIxSlKAUpSgFKUoBSlKAVx/YaLye41Cy5GG5d0Xt6qXihA7sBfnCuwVWtpujyyvnEkyusoG51kTtG7JnO6xHBh6R6K1krVEuHJ3cuIq1ztBK9y1rYweUTooeQlxHDEDwAZ+JLH4oGfYcfU0naJv4PTkHczzkj5vOrzs9sxa2MfV2sSxqTlsZLOe9nOSx9JqUrCgkST1WSTtOjnKbM663BptPjHekc8hHqcgGs0fRR1xH7pXk92oIPVAC3tyeYzHHxbHproFK2UUiKWWcubMFlZRwxrHEipGowqqAqqO4Acq+XmnRTLuzRpIvc6q49jA1sUrJGVC96JtIkbe8lWNu+Jnhx6BGwH0VEah0I2eets5Z7W5U7yTCRpCG++DHJHoI/VXRqUBzu3201HT8R6vbNLGOV5aqZIyO+WIAFD4gDwFWLTekTS5xmK8g4/BZxG/zJMN9FWKo+92etJjma3gkPe8SOfawNAc627u7YanYXcM8LsxNnKqSIzFJM9U26pzgOTk+K1uaAuJLwf8AVMfnQxMPrrx0j6Vaxtp9vbwwxSS3ccnmRoh6uAF5D5oHetSFtZbksr54SmNsdxVNw+0KnsqHIWWjtr4/gh9v5B5Eyk46ySCPxwZVLf3VY+qqjrVv1Wg20Y9/cSwsAee9K5mA9QwKuusWy3FzDA43kRZZ5FPI5XqI1Pp6yU/2Kqeti61HUoYrCESw2TAs7HdthNwIDOOxMKN0cT5wHfWI9CTO0rk/In9XiW51ewt88IC97L3KI8dXnuBYY9dS2p7Uz6pM1npL7kKndub4cVQdsdufhuR8IcuYPI1qaX0LbzyS6hdyzNPumaOL3GJ933qMR5zIOwDd5Dhwroml6TDbRLFbxrHGvJVGAO8+JPaTxNSxVKityz45uRj0PQ4bSBIIF3Y0GB2knmWY9rE8Sa36UrYjFKUoBSlKAUpSgFKUoBSlKAUpSgFKUoBSlKAUpSgFKUoBSlfGoDlFpOb7Vrm7b7jbb1nbdxKn3aQekkjPc3hViurpI0Z5GCogLMx5AAZJqg7P7SppUJs9QSWKeJ5MERs6zhnLB42Awc5xx8PECx6bs9cauQ13HJbaepDLC/mz3ZHEGUDjHEPi8zzzyIhcXKRZ480MWJU7ZE6Rp91rE8zQO0GnuUV5wCs06ImOpi3h5qhmk3m4jLHnyrq2gbP29lAsFsgSNezmSTzZmPFmPea3be3SNVSNQqKAqqoCqoHIADgBWSpUqK+c3N2xSlKyaClKUApSlAKUpQClKUApSlAKUpQClKUApSlAKUpQClKUApSlAKUpQHiTs9Ne6UoBSlKAUpSgFKUoBSlKAUpS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1030" name="Picture 6" descr="https://encrypted-tbn3.gstatic.com/images?q=tbn:ANd9GcSyPA2CdPoMIkmunaCSBAe0XAlVI8MrRwIwBJQZ2PlVfyqL66wj5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1066800"/>
            <a:ext cx="154305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Prefer Exceptions to Error Codes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7755683" cy="3186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4800600"/>
            <a:ext cx="769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Returning </a:t>
            </a:r>
            <a:r>
              <a:rPr lang="en-US" dirty="0" smtClean="0">
                <a:solidFill>
                  <a:srgbClr val="FF0000"/>
                </a:solidFill>
              </a:rPr>
              <a:t>error codes </a:t>
            </a:r>
            <a:r>
              <a:rPr lang="en-US" dirty="0" smtClean="0"/>
              <a:t>from command functions is a </a:t>
            </a:r>
            <a:r>
              <a:rPr lang="en-US" b="1" dirty="0" smtClean="0">
                <a:solidFill>
                  <a:srgbClr val="FF0000"/>
                </a:solidFill>
              </a:rPr>
              <a:t>subtle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violation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FF0000"/>
                </a:solidFill>
              </a:rPr>
              <a:t>command query separation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pPr algn="just"/>
            <a:r>
              <a:rPr lang="fr-FR" dirty="0" smtClean="0"/>
              <a:t>The </a:t>
            </a:r>
            <a:r>
              <a:rPr lang="fr-FR" dirty="0" err="1" smtClean="0"/>
              <a:t>practical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code </a:t>
            </a:r>
            <a:r>
              <a:rPr lang="fr-FR" dirty="0" err="1" smtClean="0"/>
              <a:t>that</a:t>
            </a:r>
            <a:r>
              <a:rPr lang="fr-FR" dirty="0" smtClean="0"/>
              <a:t> calls the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gets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complicated</a:t>
            </a:r>
            <a:r>
              <a:rPr lang="fr-FR" dirty="0" smtClean="0"/>
              <a:t>, </a:t>
            </a:r>
            <a:r>
              <a:rPr lang="fr-FR" dirty="0" err="1" smtClean="0"/>
              <a:t>mixing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FF0000"/>
                </a:solidFill>
              </a:rPr>
              <a:t>error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handling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normal </a:t>
            </a:r>
            <a:r>
              <a:rPr lang="fr-FR" dirty="0" err="1" smtClean="0">
                <a:solidFill>
                  <a:srgbClr val="FF0000"/>
                </a:solidFill>
              </a:rPr>
              <a:t>execution</a:t>
            </a:r>
            <a:r>
              <a:rPr lang="fr-FR" dirty="0" smtClean="0"/>
              <a:t>.</a:t>
            </a:r>
            <a:endParaRPr lang="el-GR" dirty="0"/>
          </a:p>
        </p:txBody>
      </p:sp>
      <p:sp>
        <p:nvSpPr>
          <p:cNvPr id="1028" name="AutoShape 4" descr="data:image/jpeg;base64,/9j/4AAQSkZJRgABAQAAAQABAAD/2wCEAAkGBhESERUUERQVFRQWGBUVFhgXGBgVFBUYGRgfFxYZGBUYHCYeFxskGhcVIDIgIycpLCwsGB4xNTAqNSYrLSkBCQoKDgwOGg8PGikfHyQsLDQ0LyosLCwsLy8sKTUsLCwwLCwvLCwsLSwtLCwsLCwsLCwsKSwsLCwpLCwsLSwsLP/AABEIAOEA4QMBIgACEQEDEQH/xAAcAAEAAgMBAQEAAAAAAAAAAAAABQYDBAcCAQj/xABUEAACAQMBBAUFCAsNCAMBAAABAgMABBEFBhIhMQcTQVFhFCJxgZEjMkJScpKhsRYlM2Jzk5Sys8HRFTVDU1RVY3SCoqPC0iQ0REVkg+HwF8PxCP/EABsBAQACAwEBAAAAAAAAAAAAAAADBQECBAYH/8QAMxEAAgIBAgMECgICAwEAAAAAAAECEQMEIRIxUQUTQXEVIlJhgZGhscHwFNEzwnKC4Qb/2gAMAwEAAhEDEQA/AO40pSgFKUoBSlKAUpSgFKUoBSlKAUpSgInVJZFkDbzKm7wI4rvZ47w9GK29OvxKp5ZHA45eBHga26wJZqr7yjBIwccAe4kd/P21Nxxcaa3K+OnzY8/eQlcW90/x4beS267GelKVCWApSlAKUpQClKUApSlAKUpQClKUApSlAeJXwpPcCfZXN9L6QNbuIkli0dWjkUOjeVRrvKeRwwyPWK6Pc+8b5J+qq70Z/vTZfgI/qoCJG1OvfzOn5bD+yvX2Ua7/ADOn5bD+yr1XzNAUgbU6526On5dD/pr6Nqdb7dHX8uh/01ds0zQFK+ynWv5mH5dB/pr421usj/kp9V7B/pq7ZpmgKSNr9Y/mV/yy3/ZXobXav26LJ+WW9XTNM0BS/sw1b+Zpfyq3r19mGqfzNN+U2/7auWaZoCnDa/U+3R5/yi2/1UG2Opduj3H4+3/1Vcc0zQFOO2Woj/lFz6prc/RvVrTdIt4vPR771BG/NJq9VDa7tlYWf+9XEUZ57pOZMeEa5Y+ygKZfdM8kKlptKv41GMs6bqjJwMsRgcSB666WjZAOMeB5jwrkW2/StY3tlPbWsd1O0igKyQnc3gwYZyQ3Md1TkXTRb/DstRj8Wt8j6HoZpnQ6VT9O6W9Jmbd8pWN/izK8OPW4C/TVthnV1DIwZTxBBBBHgRwNDB7pSvhFAR13raKd1CpPaScKPX2+gVr2+quXADK+SAQqngO05BPLxqZ3B3CgUDlUynBKuErJ6XUzycTy0r5JNfnf435H2lKVCWYpSlAKUpQGO5943yT9VVzoyOdJsvwCfVViufeN8k/VVb6L/wB6LL8Cv66AofTptZdW1zaRwTzQqUdpOqbdZgXCj0kYOPTVI+zS87LrVCPGVB9FTn/9Cv8AbG1H9CvqzM37KqNW3Z+hhqVJybVdDj1OoliaSRKfZvd/yjU/x619+zi7/j9T/HrUVSrL0Nh9p/T+jk/nT6Ik/s4u/wCUan+OWvh24u/5Rqn45ajaVj0Ni9p/T+jP86fREh9m95/KdU/Gr+yvn2b3v8q1T8YtaFKehsXtP6D+dPojdO297/K9U+cp/XT7OLvtvdUHsP8AmrSpWPQuP2n9DP8APl0RvfZvc/zhqQ9IP7a9Rba3BGTqeoKB8YN9a5qPqZ2I2W8vmLyg+SwtgjsmkHHd+QOZ9I7+HDrNBi0uPjlN+5VzOnTZsmomoRiSezkOsXh3k1C7S1IwZJGO/Jnn1SZyPlnHh3Vb9H2Asbc7wiEknMyTe6yE9+W4A+gCrCiAAAAAAAADgAByAHYK+156U2z0+LTQgurPijAwOA7hwHsr7mlYEv4zI0QcdYoDMnJgp5Ng8x4jhWp0bI83+mQzruzRpIvc6hvZnlVbOx0toxl0idrZ+ZhYl7WXwZGyVJ7+OOzHOrRc3cca70jqi8suwVc92ScVkVgQCCCDxBHEEd4NZTaI544T2aPew/SAl6XgmTqL2H7rCe3Hw4z8JDkejI5ggm31x3pAs+pEWpQ8Li0dGJHDrIi26yNjmPO9hbvrrdjeLLEkqHKSKrqe9WAYH2EV0RlaKbNi7uXCZ6VH315Kh81PN7W98fmgjFZtOuWkTLAcyARkBh3gHl/4qZ42o8RXx1eOWV4Vd+9V++fL3m1SvLyAcyB6Tivkcyt70g+gg/VWlM6OKN1e57pSlYNhSlKAwX59yf5DfUarnRaftRZfgV+s1YNUPuMvyH/NNV/os/eiy/Aj6zQHKenzjqcPhbRfTctVRq09O7/baMf9Pbj/AB3NVJZcsV7gp9uf2V6PsZpQl72vsVeuXrLyMlKUq/K4UpSgFKUoBSlKA17+bdjYjnjh6Tw/XXcdmNIW1tIYVHvEXe8XI3nPrYmuM6fs/c6h1sdsqlUwHd23VB5hRwJJ8012TZvWTcRHfQxzRsYpozx3JF54PapBBB7jXju2s8cuVRg7S+56nsbE4RcpKr5eRLUpSqI9AQN3ssbhibueV1yd2KNmghUdmdw78h++ZvQByrUh6ObSO4iuIDLFJGc8JGdXHwlYSbxwRkcCOdWmtDUtetrf7vPFGe53UMfQucn2VtbInjgt2Q+o6bbC7Bmt3uGYF2llDSxwqWCIkce6VyWI4KMgZZjVe0vZrUxcSC3mWG0hnm6iOTfKnJ5hExvICTjeOMg8O+4Wm2NhK27HdQljyG+AT6A2M1MVm2iPu4zdp/IpG0k13Hp16t91cg6vEckQK7xc7gDxn3pVip3uWD3iup7J2PU2NrFvBurghTeU7ytuoBlSOYPYar9xbrIjI4DKwKsp4ggjBBHditXovuGha708sXW1aN4CxyRDMpdUJ7d0hh6xUmN+ByazG1UvAv8ASvEUm8Ae+tHWEIUOpKlSMkfFJwcjtxz4+NdEY8UuEqNRleHG8lXX28TbuLRJBh1B+seg9lRp0NgwKOBg88eeB3ZHBvXW9p1yXTzvfAlTjkSO32YrarZTnjbjZzS02n1kY5XHo75P410+ngKUpURYClKUBpa2cW0x/opPzDVf6KP3ns/wX+Y1ObRNi0uD3Qy/mGoro0ttzSbIZzmCNvnjf/zUBxvpzf7coP6G3H+IxqpQ/dZPRH9RqydNrZ1wDuSD9Z/XVbh+6yeiP6jXoOyV6v8A2/1ZW6zn8PyjZpSleiKwVYjsbubvX3dpCWVW3GkZnAYZGVRSBwIPPtqu10G91ONxEY7uzh/2eFJD1JluCyxhWDN1bcuQAI5Vw6vJkg4qHjfhf4f2J8UYu+IrcOyTMGfyi2SESGJJXcosrAAncXdLHgw7OFehsZMJJ0kkgi8nZFkaRyqZfO5hgpznHbipbQduktoLeEAlVefrjuKTuuRuPGWzh14nHI4wfDDpu17WyXUkU2/NJcRHMiZM0SiQkkHguSVyM5GcCuZ5NZcqXl7/AFqvlttb8earkyThw7fX5Ebd7GXK9V1e5cddv9WbdutB3Mb/ABAGMZHHlWheaHcxSGOSGRXClyu6Sd0cS3Dmo48Rw4GrhdbWW88zu08sS3FqYsBSRaPvqxUBcb0bbmcrx87j4YhtFbRRLCZDcmKG5AkcSKjGVQogQDD7nDO8SOXDApj1OpSXFC35P78tuVePNbCWLG+T+v6/2jS2NmeLRt+2LC4a4cIEVX62UkBUdW4bpUcTkYAznhxvuzl6s8CThAjygNKAMHrFHVsG7SVKlePYK510b65FDcPay4VJX6+3J5LLgqyZPaRgD0Y5mun6fHEodYiCBJIWAIO67sZHBx705YnHjXkdRjePJKEuaZ6/RzWSEZRe1G1SlK5jvObdKvSBJbEWtsd2VlDSSDminkq9zEcc9gIxxPDjMsrMSzElickk5JPeSeddD202VuLzWLhY8ABYWLMcKqmNQPEnIPAd1RWsdG8luy708AjbPnuer3SBnivE4OMAjPHuqeLitipzY82VuVbJ0U6uo9C20c3XtauxaIozoCc7jKRnd7gQTw7wPHPN/IHLlIwZcEgGMMwbxAxnB8QK6l0LbLyI0l3KpVSvVxAjBbJBdgD2DdAz25PdW06oi06l3io6vWh0cwb99qdx8Eyw2y+mCP3T+84r3rGprbwSzPyjRnx34HAes4HrqT6PtMeDTIQ/3aYGeThg9ZOTI2fQGA/s1piVs6tdPZRLBayeaviWH1kfVWyygjB4g1hihwR3KMDxJ5n/AN7zWeuiT3tFWeIYVQYUADuFe6UrVuxGKiqSpClKUMilKUBF7UnFldfgJ/0bVp9Hv71WP9Wg/Ritna84sLv+r3H6Jq1uj8faux/q1v8AoxQHCOmRs68w7lt/zAf11X4D7pJ/2/zanulsA69N4G2H+ApquQTATyL2ncx6l416DstpQV+3/qyt1iuT/wCP5N6lKV6IrBSlKAUpSgFKVjabzgiqzyNwVEG87HwArSeSOOPFJ0jMYuTqKtie3VxhgD/72Grt0N3KqbuDkQ6SjxUgr9GF+dWHQui2aXD30hiU8epiPn+h5Oz0DPpFbe0GgppUsF7YwkRJmO6RSzZibHnneJORg8e8JmvI9p63DqfVxrfqel0Gjzad95Pl0/J0alaml6rDcxLLA4dG5EfURzUjuPEVt1Rnok73RBa5sdBdSCVmmjkC7m/DIY2Zc5CtwIIyTWLT+j+wiO8YRK54l5yZnPz+HsFWKlLZp3cbujzFEqjCgKO5RgewV6rW1HUYoI2lmYIijJJ+gAcySeAA4movXdpxBGnVxvJcyrmG3A90JxklwPeKvwj4EUpsy5RjzMOvWnl11b6eOKlhc3WOyCM+ap7t990D0Zrqe6K590TyQBZRJITqMhEl2sq9XKpx5ioh5xKpwCuRx7M4HQq6YqkUmbI8k22KUpWxCKUpQClKUApSlAQ22h+115/Vrj9E1Ytgf3rsf6tb/o1r1t02NMvT/wBNcfomrH0fZ/cuxzz8mg/RjH0YoD8/9Kr52guPlQ/RAlVlf98Po/yVZOkzjr1yf6SIf4K/sqqXk+5db3Z5ufQVAP0Vb6WShgjJ8lkX2OLKnLI0vZf3J+lfFORkdvGsF/CXjZV5kcPrxXqJyai5JXt8yoirdPYypKp5EH0EGveKtmyK6PfqsM1rFFdIoUp50fWboxvIykFyRxIOW9POp6Tol04tkCZR8VZW3fpyfprz/p3hdTx0/P8A8LtdjymuKE00cve5UMFGWc8AijecnuCirBp2wOpTjJSO3U8utJMh/sKDu+g4rqGi7M2toMW8KJ3sBlz6XbLH21Jiq/Uds58m0PVX1+ZYYOxsUN8j4mcc/wDjnUTOYldDGMb0zIUUHtCKfOkIHaBjPbXRNk9jILFPM8+VvukzDz38Bz3V+9HrzW3s67SRdc+d6YmQD4qEnqlA7MR7ue8lj21KGq3NqcuXacm6LDT6TDi9aEas1bzUUjaNDkvK24ijiTgbzMe5VUZJ9A5kA7JFVvZaTyqWW+PFWLQW3hBG3nMPGSQEnwVRVlrnex1QfErI/T9n7eCR3gjEZfG+EyqNg5B6sHdB58QM8TUhSlDZJLkKrl5basrv1E1o8bEleuSRXjBOQuYzhwOWTxqx0omayjxFasNlJXkSbUJ/KJEO9HGq7lvE3xlTm7DsZvZUxZ6PFFJJIq+6SnLuxLOe5d5jwUdijAHdW7SlhQiiD2i2VjuSsiM0N1HxhnTg6HsBx75eJ4HvOOZzN7A7avcl7W8UR30A88DgsychNH96cjIHIkcs4H2qztlo8pEd3Z8Ly1O/GR/CJ8OJgPfAjPDxI+FUkJVszk1OnUlxR5nV6VD7J7SxX9pFcxcA485e1HHB0PiDn0jB7amKnKkUpSgFKUoBSlKAr/SCftXff1af9Ga2dkI93T7Re63tx7IlrT6Rj9qr3+rzfmGpLZ1cWduO6GEf4YoD819ITZ1q7P8ATxj/AAyP1VXNR0x5JWK44BefaccvoNWzbvZ6+bVbt1trkxtNvq6W8koO6MKVPAEYJ7ajjot3/F3nrsnH1GrLT5sCwvFmvne3lRy5ceTj44VyrfzI/S7eVM9YcjsGckevux2Vv1gexvR/BS+u2mH6qwM14Odu/wCKlH1irfD2jpccVBN/Hc4smlyyd0vgbeixmV47RbceUy3CSeU72XSNDnzVx5gA3iePHHgMdq1nayztTi4nSNue6SWfB5HcUFsequL6BtFcWUk0iWxaWRVRZHWTEK8yAu6C3Hd+b21pGVyztIyu7kszuk285Pafc+Horzk8eLLmlcqjvu92XuLUSw4lSuXySO0aV0h6dcHCXCq2cASZiJ7sb+Ac+BzVjBr833VyrDDCNvVKPZmPhWKy2kurbHk1zJGo5KHZk+Yy4+io82nxx/xz4vg0TYe0Jv8AyQryZ+kYIQiqq8FUBQO4AYH0CoDpD1MwadcOpwxXq178yEJw8QCT6q5zp/TXdxgCeOGf75cxsfTjK+xaya/t+dUt/I0t2Fw8kZjCMJEbBzxY7pXA45wRwPKuZQae51S1MJQajzOsaJYCC2hiXlHGi+sKMn1nJ9dbtYrXf3F6zAfdXf3Tld7HnYJ5jOaRO5ZgygKCN072d4Y45XHm4PDtzzqM7FskjLSlKwbClKUApSlAKhdf2xs7LAuJQGPEIoLyHx3RyHicCovb/a57VUht8eUzZ3SeIiQe+kI7T2Acsg92DHaZsLaWluLvVJJGkm85UBzPITxJZjx7QcZAGRk5OKw5Ub48TyctldcrbfRLx23e6S8WauyfShZ2V9MyidbK590cNHjqZ+RZVUnKOOeOOcdgrtei65b3cQltpVljPDeU8j3EHip8CAa/Ol5IjOxRdxCTurktgdgyeJrNsttI2lXS3CZEDlUuYxyZCcBwvx1Jz48R2mtcOsUpcLVEvaP/AM5PBiefHLirdqqa6+LWx+lKV4gmV1VkIZWAZSOIIIyCD2givdd55MUpSgFKUoCtdJR+1N7+Al/NqR0C5TyWAby56qLtHxBWzq2lx3MMkEwJjkUo4BKkg+I4iqK3QJo/8XKP+61AdDDjvFfa5wegPSewTj0S/wDiuKXuyl091dJpommggmaMMG87gTjtG9708QOzxolYP1lX2vyfDsnr3NY7sf22X/NWymg7SLy8uHomf9T1twvoD9TUr8vCy2nHwtR/GyH/AD18M21A+FqXtmNY4X0B+ouFeTGvcPYK/L51nadfhaj8yU/5a+fZZtKOb33rif8AWlKYP07JbxAEsqYHEkgYHia5Psji8ubjUmUYkdobUYxuQRndyB2FjnPoPfXMr7bTX+rcTS3YjKlX3oyF3WG6ckpw512LYy06qwtU7oYyfSy75+ljUWTZHZo4KU7fgTNQb6PcxMWtbjKnj1VwGlQfIlBEiDwJYeFTlKgstpRTIiPUbwfdLQHxhnRgfVKIzW3bajvNutFNGT8dBu/PRmUes1uUoYUWvEVqS2oEol35eC7u4pJiPiYwD53HmPCtulDZqyNn11F5R3D/ACLeU/SVA+mvE2rytEzwW0jyKR7nL/s5YHnus4IOBUrilDWpdTiV7qMk2o3EtxGyMpjQROeKIBkLkcMHGcjnnPbUrtPtDJe3DSvwHJFzkIg5AfWT2kmtPpKkjt9S6xXVutRRMgbLxsoAUlewFd0+3wrTjkDAFSCDyI5VwapSUr8HX0PV9gywTxKO3eQ4l7/Wd38dvlR6rT1gjqJM/FPt7PpxW5WTQtDbUbhY1B8njYNcP8E44iNT2sfo59lQ4IOU1RZ9qamGDTT4uck0l1bX7fuOndBesTNayWlx7+16ornmIpk6yMH0ed6BgdldNrnXRsN/UdVlUeYGtYBjlvRRsHHqJArotX65HyKaqTSFKUrJqKUrFc3KRozyMqIoJZmIVVA5kk8AKAy1Vdodu1il8ls4zd3p/gkICRffTycol8Dx5cs5qIuNo7rVN5bBja2K562+cbryKPfC2VuQ5+6tjHHHEcYCPVs2/k2z9tOIS4668BSJpQD7oY5Z+Mkh5b5972DlgDPqtvqQcxtfTPfSjrTDbukFnax53RvSSI7nJBCgYZuPDAJqmTaFqenKxXrk66QHEd3E7zSscDci6nfdjk8h3mpXU9HsYgsMmj3D3E2/1ZadJpJXUZLO8c+8FyRlsAcajtL2bsrdAbzTL+SRmA3pMRRhm5RxDrxkZ5AlmNASd1puuRQmZ5LoKqdYw8ot2ZQBvHKmMcQOwZ41gsG2hmjWSMXm43Fd8WaMR37rgNjxI41G3V7ZwSuj6a5mcokNsGkQwszHquum60s0ki4bdUABcY5k1IWez/UTxRXtvajyneWCSOa6RIp8ZWOTEuWB5AjjntrPG14myg2roWWo7Qzb/UGRxG7ROSLDAdcbyhuAbGezIz20stW2kmlljiVMwMqy5S2wrEbwUNvbrHHMA8O2rNb7O2UGertNTixnHUvcYPH4IjnI4+OKibDRrZYHeSHVlmcyStHGL0bzMSVVm4hnxuqXJwTx5Vtxy6mtEZFru07TSwpFG0kO4ZAFgwm+N5AW3sZI44Bzis1hr+0cscjhExE0kbYS3wrxcHVt6VSMd+CKyw6RbR2/WLa6o14yBmRBeopl3femQj3o5ZyeAqRtdn7COFty31bLBiyAXiFmYecDjC8c4yfXmnHLqKKfrl/tFcWTvMgNo8QkYqsGDHwcNkHeA4A11HZmYPZWzDkYIT/hiqxc6XpkdqguJNSt1ZRGts8s4diRgxxwlfdAM7uV83jxxmtvot1AvYLE4KyW7NC6sN1lwd5cqeI81sf2TUGVtq2d2idTaLfSlK5y2FKUoBSlKAUpSgKBtHbNp9y10iRzxXkkcUlu65laRgQOqbdIweOVbh9GKxqPR7qEk5a2thZo3FlNwjxg+AUZUeGDjswOAsvSy6f7ItzvLZtK3WtGAZVYJ7nu5BwOLE47j4Vrac+nqBjW7koOSmfc9XFMgeypea3OBvhyPhdV0dP+z5ovRG546hcM4/i4iVQ/KcgE+gAemrJtFrMOk20RjiURb/V7q8MZjdgfEllUEnvNWK0kVkUo28pUFWzneGOBz25HHNQmqQJc6np9qyh1V5LuQHiAsSFYyR3GRseqtYq3RPmk4wc2231bt/UsnRfs89pp6CYe7zM1xN39ZKc4PiF3QfEGrbSldJRilKUBX9sNuLTTY1e5ZsuSI0Qb0khHPdHLhkcSQOI76qttpkupuJtWljitgQ0Vgsi4OOKtdMD57fech4cQdbpS0xX1bSWlRZIneWFlcBkycEZB4HOf7tTjbC6YedlbeqJB9QreMHIxZ96R9Ke70/qLGVVIaPMcciRdbCMq8W9yUbpz3eaBiqVabPa0nBIdQCjgo/dOzKgDgAFMBAGMcAMVbZOjbSm52cPqDL9TCtZuijST/wANj5Msw/8AsrfumLK5Y7J68iGQi5F24w8vlFpIjKpJRAjplVAPIPjOTio3UNJ1/eM13HK3kySPCxWy3EJjy8jYbAKlVIYAsADjBq5noq0/4IuF+TcS/rY19PRnbHIFzfqCMHF0/EHgQcg5GKx3UhZzDRdnZ7mIXNo7PMrW9yyz7yyNOm8Gw7DddHyWDb3DGDzzV328brNMM7RMrxNDOEYecjJIAwPqLjI4Y41FbEamtppM0y7zqs0whVmJzlljiX70FiM4A5k1eNRMZURTLlZt6Ij4JyjMQTzGVVgK45Pct8UE8ddUQ37u3MjCSKa9MUmHQjSxNHuv5y4kjILAA4z4VF7TXN1IIw8l26JIku6uk3CAsmd0SEypvLnjgcMgVFTbJa3aNuWF3K1uuREgn6oxgnOGRhunmeI5+HKpvR9M16QYvdReOPtSHc64j8MEG4fEE1Lxo4Fp8l1RDp0hunXK1+UkLyO6SWExmQtzCgzERqoHAZGK2tmNodX8l3bWBLiFVCwTT5gkfnvMUMrGQEngd5R9QuOlaBb2yFYY1UNnePvnfPMu7ZZ8+JrcSIhmO8xB3cKcbq4GPN4Z49uSeXZUbydDrhovafyKdsDfW66mrambpdSeMpGbgRrbZJ4pbFOA7QOQO8w5njZNstlbmG5bUdPXrGZVW6tuRnVeCvGf41Rwx2gcO0N91vQobuIxTrvKeIPJkbsZG+Cw/wD3Ir1sFtZMszabftvXEa70Ex4eVQjtP9IoHHvwTxwSdoyUtmQZcMsDUosw6DtLb3ib0D5I9+h82SM9odDxHHhnl41KV82s6Mre7k8ogdrS8HKeLhvH+kTgHHsPiRwquPqt/Yjd1K2Z0H/FWymWIjvkjHnxePDHcK0lja5HVi1cZbT2ZK6VrUdxvhA6tG266SI0bqSMjKt2EcQRW/UNp22VhP8AcrmIk9hYI3zXwfoqZqNnZGSa52KVSru2/dDU5beUt5LapHvRhmVZZZPOBfdIJAXPDw8TUFpG2N7b28RWJJrczSQW6kyG7nRXbG4BkAIuF874tbcJE86T3W39HUqVW9C29tbl+qJMNwGKNDLwcMDghTybiOzj4VZM1q1RLGSkrRWtvtOiktg8k627QuskUr4KhxwAKn34IzwwTw5HiDV9D168eZFWxtbjP8PHFJbqAPhGSWIAeoeipfpOa2MUYkuBFPG4lhAXrWZh2GHjlT3nhw9IqnQdJmqypwe3TOQrsmHbxCklfora1GNsgWOeXNw402/d+7HV9d16Czhaadt1RyHNnPYqjtY/+TgVm6ONmp1km1C9XcuLkBUi/k8A4oh++PAn0DkSRXJ9FiS8jv11DrJryO0nnt5GkzCqoOO5EAAjZxx45GeAxx73sfdGXT7SQ83t4GPpMak/TUuNKrW5xayc+N45rhrwZMUpSpDiFKUoCmdKuzc13ZBrUuLm3dZ4dzG8zLwIB790kjHaBXL7bVNoI1HWDU1Yc/8AZY7lSf7QU49dfoOlZTaB+f5tt9eTkkz+EmntGT8zI+msZ6V9ZT39vDnua3uVY+w4r9CUrbjYOAW/TTen30VmPlGaPHp3zUjJ0t3HVtvQ2RypHmX0QYZGMhWzy7q7aRWtcaXDJ90ijf5SK31is94zFH582eDT6DNBb+fPby75VcMW3ZRICuPfAqGxjmVNdC1e4E1kZ4eJCpdReJTEyj1hSvrNbm1ewIiY32mKsVxGp34VULDdIOJRlX3r8ODDtxnvHjQdUhurZJYQOrkBOOAwSTvqQO0NvZ9vbXLNUWumkprh8ao345AwBXiCAR6DxH0V6rFa24jREHJFVR6FAA+qstRHehSleJplRSzkKqgkkkAADmSTwAoD3UFtZs6bmNWibq7qE9ZbyjgUcccE/FbAB9R44wYxekhJGbya0vLmNTumWGEtGSOeD+3FZLXpPsGbclaS3f4s8bRn1kZA9ZFbKMluc8suKa4W0XHYDblb+JklXqryHzLiE8CrDhvKO1D9HLuJtlcf13SzM6X+lSp5ZEOBjZWS4TtjfBweHAZ9B7Ctz2C6RINSjK/crqMYmgbgykcCVzxZc+scjjtnjKyqy4njdeBuaz0fabdEme0hZjzYLuOfS6YJ9tQkHRPHb58hu7m3B+ASs8A/7ci59YbPjV8pWxEm1ujhDaDqMWtuEuIBIYVe4ZI3MTLncjDxM3vzhT5rDA4555nzsOiRwrBK0bQSSvGSN4IswIlQDI4YYlTnIOM5r2rbm0GoKx4yRWsifJRAjf3jUppuoNLJcDACxSiJe8kRo7E+uTH9moJunsWunjGUE5btlCg2UuRDY2LJ1I6yeS4mjCl8xNvxMkvwS28uCcHh4EVonSNVlsjdW+oTyMjTDcDMOsSN2XejYHziQucEcew8gem63fJDbySSLvIq+cvxgSFI+mqtsHrKQaXE0pIQTvApAzjemKpnuALc6KTqxLFFS4b8DHsTZ2N5a3VvFC1vqc1sx6ydzM8qSpwkSYjO428AQoBwfhVQ7rYm+jIjn025d0G5vRozoQOWHjyDXS9o40tr3S5ogEZblLbCgAGKUFWXA7Bx4ffGuu1s4rIlZzwzT0k5KNO+qTXXkz8/x7HXFhYXV5druT3EIsraANvMonIU7xHAvu5OOzBzx5dz0TT+otoYf4qKOP5ihf1VSpPtrq6gcbPTWJJ+DLeHkB3iIew+DV0KpElFUjlyZJZZuc3bYpSlZIxSlKAUpSgFKUoBSlKAVx/YaLye41Cy5GG5d0Xt6qXihA7sBfnCuwVWtpujyyvnEkyusoG51kTtG7JnO6xHBh6R6K1krVEuHJ3cuIq1ztBK9y1rYweUTooeQlxHDEDwAZ+JLH4oGfYcfU0naJv4PTkHczzkj5vOrzs9sxa2MfV2sSxqTlsZLOe9nOSx9JqUrCgkST1WSTtOjnKbM663BptPjHekc8hHqcgGs0fRR1xH7pXk92oIPVAC3tyeYzHHxbHproFK2UUiKWWcubMFlZRwxrHEipGowqqAqqO4Acq+XmnRTLuzRpIvc6q49jA1sUrJGVC96JtIkbe8lWNu+Jnhx6BGwH0VEah0I2eets5Z7W5U7yTCRpCG++DHJHoI/VXRqUBzu3201HT8R6vbNLGOV5aqZIyO+WIAFD4gDwFWLTekTS5xmK8g4/BZxG/zJMN9FWKo+92etJjma3gkPe8SOfawNAc627u7YanYXcM8LsxNnKqSIzFJM9U26pzgOTk+K1uaAuJLwf8AVMfnQxMPrrx0j6Vaxtp9vbwwxSS3ccnmRoh6uAF5D5oHetSFtZbksr54SmNsdxVNw+0KnsqHIWWjtr4/gh9v5B5Eyk46ySCPxwZVLf3VY+qqjrVv1Wg20Y9/cSwsAee9K5mA9QwKuusWy3FzDA43kRZZ5FPI5XqI1Pp6yU/2Kqeti61HUoYrCESw2TAs7HdthNwIDOOxMKN0cT5wHfWI9CTO0rk/In9XiW51ewt88IC97L3KI8dXnuBYY9dS2p7Uz6pM1npL7kKndub4cVQdsdufhuR8IcuYPI1qaX0LbzyS6hdyzNPumaOL3GJ933qMR5zIOwDd5Dhwroml6TDbRLFbxrHGvJVGAO8+JPaTxNSxVKityz45uRj0PQ4bSBIIF3Y0GB2knmWY9rE8Sa36UrYjFKUoBSlKAUpSgFKUoBSlKAUpSgFKUoBSlKAUpSgFKUoBSlfGoDlFpOb7Vrm7b7jbb1nbdxKn3aQekkjPc3hViurpI0Z5GCogLMx5AAZJqg7P7SppUJs9QSWKeJ5MERs6zhnLB42Awc5xx8PECx6bs9cauQ13HJbaepDLC/mz3ZHEGUDjHEPi8zzzyIhcXKRZ480MWJU7ZE6Rp91rE8zQO0GnuUV5wCs06ImOpi3h5qhmk3m4jLHnyrq2gbP29lAsFsgSNezmSTzZmPFmPea3be3SNVSNQqKAqqoCqoHIADgBWSpUqK+c3N2xSlKyaClKUApSlAKUpQClKUApSlAKUpQClKUApSlAKUpQClKUApSlAKUpQHiTs9Ne6UoBSlKAUpSgFKUoBSlKAUpS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1030" name="Picture 6" descr="https://encrypted-tbn3.gstatic.com/images?q=tbn:ANd9GcSyPA2CdPoMIkmunaCSBAe0XAlVI8MrRwIwBJQZ2PlVfyqL66wj5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838200"/>
            <a:ext cx="154305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Prefer Exceptions to Error Codes</a:t>
            </a:r>
            <a:endParaRPr lang="el-G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57" y="1676400"/>
            <a:ext cx="721099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33400" y="4495800"/>
            <a:ext cx="7467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Here, each method throws an </a:t>
            </a:r>
            <a:r>
              <a:rPr lang="en-US" dirty="0" smtClean="0">
                <a:solidFill>
                  <a:srgbClr val="FF0000"/>
                </a:solidFill>
              </a:rPr>
              <a:t>exception</a:t>
            </a:r>
            <a:r>
              <a:rPr lang="en-US" dirty="0" smtClean="0"/>
              <a:t>, instead of returned </a:t>
            </a:r>
            <a:r>
              <a:rPr lang="en-US" dirty="0" smtClean="0">
                <a:solidFill>
                  <a:srgbClr val="FF0000"/>
                </a:solidFill>
              </a:rPr>
              <a:t>error codes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Then the error processing code can be separated from the normal code using </a:t>
            </a:r>
            <a:r>
              <a:rPr lang="en-US" dirty="0" smtClean="0">
                <a:solidFill>
                  <a:srgbClr val="FF0000"/>
                </a:solidFill>
              </a:rPr>
              <a:t>try/catch</a:t>
            </a:r>
          </a:p>
          <a:p>
            <a:endParaRPr lang="en-US" dirty="0" smtClean="0"/>
          </a:p>
          <a:p>
            <a:r>
              <a:rPr lang="en-US" dirty="0" smtClean="0"/>
              <a:t>The code is much </a:t>
            </a:r>
            <a:r>
              <a:rPr lang="en-US" dirty="0" smtClean="0">
                <a:solidFill>
                  <a:srgbClr val="FF0000"/>
                </a:solidFill>
              </a:rPr>
              <a:t>simplified</a:t>
            </a:r>
            <a:r>
              <a:rPr lang="en-US" dirty="0" smtClean="0"/>
              <a:t> !!</a:t>
            </a:r>
            <a:endParaRPr lang="el-GR" dirty="0"/>
          </a:p>
        </p:txBody>
      </p:sp>
      <p:sp>
        <p:nvSpPr>
          <p:cNvPr id="2052" name="AutoShape 4" descr="data:image/jpeg;base64,/9j/4AAQSkZJRgABAQAAAQABAAD/2wCEAAkGBhESERUUERQVFRQWGBUVFhgXGBgVFBUYGRgfFxYZGBUYHCYeFxskGhcVIDIgIycpLCwsGB4xNTAqNSYrLSkBCQoKDgwOGg8PGikfHyQsLDQ0LyosLCwsLy8sKTUsLCwwLCwvLCwsLSwtLCwsLCwsLCwsKSwsLCwpLCwsLSwsLP/AABEIAOEA4QMBIgACEQEDEQH/xAAcAAEAAgMBAQEAAAAAAAAAAAAABQYDBAcCAQj/xABUEAACAQMBBAUFCAsNCAMBAAABAgMABBEFBhIhMQcTQVFhFCJxgZEjMkJScpKhsRYlM2Jzk5Sys8HRFTVDU1RVY3SCoqPC0iQ0REVkg+HwF8PxCP/EABsBAQACAwEBAAAAAAAAAAAAAAADBQECBAYH/8QAMxEAAgIBAgMECgICAwEAAAAAAAECEQMEIRIxUQUTQXEVIlJhgZGhscHwFNEzwnKC4Qb/2gAMAwEAAhEDEQA/AO40pSgFKUoBSlKAUpSgFKUoBSlKAUpSgInVJZFkDbzKm7wI4rvZ47w9GK29OvxKp5ZHA45eBHga26wJZqr7yjBIwccAe4kd/P21Nxxcaa3K+OnzY8/eQlcW90/x4beS267GelKVCWApSlAKUpQClKUApSlAKUpQClKUApSlAeJXwpPcCfZXN9L6QNbuIkli0dWjkUOjeVRrvKeRwwyPWK6Pc+8b5J+qq70Z/vTZfgI/qoCJG1OvfzOn5bD+yvX2Ua7/ADOn5bD+yr1XzNAUgbU6526On5dD/pr6Nqdb7dHX8uh/01ds0zQFK+ynWv5mH5dB/pr421usj/kp9V7B/pq7ZpmgKSNr9Y/mV/yy3/ZXobXav26LJ+WW9XTNM0BS/sw1b+Zpfyq3r19mGqfzNN+U2/7auWaZoCnDa/U+3R5/yi2/1UG2Opduj3H4+3/1Vcc0zQFOO2Woj/lFz6prc/RvVrTdIt4vPR771BG/NJq9VDa7tlYWf+9XEUZ57pOZMeEa5Y+ygKZfdM8kKlptKv41GMs6bqjJwMsRgcSB666WjZAOMeB5jwrkW2/StY3tlPbWsd1O0igKyQnc3gwYZyQ3Md1TkXTRb/DstRj8Wt8j6HoZpnQ6VT9O6W9Jmbd8pWN/izK8OPW4C/TVthnV1DIwZTxBBBBHgRwNDB7pSvhFAR13raKd1CpPaScKPX2+gVr2+quXADK+SAQqngO05BPLxqZ3B3CgUDlUynBKuErJ6XUzycTy0r5JNfnf435H2lKVCWYpSlAKUpQGO5943yT9VVzoyOdJsvwCfVViufeN8k/VVb6L/wB6LL8Cv66AofTptZdW1zaRwTzQqUdpOqbdZgXCj0kYOPTVI+zS87LrVCPGVB9FTn/9Cv8AbG1H9CvqzM37KqNW3Z+hhqVJybVdDj1OoliaSRKfZvd/yjU/x619+zi7/j9T/HrUVSrL0Nh9p/T+jk/nT6Ik/s4u/wCUan+OWvh24u/5Rqn45ajaVj0Ni9p/T+jP86fREh9m95/KdU/Gr+yvn2b3v8q1T8YtaFKehsXtP6D+dPojdO297/K9U+cp/XT7OLvtvdUHsP8AmrSpWPQuP2n9DP8APl0RvfZvc/zhqQ9IP7a9Rba3BGTqeoKB8YN9a5qPqZ2I2W8vmLyg+SwtgjsmkHHd+QOZ9I7+HDrNBi0uPjlN+5VzOnTZsmomoRiSezkOsXh3k1C7S1IwZJGO/Jnn1SZyPlnHh3Vb9H2Asbc7wiEknMyTe6yE9+W4A+gCrCiAAAAAAAADgAByAHYK+156U2z0+LTQgurPijAwOA7hwHsr7mlYEv4zI0QcdYoDMnJgp5Ng8x4jhWp0bI83+mQzruzRpIvc6hvZnlVbOx0toxl0idrZ+ZhYl7WXwZGyVJ7+OOzHOrRc3cca70jqi8suwVc92ScVkVgQCCCDxBHEEd4NZTaI544T2aPew/SAl6XgmTqL2H7rCe3Hw4z8JDkejI5ggm31x3pAs+pEWpQ8Li0dGJHDrIi26yNjmPO9hbvrrdjeLLEkqHKSKrqe9WAYH2EV0RlaKbNi7uXCZ6VH315Kh81PN7W98fmgjFZtOuWkTLAcyARkBh3gHl/4qZ42o8RXx1eOWV4Vd+9V++fL3m1SvLyAcyB6Tivkcyt70g+gg/VWlM6OKN1e57pSlYNhSlKAwX59yf5DfUarnRaftRZfgV+s1YNUPuMvyH/NNV/os/eiy/Aj6zQHKenzjqcPhbRfTctVRq09O7/baMf9Pbj/AB3NVJZcsV7gp9uf2V6PsZpQl72vsVeuXrLyMlKUq/K4UpSgFKUoBSlKA17+bdjYjnjh6Tw/XXcdmNIW1tIYVHvEXe8XI3nPrYmuM6fs/c6h1sdsqlUwHd23VB5hRwJJ8012TZvWTcRHfQxzRsYpozx3JF54PapBBB7jXju2s8cuVRg7S+56nsbE4RcpKr5eRLUpSqI9AQN3ssbhibueV1yd2KNmghUdmdw78h++ZvQByrUh6ObSO4iuIDLFJGc8JGdXHwlYSbxwRkcCOdWmtDUtetrf7vPFGe53UMfQucn2VtbInjgt2Q+o6bbC7Bmt3uGYF2llDSxwqWCIkce6VyWI4KMgZZjVe0vZrUxcSC3mWG0hnm6iOTfKnJ5hExvICTjeOMg8O+4Wm2NhK27HdQljyG+AT6A2M1MVm2iPu4zdp/IpG0k13Hp16t91cg6vEckQK7xc7gDxn3pVip3uWD3iup7J2PU2NrFvBurghTeU7ytuoBlSOYPYar9xbrIjI4DKwKsp4ggjBBHditXovuGha708sXW1aN4CxyRDMpdUJ7d0hh6xUmN+ByazG1UvAv8ASvEUm8Ae+tHWEIUOpKlSMkfFJwcjtxz4+NdEY8UuEqNRleHG8lXX28TbuLRJBh1B+seg9lRp0NgwKOBg88eeB3ZHBvXW9p1yXTzvfAlTjkSO32YrarZTnjbjZzS02n1kY5XHo75P410+ngKUpURYClKUBpa2cW0x/opPzDVf6KP3ns/wX+Y1ObRNi0uD3Qy/mGoro0ttzSbIZzmCNvnjf/zUBxvpzf7coP6G3H+IxqpQ/dZPRH9RqydNrZ1wDuSD9Z/XVbh+6yeiP6jXoOyV6v8A2/1ZW6zn8PyjZpSleiKwVYjsbubvX3dpCWVW3GkZnAYZGVRSBwIPPtqu10G91ONxEY7uzh/2eFJD1JluCyxhWDN1bcuQAI5Vw6vJkg4qHjfhf4f2J8UYu+IrcOyTMGfyi2SESGJJXcosrAAncXdLHgw7OFehsZMJJ0kkgi8nZFkaRyqZfO5hgpznHbipbQduktoLeEAlVefrjuKTuuRuPGWzh14nHI4wfDDpu17WyXUkU2/NJcRHMiZM0SiQkkHguSVyM5GcCuZ5NZcqXl7/AFqvlttb8earkyThw7fX5Ebd7GXK9V1e5cddv9WbdutB3Mb/ABAGMZHHlWheaHcxSGOSGRXClyu6Sd0cS3Dmo48Rw4GrhdbWW88zu08sS3FqYsBSRaPvqxUBcb0bbmcrx87j4YhtFbRRLCZDcmKG5AkcSKjGVQogQDD7nDO8SOXDApj1OpSXFC35P78tuVePNbCWLG+T+v6/2jS2NmeLRt+2LC4a4cIEVX62UkBUdW4bpUcTkYAznhxvuzl6s8CThAjygNKAMHrFHVsG7SVKlePYK510b65FDcPay4VJX6+3J5LLgqyZPaRgD0Y5mun6fHEodYiCBJIWAIO67sZHBx705YnHjXkdRjePJKEuaZ6/RzWSEZRe1G1SlK5jvObdKvSBJbEWtsd2VlDSSDminkq9zEcc9gIxxPDjMsrMSzElickk5JPeSeddD202VuLzWLhY8ABYWLMcKqmNQPEnIPAd1RWsdG8luy708AjbPnuer3SBnivE4OMAjPHuqeLitipzY82VuVbJ0U6uo9C20c3XtauxaIozoCc7jKRnd7gQTw7wPHPN/IHLlIwZcEgGMMwbxAxnB8QK6l0LbLyI0l3KpVSvVxAjBbJBdgD2DdAz25PdW06oi06l3io6vWh0cwb99qdx8Eyw2y+mCP3T+84r3rGprbwSzPyjRnx34HAes4HrqT6PtMeDTIQ/3aYGeThg9ZOTI2fQGA/s1piVs6tdPZRLBayeaviWH1kfVWyygjB4g1hihwR3KMDxJ5n/AN7zWeuiT3tFWeIYVQYUADuFe6UrVuxGKiqSpClKUMilKUBF7UnFldfgJ/0bVp9Hv71WP9Wg/Ritna84sLv+r3H6Jq1uj8faux/q1v8AoxQHCOmRs68w7lt/zAf11X4D7pJ/2/zanulsA69N4G2H+ApquQTATyL2ncx6l416DstpQV+3/qyt1iuT/wCP5N6lKV6IrBSlKAUpSgFKVjabzgiqzyNwVEG87HwArSeSOOPFJ0jMYuTqKtie3VxhgD/72Grt0N3KqbuDkQ6SjxUgr9GF+dWHQui2aXD30hiU8epiPn+h5Oz0DPpFbe0GgppUsF7YwkRJmO6RSzZibHnneJORg8e8JmvI9p63DqfVxrfqel0Gjzad95Pl0/J0alaml6rDcxLLA4dG5EfURzUjuPEVt1Rnok73RBa5sdBdSCVmmjkC7m/DIY2Zc5CtwIIyTWLT+j+wiO8YRK54l5yZnPz+HsFWKlLZp3cbujzFEqjCgKO5RgewV6rW1HUYoI2lmYIijJJ+gAcySeAA4movXdpxBGnVxvJcyrmG3A90JxklwPeKvwj4EUpsy5RjzMOvWnl11b6eOKlhc3WOyCM+ap7t990D0Zrqe6K590TyQBZRJITqMhEl2sq9XKpx5ioh5xKpwCuRx7M4HQq6YqkUmbI8k22KUpWxCKUpQClKUApSlAQ22h+115/Vrj9E1Ytgf3rsf6tb/o1r1t02NMvT/wBNcfomrH0fZ/cuxzz8mg/RjH0YoD8/9Kr52guPlQ/RAlVlf98Po/yVZOkzjr1yf6SIf4K/sqqXk+5db3Z5ufQVAP0Vb6WShgjJ8lkX2OLKnLI0vZf3J+lfFORkdvGsF/CXjZV5kcPrxXqJyai5JXt8yoirdPYypKp5EH0EGveKtmyK6PfqsM1rFFdIoUp50fWboxvIykFyRxIOW9POp6Tol04tkCZR8VZW3fpyfprz/p3hdTx0/P8A8LtdjymuKE00cve5UMFGWc8AijecnuCirBp2wOpTjJSO3U8utJMh/sKDu+g4rqGi7M2toMW8KJ3sBlz6XbLH21Jiq/Uds58m0PVX1+ZYYOxsUN8j4mcc/wDjnUTOYldDGMb0zIUUHtCKfOkIHaBjPbXRNk9jILFPM8+VvukzDz38Bz3V+9HrzW3s67SRdc+d6YmQD4qEnqlA7MR7ue8lj21KGq3NqcuXacm6LDT6TDi9aEas1bzUUjaNDkvK24ijiTgbzMe5VUZJ9A5kA7JFVvZaTyqWW+PFWLQW3hBG3nMPGSQEnwVRVlrnex1QfErI/T9n7eCR3gjEZfG+EyqNg5B6sHdB58QM8TUhSlDZJLkKrl5basrv1E1o8bEleuSRXjBOQuYzhwOWTxqx0omayjxFasNlJXkSbUJ/KJEO9HGq7lvE3xlTm7DsZvZUxZ6PFFJJIq+6SnLuxLOe5d5jwUdijAHdW7SlhQiiD2i2VjuSsiM0N1HxhnTg6HsBx75eJ4HvOOZzN7A7avcl7W8UR30A88DgsychNH96cjIHIkcs4H2qztlo8pEd3Z8Ly1O/GR/CJ8OJgPfAjPDxI+FUkJVszk1OnUlxR5nV6VD7J7SxX9pFcxcA485e1HHB0PiDn0jB7amKnKkUpSgFKUoBSlKAr/SCftXff1af9Ga2dkI93T7Re63tx7IlrT6Rj9qr3+rzfmGpLZ1cWduO6GEf4YoD819ITZ1q7P8ATxj/AAyP1VXNR0x5JWK44BefaccvoNWzbvZ6+bVbt1trkxtNvq6W8koO6MKVPAEYJ7ajjot3/F3nrsnH1GrLT5sCwvFmvne3lRy5ceTj44VyrfzI/S7eVM9YcjsGckevux2Vv1gexvR/BS+u2mH6qwM14Odu/wCKlH1irfD2jpccVBN/Hc4smlyyd0vgbeixmV47RbceUy3CSeU72XSNDnzVx5gA3iePHHgMdq1nayztTi4nSNue6SWfB5HcUFsequL6BtFcWUk0iWxaWRVRZHWTEK8yAu6C3Hd+b21pGVyztIyu7kszuk285Pafc+Horzk8eLLmlcqjvu92XuLUSw4lSuXySO0aV0h6dcHCXCq2cASZiJ7sb+Ac+BzVjBr833VyrDDCNvVKPZmPhWKy2kurbHk1zJGo5KHZk+Yy4+io82nxx/xz4vg0TYe0Jv8AyQryZ+kYIQiqq8FUBQO4AYH0CoDpD1MwadcOpwxXq178yEJw8QCT6q5zp/TXdxgCeOGf75cxsfTjK+xaya/t+dUt/I0t2Fw8kZjCMJEbBzxY7pXA45wRwPKuZQae51S1MJQajzOsaJYCC2hiXlHGi+sKMn1nJ9dbtYrXf3F6zAfdXf3Tld7HnYJ5jOaRO5ZgygKCN072d4Y45XHm4PDtzzqM7FskjLSlKwbClKUApSlAKhdf2xs7LAuJQGPEIoLyHx3RyHicCovb/a57VUht8eUzZ3SeIiQe+kI7T2Acsg92DHaZsLaWluLvVJJGkm85UBzPITxJZjx7QcZAGRk5OKw5Ub48TyctldcrbfRLx23e6S8WauyfShZ2V9MyidbK590cNHjqZ+RZVUnKOOeOOcdgrtei65b3cQltpVljPDeU8j3EHip8CAa/Ol5IjOxRdxCTurktgdgyeJrNsttI2lXS3CZEDlUuYxyZCcBwvx1Jz48R2mtcOsUpcLVEvaP/AM5PBiefHLirdqqa6+LWx+lKV4gmV1VkIZWAZSOIIIyCD2givdd55MUpSgFKUoCtdJR+1N7+Al/NqR0C5TyWAby56qLtHxBWzq2lx3MMkEwJjkUo4BKkg+I4iqK3QJo/8XKP+61AdDDjvFfa5wegPSewTj0S/wDiuKXuyl091dJpommggmaMMG87gTjtG9708QOzxolYP1lX2vyfDsnr3NY7sf22X/NWymg7SLy8uHomf9T1twvoD9TUr8vCy2nHwtR/GyH/AD18M21A+FqXtmNY4X0B+ouFeTGvcPYK/L51nadfhaj8yU/5a+fZZtKOb33rif8AWlKYP07JbxAEsqYHEkgYHia5Psji8ubjUmUYkdobUYxuQRndyB2FjnPoPfXMr7bTX+rcTS3YjKlX3oyF3WG6ckpw512LYy06qwtU7oYyfSy75+ljUWTZHZo4KU7fgTNQb6PcxMWtbjKnj1VwGlQfIlBEiDwJYeFTlKgstpRTIiPUbwfdLQHxhnRgfVKIzW3bajvNutFNGT8dBu/PRmUes1uUoYUWvEVqS2oEol35eC7u4pJiPiYwD53HmPCtulDZqyNn11F5R3D/ACLeU/SVA+mvE2rytEzwW0jyKR7nL/s5YHnus4IOBUrilDWpdTiV7qMk2o3EtxGyMpjQROeKIBkLkcMHGcjnnPbUrtPtDJe3DSvwHJFzkIg5AfWT2kmtPpKkjt9S6xXVutRRMgbLxsoAUlewFd0+3wrTjkDAFSCDyI5VwapSUr8HX0PV9gywTxKO3eQ4l7/Wd38dvlR6rT1gjqJM/FPt7PpxW5WTQtDbUbhY1B8njYNcP8E44iNT2sfo59lQ4IOU1RZ9qamGDTT4uck0l1bX7fuOndBesTNayWlx7+16ornmIpk6yMH0ed6BgdldNrnXRsN/UdVlUeYGtYBjlvRRsHHqJArotX65HyKaqTSFKUrJqKUrFc3KRozyMqIoJZmIVVA5kk8AKAy1Vdodu1il8ls4zd3p/gkICRffTycol8Dx5cs5qIuNo7rVN5bBja2K562+cbryKPfC2VuQ5+6tjHHHEcYCPVs2/k2z9tOIS4668BSJpQD7oY5Z+Mkh5b5972DlgDPqtvqQcxtfTPfSjrTDbukFnax53RvSSI7nJBCgYZuPDAJqmTaFqenKxXrk66QHEd3E7zSscDci6nfdjk8h3mpXU9HsYgsMmj3D3E2/1ZadJpJXUZLO8c+8FyRlsAcajtL2bsrdAbzTL+SRmA3pMRRhm5RxDrxkZ5AlmNASd1puuRQmZ5LoKqdYw8ot2ZQBvHKmMcQOwZ41gsG2hmjWSMXm43Fd8WaMR37rgNjxI41G3V7ZwSuj6a5mcokNsGkQwszHquum60s0ki4bdUABcY5k1IWez/UTxRXtvajyneWCSOa6RIp8ZWOTEuWB5AjjntrPG14myg2roWWo7Qzb/UGRxG7ROSLDAdcbyhuAbGezIz20stW2kmlljiVMwMqy5S2wrEbwUNvbrHHMA8O2rNb7O2UGertNTixnHUvcYPH4IjnI4+OKibDRrZYHeSHVlmcyStHGL0bzMSVVm4hnxuqXJwTx5Vtxy6mtEZFru07TSwpFG0kO4ZAFgwm+N5AW3sZI44Bzis1hr+0cscjhExE0kbYS3wrxcHVt6VSMd+CKyw6RbR2/WLa6o14yBmRBeopl3femQj3o5ZyeAqRtdn7COFty31bLBiyAXiFmYecDjC8c4yfXmnHLqKKfrl/tFcWTvMgNo8QkYqsGDHwcNkHeA4A11HZmYPZWzDkYIT/hiqxc6XpkdqguJNSt1ZRGts8s4diRgxxwlfdAM7uV83jxxmtvot1AvYLE4KyW7NC6sN1lwd5cqeI81sf2TUGVtq2d2idTaLfSlK5y2FKUoBSlKAUpSgKBtHbNp9y10iRzxXkkcUlu65laRgQOqbdIweOVbh9GKxqPR7qEk5a2thZo3FlNwjxg+AUZUeGDjswOAsvSy6f7ItzvLZtK3WtGAZVYJ7nu5BwOLE47j4Vrac+nqBjW7koOSmfc9XFMgeypea3OBvhyPhdV0dP+z5ovRG546hcM4/i4iVQ/KcgE+gAemrJtFrMOk20RjiURb/V7q8MZjdgfEllUEnvNWK0kVkUo28pUFWzneGOBz25HHNQmqQJc6np9qyh1V5LuQHiAsSFYyR3GRseqtYq3RPmk4wc2231bt/UsnRfs89pp6CYe7zM1xN39ZKc4PiF3QfEGrbSldJRilKUBX9sNuLTTY1e5ZsuSI0Qb0khHPdHLhkcSQOI76qttpkupuJtWljitgQ0Vgsi4OOKtdMD57fech4cQdbpS0xX1bSWlRZIneWFlcBkycEZB4HOf7tTjbC6YedlbeqJB9QreMHIxZ96R9Ke70/qLGVVIaPMcciRdbCMq8W9yUbpz3eaBiqVabPa0nBIdQCjgo/dOzKgDgAFMBAGMcAMVbZOjbSm52cPqDL9TCtZuijST/wANj5Msw/8AsrfumLK5Y7J68iGQi5F24w8vlFpIjKpJRAjplVAPIPjOTio3UNJ1/eM13HK3kySPCxWy3EJjy8jYbAKlVIYAsADjBq5noq0/4IuF+TcS/rY19PRnbHIFzfqCMHF0/EHgQcg5GKx3UhZzDRdnZ7mIXNo7PMrW9yyz7yyNOm8Gw7DddHyWDb3DGDzzV328brNMM7RMrxNDOEYecjJIAwPqLjI4Y41FbEamtppM0y7zqs0whVmJzlljiX70FiM4A5k1eNRMZURTLlZt6Ij4JyjMQTzGVVgK45Pct8UE8ddUQ37u3MjCSKa9MUmHQjSxNHuv5y4kjILAA4z4VF7TXN1IIw8l26JIku6uk3CAsmd0SEypvLnjgcMgVFTbJa3aNuWF3K1uuREgn6oxgnOGRhunmeI5+HKpvR9M16QYvdReOPtSHc64j8MEG4fEE1Lxo4Fp8l1RDp0hunXK1+UkLyO6SWExmQtzCgzERqoHAZGK2tmNodX8l3bWBLiFVCwTT5gkfnvMUMrGQEngd5R9QuOlaBb2yFYY1UNnePvnfPMu7ZZ8+JrcSIhmO8xB3cKcbq4GPN4Z49uSeXZUbydDrhovafyKdsDfW66mrambpdSeMpGbgRrbZJ4pbFOA7QOQO8w5njZNstlbmG5bUdPXrGZVW6tuRnVeCvGf41Rwx2gcO0N91vQobuIxTrvKeIPJkbsZG+Cw/wD3Ir1sFtZMszabftvXEa70Ex4eVQjtP9IoHHvwTxwSdoyUtmQZcMsDUosw6DtLb3ib0D5I9+h82SM9odDxHHhnl41KV82s6Mre7k8ogdrS8HKeLhvH+kTgHHsPiRwquPqt/Yjd1K2Z0H/FWymWIjvkjHnxePDHcK0lja5HVi1cZbT2ZK6VrUdxvhA6tG266SI0bqSMjKt2EcQRW/UNp22VhP8AcrmIk9hYI3zXwfoqZqNnZGSa52KVSru2/dDU5beUt5LapHvRhmVZZZPOBfdIJAXPDw8TUFpG2N7b28RWJJrczSQW6kyG7nRXbG4BkAIuF874tbcJE86T3W39HUqVW9C29tbl+qJMNwGKNDLwcMDghTybiOzj4VZM1q1RLGSkrRWtvtOiktg8k627QuskUr4KhxwAKn34IzwwTw5HiDV9D168eZFWxtbjP8PHFJbqAPhGSWIAeoeipfpOa2MUYkuBFPG4lhAXrWZh2GHjlT3nhw9IqnQdJmqypwe3TOQrsmHbxCklfora1GNsgWOeXNw402/d+7HV9d16Czhaadt1RyHNnPYqjtY/+TgVm6ONmp1km1C9XcuLkBUi/k8A4oh++PAn0DkSRXJ9FiS8jv11DrJryO0nnt5GkzCqoOO5EAAjZxx45GeAxx73sfdGXT7SQ83t4GPpMak/TUuNKrW5xayc+N45rhrwZMUpSpDiFKUoCmdKuzc13ZBrUuLm3dZ4dzG8zLwIB790kjHaBXL7bVNoI1HWDU1Yc/8AZY7lSf7QU49dfoOlZTaB+f5tt9eTkkz+EmntGT8zI+msZ6V9ZT39vDnua3uVY+w4r9CUrbjYOAW/TTen30VmPlGaPHp3zUjJ0t3HVtvQ2RypHmX0QYZGMhWzy7q7aRWtcaXDJ90ijf5SK31is94zFH582eDT6DNBb+fPby75VcMW3ZRICuPfAqGxjmVNdC1e4E1kZ4eJCpdReJTEyj1hSvrNbm1ewIiY32mKsVxGp34VULDdIOJRlX3r8ODDtxnvHjQdUhurZJYQOrkBOOAwSTvqQO0NvZ9vbXLNUWumkprh8ao345AwBXiCAR6DxH0V6rFa24jREHJFVR6FAA+qstRHehSleJplRSzkKqgkkkAADmSTwAoD3UFtZs6bmNWibq7qE9ZbyjgUcccE/FbAB9R44wYxekhJGbya0vLmNTumWGEtGSOeD+3FZLXpPsGbclaS3f4s8bRn1kZA9ZFbKMluc8suKa4W0XHYDblb+JklXqryHzLiE8CrDhvKO1D9HLuJtlcf13SzM6X+lSp5ZEOBjZWS4TtjfBweHAZ9B7Ctz2C6RINSjK/crqMYmgbgykcCVzxZc+scjjtnjKyqy4njdeBuaz0fabdEme0hZjzYLuOfS6YJ9tQkHRPHb58hu7m3B+ASs8A/7ci59YbPjV8pWxEm1ujhDaDqMWtuEuIBIYVe4ZI3MTLncjDxM3vzhT5rDA4555nzsOiRwrBK0bQSSvGSN4IswIlQDI4YYlTnIOM5r2rbm0GoKx4yRWsifJRAjf3jUppuoNLJcDACxSiJe8kRo7E+uTH9moJunsWunjGUE5btlCg2UuRDY2LJ1I6yeS4mjCl8xNvxMkvwS28uCcHh4EVonSNVlsjdW+oTyMjTDcDMOsSN2XejYHziQucEcew8gem63fJDbySSLvIq+cvxgSFI+mqtsHrKQaXE0pIQTvApAzjemKpnuALc6KTqxLFFS4b8DHsTZ2N5a3VvFC1vqc1sx6ydzM8qSpwkSYjO428AQoBwfhVQ7rYm+jIjn025d0G5vRozoQOWHjyDXS9o40tr3S5ogEZblLbCgAGKUFWXA7Bx4ffGuu1s4rIlZzwzT0k5KNO+qTXXkz8/x7HXFhYXV5druT3EIsraANvMonIU7xHAvu5OOzBzx5dz0TT+otoYf4qKOP5ihf1VSpPtrq6gcbPTWJJ+DLeHkB3iIew+DV0KpElFUjlyZJZZuc3bYpSlZIxSlKAUpSgFKUoBSlKAVx/YaLye41Cy5GG5d0Xt6qXihA7sBfnCuwVWtpujyyvnEkyusoG51kTtG7JnO6xHBh6R6K1krVEuHJ3cuIq1ztBK9y1rYweUTooeQlxHDEDwAZ+JLH4oGfYcfU0naJv4PTkHczzkj5vOrzs9sxa2MfV2sSxqTlsZLOe9nOSx9JqUrCgkST1WSTtOjnKbM663BptPjHekc8hHqcgGs0fRR1xH7pXk92oIPVAC3tyeYzHHxbHproFK2UUiKWWcubMFlZRwxrHEipGowqqAqqO4Acq+XmnRTLuzRpIvc6q49jA1sUrJGVC96JtIkbe8lWNu+Jnhx6BGwH0VEah0I2eets5Z7W5U7yTCRpCG++DHJHoI/VXRqUBzu3201HT8R6vbNLGOV5aqZIyO+WIAFD4gDwFWLTekTS5xmK8g4/BZxG/zJMN9FWKo+92etJjma3gkPe8SOfawNAc627u7YanYXcM8LsxNnKqSIzFJM9U26pzgOTk+K1uaAuJLwf8AVMfnQxMPrrx0j6Vaxtp9vbwwxSS3ccnmRoh6uAF5D5oHetSFtZbksr54SmNsdxVNw+0KnsqHIWWjtr4/gh9v5B5Eyk46ySCPxwZVLf3VY+qqjrVv1Wg20Y9/cSwsAee9K5mA9QwKuusWy3FzDA43kRZZ5FPI5XqI1Pp6yU/2Kqeti61HUoYrCESw2TAs7HdthNwIDOOxMKN0cT5wHfWI9CTO0rk/In9XiW51ewt88IC97L3KI8dXnuBYY9dS2p7Uz6pM1npL7kKndub4cVQdsdufhuR8IcuYPI1qaX0LbzyS6hdyzNPumaOL3GJ933qMR5zIOwDd5Dhwroml6TDbRLFbxrHGvJVGAO8+JPaTxNSxVKityz45uRj0PQ4bSBIIF3Y0GB2knmWY9rE8Sa36UrYjFKUoBSlKAUpSgFKUoBSlKAUpSgFKUoBSlKAUpSgFKUoBSlfGoDlFpOb7Vrm7b7jbb1nbdxKn3aQekkjPc3hViurpI0Z5GCogLMx5AAZJqg7P7SppUJs9QSWKeJ5MERs6zhnLB42Awc5xx8PECx6bs9cauQ13HJbaepDLC/mz3ZHEGUDjHEPi8zzzyIhcXKRZ480MWJU7ZE6Rp91rE8zQO0GnuUV5wCs06ImOpi3h5qhmk3m4jLHnyrq2gbP29lAsFsgSNezmSTzZmPFmPea3be3SNVSNQqKAqqoCqoHIADgBWSpUqK+c3N2xSlKyaClKUApSlAKUpQClKUApSlAKUpQClKUApSlAKUpQClKUApSlAKUpQHiTs9Ne6UoBSlKAUpSgFKUoBSlKAUpS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2054" name="AutoShape 6" descr="data:image/jpeg;base64,/9j/4AAQSkZJRgABAQAAAQABAAD/2wCEAAkGBhESERUUERQVFRQWGBUVFhgXGBgVFBUYGRgfFxYZGBUYHCYeFxskGhcVIDIgIycpLCwsGB4xNTAqNSYrLSkBCQoKDgwOGg8PGikfHyQsLDQ0LyosLCwsLy8sKTUsLCwwLCwvLCwsLSwtLCwsLCwsLCwsKSwsLCwpLCwsLSwsLP/AABEIAOEA4QMBIgACEQEDEQH/xAAcAAEAAgMBAQEAAAAAAAAAAAAABQYDBAcCAQj/xABUEAACAQMBBAUFCAsNCAMBAAABAgMABBEFBhIhMQcTQVFhFCJxgZEjMkJScpKhsRYlM2Jzk5Sys8HRFTVDU1RVY3SCoqPC0iQ0REVkg+HwF8PxCP/EABsBAQACAwEBAAAAAAAAAAAAAAADBQECBAYH/8QAMxEAAgIBAgMECgICAwEAAAAAAAECEQMEIRIxUQUTQXEVIlJhgZGhscHwFNEzwnKC4Qb/2gAMAwEAAhEDEQA/AO40pSgFKUoBSlKAUpSgFKUoBSlKAUpSgInVJZFkDbzKm7wI4rvZ47w9GK29OvxKp5ZHA45eBHga26wJZqr7yjBIwccAe4kd/P21Nxxcaa3K+OnzY8/eQlcW90/x4beS267GelKVCWApSlAKUpQClKUApSlAKUpQClKUApSlAeJXwpPcCfZXN9L6QNbuIkli0dWjkUOjeVRrvKeRwwyPWK6Pc+8b5J+qq70Z/vTZfgI/qoCJG1OvfzOn5bD+yvX2Ua7/ADOn5bD+yr1XzNAUgbU6526On5dD/pr6Nqdb7dHX8uh/01ds0zQFK+ynWv5mH5dB/pr421usj/kp9V7B/pq7ZpmgKSNr9Y/mV/yy3/ZXobXav26LJ+WW9XTNM0BS/sw1b+Zpfyq3r19mGqfzNN+U2/7auWaZoCnDa/U+3R5/yi2/1UG2Opduj3H4+3/1Vcc0zQFOO2Woj/lFz6prc/RvVrTdIt4vPR771BG/NJq9VDa7tlYWf+9XEUZ57pOZMeEa5Y+ygKZfdM8kKlptKv41GMs6bqjJwMsRgcSB666WjZAOMeB5jwrkW2/StY3tlPbWsd1O0igKyQnc3gwYZyQ3Md1TkXTRb/DstRj8Wt8j6HoZpnQ6VT9O6W9Jmbd8pWN/izK8OPW4C/TVthnV1DIwZTxBBBBHgRwNDB7pSvhFAR13raKd1CpPaScKPX2+gVr2+quXADK+SAQqngO05BPLxqZ3B3CgUDlUynBKuErJ6XUzycTy0r5JNfnf435H2lKVCWYpSlAKUpQGO5943yT9VVzoyOdJsvwCfVViufeN8k/VVb6L/wB6LL8Cv66AofTptZdW1zaRwTzQqUdpOqbdZgXCj0kYOPTVI+zS87LrVCPGVB9FTn/9Cv8AbG1H9CvqzM37KqNW3Z+hhqVJybVdDj1OoliaSRKfZvd/yjU/x619+zi7/j9T/HrUVSrL0Nh9p/T+jk/nT6Ik/s4u/wCUan+OWvh24u/5Rqn45ajaVj0Ni9p/T+jP86fREh9m95/KdU/Gr+yvn2b3v8q1T8YtaFKehsXtP6D+dPojdO297/K9U+cp/XT7OLvtvdUHsP8AmrSpWPQuP2n9DP8APl0RvfZvc/zhqQ9IP7a9Rba3BGTqeoKB8YN9a5qPqZ2I2W8vmLyg+SwtgjsmkHHd+QOZ9I7+HDrNBi0uPjlN+5VzOnTZsmomoRiSezkOsXh3k1C7S1IwZJGO/Jnn1SZyPlnHh3Vb9H2Asbc7wiEknMyTe6yE9+W4A+gCrCiAAAAAAAADgAByAHYK+156U2z0+LTQgurPijAwOA7hwHsr7mlYEv4zI0QcdYoDMnJgp5Ng8x4jhWp0bI83+mQzruzRpIvc6hvZnlVbOx0toxl0idrZ+ZhYl7WXwZGyVJ7+OOzHOrRc3cca70jqi8suwVc92ScVkVgQCCCDxBHEEd4NZTaI544T2aPew/SAl6XgmTqL2H7rCe3Hw4z8JDkejI5ggm31x3pAs+pEWpQ8Li0dGJHDrIi26yNjmPO9hbvrrdjeLLEkqHKSKrqe9WAYH2EV0RlaKbNi7uXCZ6VH315Kh81PN7W98fmgjFZtOuWkTLAcyARkBh3gHl/4qZ42o8RXx1eOWV4Vd+9V++fL3m1SvLyAcyB6Tivkcyt70g+gg/VWlM6OKN1e57pSlYNhSlKAwX59yf5DfUarnRaftRZfgV+s1YNUPuMvyH/NNV/os/eiy/Aj6zQHKenzjqcPhbRfTctVRq09O7/baMf9Pbj/AB3NVJZcsV7gp9uf2V6PsZpQl72vsVeuXrLyMlKUq/K4UpSgFKUoBSlKA17+bdjYjnjh6Tw/XXcdmNIW1tIYVHvEXe8XI3nPrYmuM6fs/c6h1sdsqlUwHd23VB5hRwJJ8012TZvWTcRHfQxzRsYpozx3JF54PapBBB7jXju2s8cuVRg7S+56nsbE4RcpKr5eRLUpSqI9AQN3ssbhibueV1yd2KNmghUdmdw78h++ZvQByrUh6ObSO4iuIDLFJGc8JGdXHwlYSbxwRkcCOdWmtDUtetrf7vPFGe53UMfQucn2VtbInjgt2Q+o6bbC7Bmt3uGYF2llDSxwqWCIkce6VyWI4KMgZZjVe0vZrUxcSC3mWG0hnm6iOTfKnJ5hExvICTjeOMg8O+4Wm2NhK27HdQljyG+AT6A2M1MVm2iPu4zdp/IpG0k13Hp16t91cg6vEckQK7xc7gDxn3pVip3uWD3iup7J2PU2NrFvBurghTeU7ytuoBlSOYPYar9xbrIjI4DKwKsp4ggjBBHditXovuGha708sXW1aN4CxyRDMpdUJ7d0hh6xUmN+ByazG1UvAv8ASvEUm8Ae+tHWEIUOpKlSMkfFJwcjtxz4+NdEY8UuEqNRleHG8lXX28TbuLRJBh1B+seg9lRp0NgwKOBg88eeB3ZHBvXW9p1yXTzvfAlTjkSO32YrarZTnjbjZzS02n1kY5XHo75P410+ngKUpURYClKUBpa2cW0x/opPzDVf6KP3ns/wX+Y1ObRNi0uD3Qy/mGoro0ttzSbIZzmCNvnjf/zUBxvpzf7coP6G3H+IxqpQ/dZPRH9RqydNrZ1wDuSD9Z/XVbh+6yeiP6jXoOyV6v8A2/1ZW6zn8PyjZpSleiKwVYjsbubvX3dpCWVW3GkZnAYZGVRSBwIPPtqu10G91ONxEY7uzh/2eFJD1JluCyxhWDN1bcuQAI5Vw6vJkg4qHjfhf4f2J8UYu+IrcOyTMGfyi2SESGJJXcosrAAncXdLHgw7OFehsZMJJ0kkgi8nZFkaRyqZfO5hgpznHbipbQduktoLeEAlVefrjuKTuuRuPGWzh14nHI4wfDDpu17WyXUkU2/NJcRHMiZM0SiQkkHguSVyM5GcCuZ5NZcqXl7/AFqvlttb8earkyThw7fX5Ebd7GXK9V1e5cddv9WbdutB3Mb/ABAGMZHHlWheaHcxSGOSGRXClyu6Sd0cS3Dmo48Rw4GrhdbWW88zu08sS3FqYsBSRaPvqxUBcb0bbmcrx87j4YhtFbRRLCZDcmKG5AkcSKjGVQogQDD7nDO8SOXDApj1OpSXFC35P78tuVePNbCWLG+T+v6/2jS2NmeLRt+2LC4a4cIEVX62UkBUdW4bpUcTkYAznhxvuzl6s8CThAjygNKAMHrFHVsG7SVKlePYK510b65FDcPay4VJX6+3J5LLgqyZPaRgD0Y5mun6fHEodYiCBJIWAIO67sZHBx705YnHjXkdRjePJKEuaZ6/RzWSEZRe1G1SlK5jvObdKvSBJbEWtsd2VlDSSDminkq9zEcc9gIxxPDjMsrMSzElickk5JPeSeddD202VuLzWLhY8ABYWLMcKqmNQPEnIPAd1RWsdG8luy708AjbPnuer3SBnivE4OMAjPHuqeLitipzY82VuVbJ0U6uo9C20c3XtauxaIozoCc7jKRnd7gQTw7wPHPN/IHLlIwZcEgGMMwbxAxnB8QK6l0LbLyI0l3KpVSvVxAjBbJBdgD2DdAz25PdW06oi06l3io6vWh0cwb99qdx8Eyw2y+mCP3T+84r3rGprbwSzPyjRnx34HAes4HrqT6PtMeDTIQ/3aYGeThg9ZOTI2fQGA/s1piVs6tdPZRLBayeaviWH1kfVWyygjB4g1hihwR3KMDxJ5n/AN7zWeuiT3tFWeIYVQYUADuFe6UrVuxGKiqSpClKUMilKUBF7UnFldfgJ/0bVp9Hv71WP9Wg/Ritna84sLv+r3H6Jq1uj8faux/q1v8AoxQHCOmRs68w7lt/zAf11X4D7pJ/2/zanulsA69N4G2H+ApquQTATyL2ncx6l416DstpQV+3/qyt1iuT/wCP5N6lKV6IrBSlKAUpSgFKVjabzgiqzyNwVEG87HwArSeSOOPFJ0jMYuTqKtie3VxhgD/72Grt0N3KqbuDkQ6SjxUgr9GF+dWHQui2aXD30hiU8epiPn+h5Oz0DPpFbe0GgppUsF7YwkRJmO6RSzZibHnneJORg8e8JmvI9p63DqfVxrfqel0Gjzad95Pl0/J0alaml6rDcxLLA4dG5EfURzUjuPEVt1Rnok73RBa5sdBdSCVmmjkC7m/DIY2Zc5CtwIIyTWLT+j+wiO8YRK54l5yZnPz+HsFWKlLZp3cbujzFEqjCgKO5RgewV6rW1HUYoI2lmYIijJJ+gAcySeAA4movXdpxBGnVxvJcyrmG3A90JxklwPeKvwj4EUpsy5RjzMOvWnl11b6eOKlhc3WOyCM+ap7t990D0Zrqe6K590TyQBZRJITqMhEl2sq9XKpx5ioh5xKpwCuRx7M4HQq6YqkUmbI8k22KUpWxCKUpQClKUApSlAQ22h+115/Vrj9E1Ytgf3rsf6tb/o1r1t02NMvT/wBNcfomrH0fZ/cuxzz8mg/RjH0YoD8/9Kr52guPlQ/RAlVlf98Po/yVZOkzjr1yf6SIf4K/sqqXk+5db3Z5ufQVAP0Vb6WShgjJ8lkX2OLKnLI0vZf3J+lfFORkdvGsF/CXjZV5kcPrxXqJyai5JXt8yoirdPYypKp5EH0EGveKtmyK6PfqsM1rFFdIoUp50fWboxvIykFyRxIOW9POp6Tol04tkCZR8VZW3fpyfprz/p3hdTx0/P8A8LtdjymuKE00cve5UMFGWc8AijecnuCirBp2wOpTjJSO3U8utJMh/sKDu+g4rqGi7M2toMW8KJ3sBlz6XbLH21Jiq/Uds58m0PVX1+ZYYOxsUN8j4mcc/wDjnUTOYldDGMb0zIUUHtCKfOkIHaBjPbXRNk9jILFPM8+VvukzDz38Bz3V+9HrzW3s67SRdc+d6YmQD4qEnqlA7MR7ue8lj21KGq3NqcuXacm6LDT6TDi9aEas1bzUUjaNDkvK24ijiTgbzMe5VUZJ9A5kA7JFVvZaTyqWW+PFWLQW3hBG3nMPGSQEnwVRVlrnex1QfErI/T9n7eCR3gjEZfG+EyqNg5B6sHdB58QM8TUhSlDZJLkKrl5basrv1E1o8bEleuSRXjBOQuYzhwOWTxqx0omayjxFasNlJXkSbUJ/KJEO9HGq7lvE3xlTm7DsZvZUxZ6PFFJJIq+6SnLuxLOe5d5jwUdijAHdW7SlhQiiD2i2VjuSsiM0N1HxhnTg6HsBx75eJ4HvOOZzN7A7avcl7W8UR30A88DgsychNH96cjIHIkcs4H2qztlo8pEd3Z8Ly1O/GR/CJ8OJgPfAjPDxI+FUkJVszk1OnUlxR5nV6VD7J7SxX9pFcxcA485e1HHB0PiDn0jB7amKnKkUpSgFKUoBSlKAr/SCftXff1af9Ga2dkI93T7Re63tx7IlrT6Rj9qr3+rzfmGpLZ1cWduO6GEf4YoD819ITZ1q7P8ATxj/AAyP1VXNR0x5JWK44BefaccvoNWzbvZ6+bVbt1trkxtNvq6W8koO6MKVPAEYJ7ajjot3/F3nrsnH1GrLT5sCwvFmvne3lRy5ceTj44VyrfzI/S7eVM9YcjsGckevux2Vv1gexvR/BS+u2mH6qwM14Odu/wCKlH1irfD2jpccVBN/Hc4smlyyd0vgbeixmV47RbceUy3CSeU72XSNDnzVx5gA3iePHHgMdq1nayztTi4nSNue6SWfB5HcUFsequL6BtFcWUk0iWxaWRVRZHWTEK8yAu6C3Hd+b21pGVyztIyu7kszuk285Pafc+Horzk8eLLmlcqjvu92XuLUSw4lSuXySO0aV0h6dcHCXCq2cASZiJ7sb+Ac+BzVjBr833VyrDDCNvVKPZmPhWKy2kurbHk1zJGo5KHZk+Yy4+io82nxx/xz4vg0TYe0Jv8AyQryZ+kYIQiqq8FUBQO4AYH0CoDpD1MwadcOpwxXq178yEJw8QCT6q5zp/TXdxgCeOGf75cxsfTjK+xaya/t+dUt/I0t2Fw8kZjCMJEbBzxY7pXA45wRwPKuZQae51S1MJQajzOsaJYCC2hiXlHGi+sKMn1nJ9dbtYrXf3F6zAfdXf3Tld7HnYJ5jOaRO5ZgygKCN072d4Y45XHm4PDtzzqM7FskjLSlKwbClKUApSlAKhdf2xs7LAuJQGPEIoLyHx3RyHicCovb/a57VUht8eUzZ3SeIiQe+kI7T2Acsg92DHaZsLaWluLvVJJGkm85UBzPITxJZjx7QcZAGRk5OKw5Ub48TyctldcrbfRLx23e6S8WauyfShZ2V9MyidbK590cNHjqZ+RZVUnKOOeOOcdgrtei65b3cQltpVljPDeU8j3EHip8CAa/Ol5IjOxRdxCTurktgdgyeJrNsttI2lXS3CZEDlUuYxyZCcBwvx1Jz48R2mtcOsUpcLVEvaP/AM5PBiefHLirdqqa6+LWx+lKV4gmV1VkIZWAZSOIIIyCD2givdd55MUpSgFKUoCtdJR+1N7+Al/NqR0C5TyWAby56qLtHxBWzq2lx3MMkEwJjkUo4BKkg+I4iqK3QJo/8XKP+61AdDDjvFfa5wegPSewTj0S/wDiuKXuyl091dJpommggmaMMG87gTjtG9708QOzxolYP1lX2vyfDsnr3NY7sf22X/NWymg7SLy8uHomf9T1twvoD9TUr8vCy2nHwtR/GyH/AD18M21A+FqXtmNY4X0B+ouFeTGvcPYK/L51nadfhaj8yU/5a+fZZtKOb33rif8AWlKYP07JbxAEsqYHEkgYHia5Psji8ubjUmUYkdobUYxuQRndyB2FjnPoPfXMr7bTX+rcTS3YjKlX3oyF3WG6ckpw512LYy06qwtU7oYyfSy75+ljUWTZHZo4KU7fgTNQb6PcxMWtbjKnj1VwGlQfIlBEiDwJYeFTlKgstpRTIiPUbwfdLQHxhnRgfVKIzW3bajvNutFNGT8dBu/PRmUes1uUoYUWvEVqS2oEol35eC7u4pJiPiYwD53HmPCtulDZqyNn11F5R3D/ACLeU/SVA+mvE2rytEzwW0jyKR7nL/s5YHnus4IOBUrilDWpdTiV7qMk2o3EtxGyMpjQROeKIBkLkcMHGcjnnPbUrtPtDJe3DSvwHJFzkIg5AfWT2kmtPpKkjt9S6xXVutRRMgbLxsoAUlewFd0+3wrTjkDAFSCDyI5VwapSUr8HX0PV9gywTxKO3eQ4l7/Wd38dvlR6rT1gjqJM/FPt7PpxW5WTQtDbUbhY1B8njYNcP8E44iNT2sfo59lQ4IOU1RZ9qamGDTT4uck0l1bX7fuOndBesTNayWlx7+16ornmIpk6yMH0ed6BgdldNrnXRsN/UdVlUeYGtYBjlvRRsHHqJArotX65HyKaqTSFKUrJqKUrFc3KRozyMqIoJZmIVVA5kk8AKAy1Vdodu1il8ls4zd3p/gkICRffTycol8Dx5cs5qIuNo7rVN5bBja2K562+cbryKPfC2VuQ5+6tjHHHEcYCPVs2/k2z9tOIS4668BSJpQD7oY5Z+Mkh5b5972DlgDPqtvqQcxtfTPfSjrTDbukFnax53RvSSI7nJBCgYZuPDAJqmTaFqenKxXrk66QHEd3E7zSscDci6nfdjk8h3mpXU9HsYgsMmj3D3E2/1ZadJpJXUZLO8c+8FyRlsAcajtL2bsrdAbzTL+SRmA3pMRRhm5RxDrxkZ5AlmNASd1puuRQmZ5LoKqdYw8ot2ZQBvHKmMcQOwZ41gsG2hmjWSMXm43Fd8WaMR37rgNjxI41G3V7ZwSuj6a5mcokNsGkQwszHquum60s0ki4bdUABcY5k1IWez/UTxRXtvajyneWCSOa6RIp8ZWOTEuWB5AjjntrPG14myg2roWWo7Qzb/UGRxG7ROSLDAdcbyhuAbGezIz20stW2kmlljiVMwMqy5S2wrEbwUNvbrHHMA8O2rNb7O2UGertNTixnHUvcYPH4IjnI4+OKibDRrZYHeSHVlmcyStHGL0bzMSVVm4hnxuqXJwTx5Vtxy6mtEZFru07TSwpFG0kO4ZAFgwm+N5AW3sZI44Bzis1hr+0cscjhExE0kbYS3wrxcHVt6VSMd+CKyw6RbR2/WLa6o14yBmRBeopl3femQj3o5ZyeAqRtdn7COFty31bLBiyAXiFmYecDjC8c4yfXmnHLqKKfrl/tFcWTvMgNo8QkYqsGDHwcNkHeA4A11HZmYPZWzDkYIT/hiqxc6XpkdqguJNSt1ZRGts8s4diRgxxwlfdAM7uV83jxxmtvot1AvYLE4KyW7NC6sN1lwd5cqeI81sf2TUGVtq2d2idTaLfSlK5y2FKUoBSlKAUpSgKBtHbNp9y10iRzxXkkcUlu65laRgQOqbdIweOVbh9GKxqPR7qEk5a2thZo3FlNwjxg+AUZUeGDjswOAsvSy6f7ItzvLZtK3WtGAZVYJ7nu5BwOLE47j4Vrac+nqBjW7koOSmfc9XFMgeypea3OBvhyPhdV0dP+z5ovRG546hcM4/i4iVQ/KcgE+gAemrJtFrMOk20RjiURb/V7q8MZjdgfEllUEnvNWK0kVkUo28pUFWzneGOBz25HHNQmqQJc6np9qyh1V5LuQHiAsSFYyR3GRseqtYq3RPmk4wc2231bt/UsnRfs89pp6CYe7zM1xN39ZKc4PiF3QfEGrbSldJRilKUBX9sNuLTTY1e5ZsuSI0Qb0khHPdHLhkcSQOI76qttpkupuJtWljitgQ0Vgsi4OOKtdMD57fech4cQdbpS0xX1bSWlRZIneWFlcBkycEZB4HOf7tTjbC6YedlbeqJB9QreMHIxZ96R9Ke70/qLGVVIaPMcciRdbCMq8W9yUbpz3eaBiqVabPa0nBIdQCjgo/dOzKgDgAFMBAGMcAMVbZOjbSm52cPqDL9TCtZuijST/wANj5Msw/8AsrfumLK5Y7J68iGQi5F24w8vlFpIjKpJRAjplVAPIPjOTio3UNJ1/eM13HK3kySPCxWy3EJjy8jYbAKlVIYAsADjBq5noq0/4IuF+TcS/rY19PRnbHIFzfqCMHF0/EHgQcg5GKx3UhZzDRdnZ7mIXNo7PMrW9yyz7yyNOm8Gw7DddHyWDb3DGDzzV328brNMM7RMrxNDOEYecjJIAwPqLjI4Y41FbEamtppM0y7zqs0whVmJzlljiX70FiM4A5k1eNRMZURTLlZt6Ij4JyjMQTzGVVgK45Pct8UE8ddUQ37u3MjCSKa9MUmHQjSxNHuv5y4kjILAA4z4VF7TXN1IIw8l26JIku6uk3CAsmd0SEypvLnjgcMgVFTbJa3aNuWF3K1uuREgn6oxgnOGRhunmeI5+HKpvR9M16QYvdReOPtSHc64j8MEG4fEE1Lxo4Fp8l1RDp0hunXK1+UkLyO6SWExmQtzCgzERqoHAZGK2tmNodX8l3bWBLiFVCwTT5gkfnvMUMrGQEngd5R9QuOlaBb2yFYY1UNnePvnfPMu7ZZ8+JrcSIhmO8xB3cKcbq4GPN4Z49uSeXZUbydDrhovafyKdsDfW66mrambpdSeMpGbgRrbZJ4pbFOA7QOQO8w5njZNstlbmG5bUdPXrGZVW6tuRnVeCvGf41Rwx2gcO0N91vQobuIxTrvKeIPJkbsZG+Cw/wD3Ir1sFtZMszabftvXEa70Ex4eVQjtP9IoHHvwTxwSdoyUtmQZcMsDUosw6DtLb3ib0D5I9+h82SM9odDxHHhnl41KV82s6Mre7k8ogdrS8HKeLhvH+kTgHHsPiRwquPqt/Yjd1K2Z0H/FWymWIjvkjHnxePDHcK0lja5HVi1cZbT2ZK6VrUdxvhA6tG266SI0bqSMjKt2EcQRW/UNp22VhP8AcrmIk9hYI3zXwfoqZqNnZGSa52KVSru2/dDU5beUt5LapHvRhmVZZZPOBfdIJAXPDw8TUFpG2N7b28RWJJrczSQW6kyG7nRXbG4BkAIuF874tbcJE86T3W39HUqVW9C29tbl+qJMNwGKNDLwcMDghTybiOzj4VZM1q1RLGSkrRWtvtOiktg8k627QuskUr4KhxwAKn34IzwwTw5HiDV9D168eZFWxtbjP8PHFJbqAPhGSWIAeoeipfpOa2MUYkuBFPG4lhAXrWZh2GHjlT3nhw9IqnQdJmqypwe3TOQrsmHbxCklfora1GNsgWOeXNw402/d+7HV9d16Czhaadt1RyHNnPYqjtY/+TgVm6ONmp1km1C9XcuLkBUi/k8A4oh++PAn0DkSRXJ9FiS8jv11DrJryO0nnt5GkzCqoOO5EAAjZxx45GeAxx73sfdGXT7SQ83t4GPpMak/TUuNKrW5xayc+N45rhrwZMUpSpDiFKUoCmdKuzc13ZBrUuLm3dZ4dzG8zLwIB790kjHaBXL7bVNoI1HWDU1Yc/8AZY7lSf7QU49dfoOlZTaB+f5tt9eTkkz+EmntGT8zI+msZ6V9ZT39vDnua3uVY+w4r9CUrbjYOAW/TTen30VmPlGaPHp3zUjJ0t3HVtvQ2RypHmX0QYZGMhWzy7q7aRWtcaXDJ90ijf5SK31is94zFH582eDT6DNBb+fPby75VcMW3ZRICuPfAqGxjmVNdC1e4E1kZ4eJCpdReJTEyj1hSvrNbm1ewIiY32mKsVxGp34VULDdIOJRlX3r8ODDtxnvHjQdUhurZJYQOrkBOOAwSTvqQO0NvZ9vbXLNUWumkprh8ao345AwBXiCAR6DxH0V6rFa24jREHJFVR6FAA+qstRHehSleJplRSzkKqgkkkAADmSTwAoD3UFtZs6bmNWibq7qE9ZbyjgUcccE/FbAB9R44wYxekhJGbya0vLmNTumWGEtGSOeD+3FZLXpPsGbclaS3f4s8bRn1kZA9ZFbKMluc8suKa4W0XHYDblb+JklXqryHzLiE8CrDhvKO1D9HLuJtlcf13SzM6X+lSp5ZEOBjZWS4TtjfBweHAZ9B7Ctz2C6RINSjK/crqMYmgbgykcCVzxZc+scjjtnjKyqy4njdeBuaz0fabdEme0hZjzYLuOfS6YJ9tQkHRPHb58hu7m3B+ASs8A/7ci59YbPjV8pWxEm1ujhDaDqMWtuEuIBIYVe4ZI3MTLncjDxM3vzhT5rDA4555nzsOiRwrBK0bQSSvGSN4IswIlQDI4YYlTnIOM5r2rbm0GoKx4yRWsifJRAjf3jUppuoNLJcDACxSiJe8kRo7E+uTH9moJunsWunjGUE5btlCg2UuRDY2LJ1I6yeS4mjCl8xNvxMkvwS28uCcHh4EVonSNVlsjdW+oTyMjTDcDMOsSN2XejYHziQucEcew8gem63fJDbySSLvIq+cvxgSFI+mqtsHrKQaXE0pIQTvApAzjemKpnuALc6KTqxLFFS4b8DHsTZ2N5a3VvFC1vqc1sx6ydzM8qSpwkSYjO428AQoBwfhVQ7rYm+jIjn025d0G5vRozoQOWHjyDXS9o40tr3S5ogEZblLbCgAGKUFWXA7Bx4ffGuu1s4rIlZzwzT0k5KNO+qTXXkz8/x7HXFhYXV5druT3EIsraANvMonIU7xHAvu5OOzBzx5dz0TT+otoYf4qKOP5ihf1VSpPtrq6gcbPTWJJ+DLeHkB3iIew+DV0KpElFUjlyZJZZuc3bYpSlZIxSlKAUpSgFKUoBSlKAVx/YaLye41Cy5GG5d0Xt6qXihA7sBfnCuwVWtpujyyvnEkyusoG51kTtG7JnO6xHBh6R6K1krVEuHJ3cuIq1ztBK9y1rYweUTooeQlxHDEDwAZ+JLH4oGfYcfU0naJv4PTkHczzkj5vOrzs9sxa2MfV2sSxqTlsZLOe9nOSx9JqUrCgkST1WSTtOjnKbM663BptPjHekc8hHqcgGs0fRR1xH7pXk92oIPVAC3tyeYzHHxbHproFK2UUiKWWcubMFlZRwxrHEipGowqqAqqO4Acq+XmnRTLuzRpIvc6q49jA1sUrJGVC96JtIkbe8lWNu+Jnhx6BGwH0VEah0I2eets5Z7W5U7yTCRpCG++DHJHoI/VXRqUBzu3201HT8R6vbNLGOV5aqZIyO+WIAFD4gDwFWLTekTS5xmK8g4/BZxG/zJMN9FWKo+92etJjma3gkPe8SOfawNAc627u7YanYXcM8LsxNnKqSIzFJM9U26pzgOTk+K1uaAuJLwf8AVMfnQxMPrrx0j6Vaxtp9vbwwxSS3ccnmRoh6uAF5D5oHetSFtZbksr54SmNsdxVNw+0KnsqHIWWjtr4/gh9v5B5Eyk46ySCPxwZVLf3VY+qqjrVv1Wg20Y9/cSwsAee9K5mA9QwKuusWy3FzDA43kRZZ5FPI5XqI1Pp6yU/2Kqeti61HUoYrCESw2TAs7HdthNwIDOOxMKN0cT5wHfWI9CTO0rk/In9XiW51ewt88IC97L3KI8dXnuBYY9dS2p7Uz6pM1npL7kKndub4cVQdsdufhuR8IcuYPI1qaX0LbzyS6hdyzNPumaOL3GJ933qMR5zIOwDd5Dhwroml6TDbRLFbxrHGvJVGAO8+JPaTxNSxVKityz45uRj0PQ4bSBIIF3Y0GB2knmWY9rE8Sa36UrYjFKUoBSlKAUpSgFKUoBSlKAUpSgFKUoBSlKAUpSgFKUoBSlfGoDlFpOb7Vrm7b7jbb1nbdxKn3aQekkjPc3hViurpI0Z5GCogLMx5AAZJqg7P7SppUJs9QSWKeJ5MERs6zhnLB42Awc5xx8PECx6bs9cauQ13HJbaepDLC/mz3ZHEGUDjHEPi8zzzyIhcXKRZ480MWJU7ZE6Rp91rE8zQO0GnuUV5wCs06ImOpi3h5qhmk3m4jLHnyrq2gbP29lAsFsgSNezmSTzZmPFmPea3be3SNVSNQqKAqqoCqoHIADgBWSpUqK+c3N2xSlKyaClKUApSlAKUpQClKUApSlAKUpQClKUApSlAKUpQClKUApSlAKUpQHiTs9Ne6UoBSlKAUpSgFKUoBSlKAUpS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10" name="Picture 6" descr="https://encrypted-tbn3.gstatic.com/images?q=tbn:ANd9GcSyPA2CdPoMIkmunaCSBAe0XAlVI8MrRwIwBJQZ2PlVfyqL66wj5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762000"/>
            <a:ext cx="154305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Prefer Exceptions to Error Codes</a:t>
            </a:r>
            <a:endParaRPr lang="el-G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56" y="1676400"/>
            <a:ext cx="698565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4495800"/>
            <a:ext cx="7467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try/catch</a:t>
            </a:r>
            <a:r>
              <a:rPr lang="en-US" dirty="0" smtClean="0"/>
              <a:t> blocks are also considered ugly and hard to read…</a:t>
            </a:r>
          </a:p>
          <a:p>
            <a:endParaRPr lang="en-US" dirty="0" smtClean="0"/>
          </a:p>
          <a:p>
            <a:r>
              <a:rPr lang="en-US" dirty="0" smtClean="0"/>
              <a:t>it forces the reader to understand 2 things, how is the normal work done and how exceptions are handled !!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Can we do better ???</a:t>
            </a:r>
            <a:endParaRPr lang="el-GR" dirty="0">
              <a:solidFill>
                <a:srgbClr val="FF0000"/>
              </a:solidFill>
            </a:endParaRPr>
          </a:p>
        </p:txBody>
      </p:sp>
      <p:pic>
        <p:nvPicPr>
          <p:cNvPr id="6" name="Picture 6" descr="https://encrypted-tbn3.gstatic.com/images?q=tbn:ANd9GcSyPA2CdPoMIkmunaCSBAe0XAlVI8MrRwIwBJQZ2PlVfyqL66wj5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914400"/>
            <a:ext cx="154305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Prefer Exceptions to Error Codes</a:t>
            </a:r>
            <a:endParaRPr lang="el-G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95400"/>
            <a:ext cx="874764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56388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above, provides a </a:t>
            </a:r>
            <a:r>
              <a:rPr lang="en-US" dirty="0" smtClean="0">
                <a:solidFill>
                  <a:srgbClr val="FF0000"/>
                </a:solidFill>
              </a:rPr>
              <a:t>better separation </a:t>
            </a:r>
            <a:r>
              <a:rPr lang="en-US" dirty="0" smtClean="0"/>
              <a:t>between normal and error handling code that makes the code easier to understand and modify.</a:t>
            </a:r>
            <a:endParaRPr lang="el-GR" dirty="0"/>
          </a:p>
        </p:txBody>
      </p:sp>
      <p:pic>
        <p:nvPicPr>
          <p:cNvPr id="9" name="Picture 6" descr="https://encrypted-tbn3.gstatic.com/images?q=tbn:ANd9GcSyPA2CdPoMIkmunaCSBAe0XAlVI8MrRwIwBJQZ2PlVfyqL66wj5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762000"/>
            <a:ext cx="154305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Provide Context with Exceptions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914400" y="1720840"/>
            <a:ext cx="7086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Each exception that you throw should provide enough context to determine the source and location of an error.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In Java, you can get a </a:t>
            </a:r>
            <a:r>
              <a:rPr lang="en-US" dirty="0" smtClean="0">
                <a:solidFill>
                  <a:srgbClr val="FF0000"/>
                </a:solidFill>
              </a:rPr>
              <a:t>stack trace </a:t>
            </a:r>
            <a:r>
              <a:rPr lang="en-US" dirty="0" smtClean="0"/>
              <a:t>from any exception; however, a stack trace can’t tell you the </a:t>
            </a:r>
            <a:r>
              <a:rPr lang="en-US" dirty="0" smtClean="0">
                <a:solidFill>
                  <a:srgbClr val="FF0000"/>
                </a:solidFill>
              </a:rPr>
              <a:t>intent of the operation that failed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Create </a:t>
            </a:r>
            <a:r>
              <a:rPr lang="en-US" dirty="0" smtClean="0">
                <a:solidFill>
                  <a:srgbClr val="FF0000"/>
                </a:solidFill>
              </a:rPr>
              <a:t>informative error messages </a:t>
            </a:r>
            <a:r>
              <a:rPr lang="en-US" dirty="0" smtClean="0"/>
              <a:t>and pass them along with your exceptions.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Mention the </a:t>
            </a:r>
            <a:r>
              <a:rPr lang="en-US" dirty="0" smtClean="0">
                <a:solidFill>
                  <a:srgbClr val="FF0000"/>
                </a:solidFill>
              </a:rPr>
              <a:t>operation</a:t>
            </a:r>
            <a:r>
              <a:rPr lang="en-US" dirty="0" smtClean="0"/>
              <a:t> that failed and the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 of failure. If you are logging in your application, pass along </a:t>
            </a:r>
            <a:r>
              <a:rPr lang="en-US" dirty="0" smtClean="0">
                <a:solidFill>
                  <a:srgbClr val="FF0000"/>
                </a:solidFill>
              </a:rPr>
              <a:t>enough information </a:t>
            </a:r>
            <a:r>
              <a:rPr lang="en-US" dirty="0" smtClean="0"/>
              <a:t>to be able to </a:t>
            </a:r>
            <a:r>
              <a:rPr lang="en-US" dirty="0" smtClean="0">
                <a:solidFill>
                  <a:srgbClr val="FF0000"/>
                </a:solidFill>
              </a:rPr>
              <a:t>log</a:t>
            </a:r>
            <a:r>
              <a:rPr lang="en-US" dirty="0" smtClean="0"/>
              <a:t> the error in your catch.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Define Meaningful Exceptions </a:t>
            </a:r>
            <a:r>
              <a:rPr lang="en-US" dirty="0" err="1" smtClean="0"/>
              <a:t>wrt</a:t>
            </a:r>
            <a:r>
              <a:rPr lang="en-US" dirty="0" smtClean="0"/>
              <a:t> Caller’s Needs</a:t>
            </a:r>
            <a:endParaRPr lang="el-GR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350" y="1524000"/>
            <a:ext cx="5769849" cy="404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81600" y="1295400"/>
            <a:ext cx="2640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about this code ??</a:t>
            </a:r>
            <a:endParaRPr lang="el-G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Define Meaningful Exceptions </a:t>
            </a:r>
            <a:r>
              <a:rPr lang="en-US" dirty="0" err="1" smtClean="0"/>
              <a:t>wrt</a:t>
            </a:r>
            <a:r>
              <a:rPr lang="en-US" dirty="0" smtClean="0"/>
              <a:t> Caller’s Needs</a:t>
            </a:r>
            <a:endParaRPr lang="el-GR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20493"/>
            <a:ext cx="5943600" cy="416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400799" y="1295400"/>
            <a:ext cx="2438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about this code ??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lot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FF0000"/>
                </a:solidFill>
              </a:rPr>
              <a:t>exceptions</a:t>
            </a:r>
            <a:r>
              <a:rPr lang="en-US" dirty="0" smtClean="0"/>
              <a:t> for just </a:t>
            </a:r>
            <a:r>
              <a:rPr lang="en-US" dirty="0" smtClean="0">
                <a:solidFill>
                  <a:srgbClr val="FF0000"/>
                </a:solidFill>
              </a:rPr>
              <a:t>one method call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weird names </a:t>
            </a:r>
            <a:r>
              <a:rPr lang="en-US" dirty="0" smtClean="0"/>
              <a:t>that don’t make much sense for the caller of </a:t>
            </a:r>
            <a:r>
              <a:rPr lang="en-US" dirty="0" err="1" smtClean="0"/>
              <a:t>port.open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The third party API that is used here provides a poor set of exception classes that </a:t>
            </a:r>
            <a:r>
              <a:rPr lang="en-US" dirty="0" smtClean="0">
                <a:solidFill>
                  <a:srgbClr val="FF0000"/>
                </a:solidFill>
              </a:rPr>
              <a:t>obscure the readability of the code</a:t>
            </a:r>
            <a:r>
              <a:rPr lang="en-US" dirty="0" smtClean="0"/>
              <a:t>… </a:t>
            </a:r>
            <a:endParaRPr lang="el-G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Define Meaningful Exceptions </a:t>
            </a:r>
            <a:r>
              <a:rPr lang="en-US" dirty="0" err="1" smtClean="0"/>
              <a:t>wrt</a:t>
            </a:r>
            <a:r>
              <a:rPr lang="en-US" dirty="0" smtClean="0"/>
              <a:t> Caller’s Needs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371600" y="1905000"/>
            <a:ext cx="617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when we define exception classes in an application, our most important concern should be to be meaningful for the code that catches and handles them.</a:t>
            </a:r>
            <a:endParaRPr lang="el-G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Define Meaningful Exceptions </a:t>
            </a:r>
            <a:r>
              <a:rPr lang="en-US" dirty="0" err="1" smtClean="0"/>
              <a:t>wrt</a:t>
            </a:r>
            <a:r>
              <a:rPr lang="en-US" dirty="0" smtClean="0"/>
              <a:t> Caller’s Needs</a:t>
            </a:r>
            <a:endParaRPr lang="el-GR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5979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81601" y="12954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can we deal with poor exceptions that come from an external API ??</a:t>
            </a:r>
            <a:endParaRPr lang="el-G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Small !!</a:t>
            </a:r>
            <a:endParaRPr lang="el-G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457200"/>
            <a:ext cx="1488316" cy="172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0" y="2228671"/>
            <a:ext cx="739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… we can make large programs with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two, or three, or four lines  </a:t>
            </a:r>
            <a:r>
              <a:rPr lang="en-US" b="1" dirty="0" smtClean="0"/>
              <a:t>functions …</a:t>
            </a:r>
            <a:r>
              <a:rPr lang="en-US" i="1" dirty="0" smtClean="0"/>
              <a:t>. </a:t>
            </a:r>
          </a:p>
          <a:p>
            <a:endParaRPr lang="en-US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e.g. Kent Beck’s Sparkle graphical application…</a:t>
            </a:r>
          </a:p>
          <a:p>
            <a:endParaRPr lang="en-US" i="1" dirty="0" smtClean="0"/>
          </a:p>
          <a:p>
            <a:r>
              <a:rPr lang="en-US" dirty="0" smtClean="0"/>
              <a:t>	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practically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 it is quite reasonable to make algorithms of 2, 3, 4 steps, </a:t>
            </a:r>
          </a:p>
          <a:p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		consisting of more detailed algorithms of 2, 3, 4 steps, </a:t>
            </a:r>
          </a:p>
          <a:p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			etc.</a:t>
            </a:r>
            <a:endParaRPr lang="en-US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fr-FR" b="1" dirty="0" smtClean="0">
              <a:solidFill>
                <a:srgbClr val="FF0000"/>
              </a:solidFill>
            </a:endParaRPr>
          </a:p>
          <a:p>
            <a:endParaRPr lang="en-US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l-G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Define Meaningful Exceptions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5181601" y="12954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can we deal with poor exceptions that come from an external API ??</a:t>
            </a:r>
            <a:endParaRPr lang="el-GR" b="1" dirty="0">
              <a:solidFill>
                <a:srgbClr val="FF0000"/>
              </a:solidFill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914400"/>
            <a:ext cx="4420109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181600" y="2362200"/>
            <a:ext cx="3124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can improve our code considerably by </a:t>
            </a:r>
            <a:r>
              <a:rPr lang="en-US" dirty="0" smtClean="0">
                <a:solidFill>
                  <a:srgbClr val="FF0000"/>
                </a:solidFill>
              </a:rPr>
              <a:t>wrapping (adapting) the API </a:t>
            </a:r>
            <a:r>
              <a:rPr lang="en-US" dirty="0" smtClean="0"/>
              <a:t>that we are calling and making sure that it returns a meaningful exception type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5181600" y="4419600"/>
            <a:ext cx="3200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LocalPort</a:t>
            </a:r>
            <a:r>
              <a:rPr lang="en-US" dirty="0" smtClean="0"/>
              <a:t> class is just a simple </a:t>
            </a:r>
            <a:r>
              <a:rPr lang="en-US" dirty="0" smtClean="0">
                <a:solidFill>
                  <a:srgbClr val="FF0000"/>
                </a:solidFill>
              </a:rPr>
              <a:t>wrapper</a:t>
            </a:r>
            <a:r>
              <a:rPr lang="en-US" dirty="0" smtClean="0"/>
              <a:t> that catches and </a:t>
            </a:r>
            <a:r>
              <a:rPr lang="en-US" dirty="0" smtClean="0">
                <a:solidFill>
                  <a:srgbClr val="FF0000"/>
                </a:solidFill>
              </a:rPr>
              <a:t>transforms exceptions </a:t>
            </a:r>
            <a:r>
              <a:rPr lang="en-US" dirty="0" smtClean="0"/>
              <a:t>thrown by the </a:t>
            </a:r>
            <a:r>
              <a:rPr lang="en-US" dirty="0" err="1" smtClean="0"/>
              <a:t>ACMEPort</a:t>
            </a:r>
            <a:r>
              <a:rPr lang="en-US" dirty="0" smtClean="0"/>
              <a:t> class </a:t>
            </a:r>
            <a:r>
              <a:rPr lang="en-US" dirty="0" smtClean="0">
                <a:solidFill>
                  <a:srgbClr val="FF0000"/>
                </a:solidFill>
              </a:rPr>
              <a:t>into a simpler </a:t>
            </a:r>
            <a:r>
              <a:rPr lang="en-US" dirty="0" smtClean="0"/>
              <a:t>more</a:t>
            </a:r>
            <a:r>
              <a:rPr lang="en-US" dirty="0" smtClean="0">
                <a:solidFill>
                  <a:srgbClr val="FF0000"/>
                </a:solidFill>
              </a:rPr>
              <a:t> meaningful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for the caller </a:t>
            </a:r>
            <a:r>
              <a:rPr lang="en-US" dirty="0" smtClean="0"/>
              <a:t>exception</a:t>
            </a:r>
            <a:endParaRPr lang="el-G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Return Null</a:t>
            </a:r>
            <a:endParaRPr lang="el-GR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52600"/>
            <a:ext cx="783027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209800" y="49530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about this code 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Return Null</a:t>
            </a:r>
            <a:endParaRPr lang="el-GR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783027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905000" y="3886200"/>
            <a:ext cx="5943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about this code ??</a:t>
            </a:r>
          </a:p>
          <a:p>
            <a:endParaRPr lang="en-US" dirty="0" smtClean="0"/>
          </a:p>
          <a:p>
            <a:r>
              <a:rPr lang="en-US" dirty="0" smtClean="0"/>
              <a:t>When we return null, we are essentially creating work for ourselves and foisting problems upon our callers. </a:t>
            </a:r>
          </a:p>
          <a:p>
            <a:endParaRPr lang="en-US" dirty="0" smtClean="0"/>
          </a:p>
          <a:p>
            <a:r>
              <a:rPr lang="en-US" dirty="0" smtClean="0"/>
              <a:t>All it takes is one </a:t>
            </a:r>
            <a:r>
              <a:rPr lang="en-US" b="1" dirty="0" smtClean="0">
                <a:solidFill>
                  <a:srgbClr val="FF0000"/>
                </a:solidFill>
              </a:rPr>
              <a:t>missing null check </a:t>
            </a:r>
            <a:r>
              <a:rPr lang="en-US" dirty="0" smtClean="0"/>
              <a:t>to send an application </a:t>
            </a:r>
            <a:r>
              <a:rPr lang="fr-FR" dirty="0" err="1" smtClean="0"/>
              <a:t>spinning</a:t>
            </a:r>
            <a:r>
              <a:rPr lang="fr-FR" dirty="0" smtClean="0"/>
              <a:t> out of control.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Return Null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990600" y="2438400"/>
            <a:ext cx="6629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/>
              <a:t>If you are </a:t>
            </a:r>
            <a:r>
              <a:rPr lang="en-US" sz="1600" b="1" dirty="0" smtClean="0">
                <a:solidFill>
                  <a:srgbClr val="C00000"/>
                </a:solidFill>
              </a:rPr>
              <a:t>tempted to return null </a:t>
            </a:r>
            <a:r>
              <a:rPr lang="en-US" sz="1600" b="1" dirty="0" smtClean="0"/>
              <a:t>from a method, consider </a:t>
            </a:r>
          </a:p>
          <a:p>
            <a:pPr algn="just"/>
            <a:endParaRPr lang="en-US" sz="1600" b="1" dirty="0" smtClean="0">
              <a:solidFill>
                <a:srgbClr val="C00000"/>
              </a:solidFill>
            </a:endParaRPr>
          </a:p>
          <a:p>
            <a:pPr marL="342900" indent="-342900" algn="just">
              <a:buAutoNum type="arabicParenBoth"/>
            </a:pPr>
            <a:r>
              <a:rPr lang="en-US" sz="1600" b="1" dirty="0" smtClean="0">
                <a:solidFill>
                  <a:srgbClr val="C00000"/>
                </a:solidFill>
              </a:rPr>
              <a:t>throwing an exception</a:t>
            </a:r>
            <a:r>
              <a:rPr lang="en-US" sz="1600" b="1" dirty="0" smtClean="0"/>
              <a:t> </a:t>
            </a:r>
          </a:p>
          <a:p>
            <a:pPr marL="342900" indent="-342900" algn="just">
              <a:buAutoNum type="arabicParenBoth"/>
            </a:pPr>
            <a:r>
              <a:rPr lang="en-US" sz="1600" b="1" dirty="0" smtClean="0">
                <a:solidFill>
                  <a:srgbClr val="C00000"/>
                </a:solidFill>
              </a:rPr>
              <a:t>or returning a SPECIAL CASE object instead. </a:t>
            </a:r>
          </a:p>
          <a:p>
            <a:pPr algn="just"/>
            <a:endParaRPr lang="en-US" sz="1600" b="1" dirty="0" smtClean="0"/>
          </a:p>
          <a:p>
            <a:pPr algn="just"/>
            <a:r>
              <a:rPr lang="en-US" sz="1600" b="1" dirty="0" smtClean="0"/>
              <a:t>If you are calling a </a:t>
            </a:r>
            <a:r>
              <a:rPr lang="en-US" sz="1600" b="1" dirty="0" smtClean="0">
                <a:solidFill>
                  <a:srgbClr val="C00000"/>
                </a:solidFill>
              </a:rPr>
              <a:t>null-returning method from a third-party API</a:t>
            </a:r>
            <a:r>
              <a:rPr lang="en-US" sz="1600" b="1" dirty="0" smtClean="0"/>
              <a:t>, consider </a:t>
            </a:r>
            <a:r>
              <a:rPr lang="en-US" sz="1600" b="1" dirty="0" smtClean="0">
                <a:solidFill>
                  <a:srgbClr val="C00000"/>
                </a:solidFill>
              </a:rPr>
              <a:t>wrapping that metho</a:t>
            </a:r>
            <a:r>
              <a:rPr lang="en-US" sz="1600" b="1" dirty="0" smtClean="0"/>
              <a:t>d with a method that either throws an exception or returns a special case object.</a:t>
            </a:r>
            <a:endParaRPr lang="el-G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Null Object Pattern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133535" y="3124200"/>
            <a:ext cx="306686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a = </a:t>
            </a:r>
            <a:r>
              <a:rPr lang="en-US" sz="1400" dirty="0" err="1" smtClean="0">
                <a:latin typeface="Consolas" pitchFamily="49" charset="0"/>
              </a:rPr>
              <a:t>provider.getTheObject</a:t>
            </a:r>
            <a:r>
              <a:rPr lang="en-US" sz="1400" dirty="0" smtClean="0">
                <a:latin typeface="Consolas" pitchFamily="49" charset="0"/>
              </a:rPr>
              <a:t>();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0507" y="1453953"/>
            <a:ext cx="2868093" cy="1815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 pitchFamily="49" charset="0"/>
              </a:rPr>
              <a:t>RealObject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getTheObject</a:t>
            </a:r>
            <a:r>
              <a:rPr lang="en-US" sz="1400" dirty="0" smtClean="0">
                <a:latin typeface="Consolas" pitchFamily="49" charset="0"/>
              </a:rPr>
              <a:t>() {</a:t>
            </a:r>
          </a:p>
          <a:p>
            <a:r>
              <a:rPr lang="en-US" sz="1400" dirty="0" smtClean="0">
                <a:latin typeface="Consolas" pitchFamily="49" charset="0"/>
              </a:rPr>
              <a:t>  ….</a:t>
            </a:r>
          </a:p>
          <a:p>
            <a:r>
              <a:rPr lang="en-US" sz="1400" dirty="0" smtClean="0">
                <a:latin typeface="Consolas" pitchFamily="49" charset="0"/>
              </a:rPr>
              <a:t>  if (…) </a:t>
            </a:r>
          </a:p>
          <a:p>
            <a:r>
              <a:rPr lang="en-US" sz="1400" dirty="0" smtClean="0">
                <a:latin typeface="Consolas" pitchFamily="49" charset="0"/>
              </a:rPr>
              <a:t>   return new </a:t>
            </a:r>
            <a:r>
              <a:rPr lang="en-US" sz="1400" dirty="0" err="1" smtClean="0">
                <a:latin typeface="Consolas" pitchFamily="49" charset="0"/>
              </a:rPr>
              <a:t>RealObject</a:t>
            </a:r>
            <a:r>
              <a:rPr lang="en-US" sz="1400" dirty="0" smtClean="0"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</a:rPr>
              <a:t>  else</a:t>
            </a:r>
          </a:p>
          <a:p>
            <a:r>
              <a:rPr lang="en-US" sz="1400" dirty="0" smtClean="0">
                <a:latin typeface="Consolas" pitchFamily="49" charset="0"/>
              </a:rPr>
              <a:t>    return null;</a:t>
            </a:r>
          </a:p>
          <a:p>
            <a:r>
              <a:rPr lang="en-US" sz="1400" dirty="0" smtClean="0">
                <a:latin typeface="Consolas" pitchFamily="49" charset="0"/>
              </a:rPr>
              <a:t>  </a:t>
            </a:r>
          </a:p>
          <a:p>
            <a:r>
              <a:rPr lang="en-US" sz="1400" dirty="0" smtClean="0">
                <a:latin typeface="Consolas" pitchFamily="49" charset="0"/>
              </a:rPr>
              <a:t>}</a:t>
            </a:r>
            <a:endParaRPr lang="en-US" sz="1400" dirty="0">
              <a:latin typeface="Consolas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389707" y="3511353"/>
            <a:ext cx="4038600" cy="2356047"/>
            <a:chOff x="1524000" y="2895600"/>
            <a:chExt cx="4038600" cy="2356047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/>
            <a:srcRect r="53333" b="44480"/>
            <a:stretch>
              <a:fillRect/>
            </a:stretch>
          </p:blipFill>
          <p:spPr bwMode="auto">
            <a:xfrm>
              <a:off x="1524000" y="2895600"/>
              <a:ext cx="3886200" cy="2356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3429000" y="3886200"/>
              <a:ext cx="21336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685107" y="2292153"/>
            <a:ext cx="1066800" cy="76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Provider</a:t>
            </a:r>
            <a:endParaRPr lang="en-US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" name="Shape 12"/>
          <p:cNvCxnSpPr>
            <a:endCxn id="11" idx="1"/>
          </p:cNvCxnSpPr>
          <p:nvPr/>
        </p:nvCxnSpPr>
        <p:spPr>
          <a:xfrm rot="5400000" flipH="1" flipV="1">
            <a:off x="2846907" y="2749353"/>
            <a:ext cx="914400" cy="762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799" y="2209800"/>
            <a:ext cx="6911261" cy="35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Null Object Pattern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114800"/>
            <a:ext cx="306686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a = </a:t>
            </a:r>
            <a:r>
              <a:rPr lang="en-US" sz="1400" dirty="0" err="1" smtClean="0">
                <a:latin typeface="Consolas" pitchFamily="49" charset="0"/>
              </a:rPr>
              <a:t>provider.getTheObject</a:t>
            </a:r>
            <a:r>
              <a:rPr lang="en-US" sz="1400" dirty="0" smtClean="0">
                <a:latin typeface="Consolas" pitchFamily="49" charset="0"/>
              </a:rPr>
              <a:t>();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533400"/>
            <a:ext cx="3265638" cy="18158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 pitchFamily="49" charset="0"/>
              </a:rPr>
              <a:t>AbstractObject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getTheObject</a:t>
            </a:r>
            <a:r>
              <a:rPr lang="en-US" sz="1400" dirty="0" smtClean="0">
                <a:latin typeface="Consolas" pitchFamily="49" charset="0"/>
              </a:rPr>
              <a:t>() {</a:t>
            </a:r>
          </a:p>
          <a:p>
            <a:r>
              <a:rPr lang="en-US" sz="1400" dirty="0" smtClean="0">
                <a:latin typeface="Consolas" pitchFamily="49" charset="0"/>
              </a:rPr>
              <a:t>  ….</a:t>
            </a:r>
          </a:p>
          <a:p>
            <a:r>
              <a:rPr lang="en-US" sz="1400" dirty="0" smtClean="0">
                <a:latin typeface="Consolas" pitchFamily="49" charset="0"/>
              </a:rPr>
              <a:t>  if (…) </a:t>
            </a:r>
          </a:p>
          <a:p>
            <a:r>
              <a:rPr lang="en-US" sz="1400" dirty="0" smtClean="0">
                <a:latin typeface="Consolas" pitchFamily="49" charset="0"/>
              </a:rPr>
              <a:t>   return new </a:t>
            </a:r>
            <a:r>
              <a:rPr lang="en-US" sz="1400" dirty="0" err="1" smtClean="0">
                <a:latin typeface="Consolas" pitchFamily="49" charset="0"/>
              </a:rPr>
              <a:t>RealObject</a:t>
            </a:r>
            <a:r>
              <a:rPr lang="en-US" sz="1400" dirty="0" smtClean="0"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</a:rPr>
              <a:t>  else</a:t>
            </a:r>
          </a:p>
          <a:p>
            <a:r>
              <a:rPr lang="en-US" sz="1400" dirty="0" smtClean="0">
                <a:latin typeface="Consolas" pitchFamily="49" charset="0"/>
              </a:rPr>
              <a:t>   return new </a:t>
            </a:r>
            <a:r>
              <a:rPr lang="en-US" sz="1400" dirty="0" err="1" smtClean="0">
                <a:latin typeface="Consolas" pitchFamily="49" charset="0"/>
              </a:rPr>
              <a:t>NullObject</a:t>
            </a:r>
            <a:r>
              <a:rPr lang="en-US" sz="1400" dirty="0" smtClean="0"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</a:rPr>
              <a:t>  </a:t>
            </a:r>
          </a:p>
          <a:p>
            <a:r>
              <a:rPr lang="en-US" sz="1400" dirty="0" smtClean="0">
                <a:latin typeface="Consolas" pitchFamily="49" charset="0"/>
              </a:rPr>
              <a:t>}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76800" y="2455095"/>
            <a:ext cx="914400" cy="685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Provider</a:t>
            </a:r>
            <a:endParaRPr lang="en-US" sz="16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" name="Shape 9"/>
          <p:cNvCxnSpPr>
            <a:endCxn id="9" idx="1"/>
          </p:cNvCxnSpPr>
          <p:nvPr/>
        </p:nvCxnSpPr>
        <p:spPr>
          <a:xfrm flipV="1">
            <a:off x="3962400" y="2797995"/>
            <a:ext cx="914400" cy="876300"/>
          </a:xfrm>
          <a:prstGeom prst="bentConnector3">
            <a:avLst>
              <a:gd name="adj1" fmla="val -6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Return Null</a:t>
            </a:r>
            <a:endParaRPr lang="el-GR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6019800" cy="179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362200" y="3429000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Right now, </a:t>
            </a:r>
            <a:r>
              <a:rPr lang="en-US" dirty="0" err="1" smtClean="0"/>
              <a:t>getEmployees</a:t>
            </a:r>
            <a:r>
              <a:rPr lang="en-US" dirty="0" smtClean="0"/>
              <a:t>() can return null, but </a:t>
            </a:r>
            <a:r>
              <a:rPr lang="en-US" dirty="0" smtClean="0">
                <a:solidFill>
                  <a:srgbClr val="FF0000"/>
                </a:solidFill>
              </a:rPr>
              <a:t>does it have to</a:t>
            </a:r>
            <a:r>
              <a:rPr lang="en-US" dirty="0" smtClean="0"/>
              <a:t>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Return Null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066800" y="1447800"/>
            <a:ext cx="609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we change </a:t>
            </a:r>
            <a:r>
              <a:rPr lang="en-US" dirty="0" err="1" smtClean="0"/>
              <a:t>getEmployees</a:t>
            </a:r>
            <a:r>
              <a:rPr lang="en-US" dirty="0" smtClean="0"/>
              <a:t>() so that it </a:t>
            </a:r>
            <a:r>
              <a:rPr lang="en-US" dirty="0" smtClean="0">
                <a:solidFill>
                  <a:srgbClr val="FF0000"/>
                </a:solidFill>
              </a:rPr>
              <a:t>returns an empty list</a:t>
            </a:r>
            <a:r>
              <a:rPr lang="en-US" dirty="0" smtClean="0"/>
              <a:t>, we can </a:t>
            </a:r>
            <a:r>
              <a:rPr lang="en-US" dirty="0" smtClean="0">
                <a:solidFill>
                  <a:srgbClr val="FF0000"/>
                </a:solidFill>
              </a:rPr>
              <a:t>clean up the code</a:t>
            </a:r>
            <a:r>
              <a:rPr lang="en-US" dirty="0" smtClean="0"/>
              <a:t>. Java has a special method for making immutable empty lists…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Collections.emptyList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Or just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&lt;Employee&gt;();</a:t>
            </a:r>
            <a:endParaRPr lang="el-GR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048000"/>
            <a:ext cx="645707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876800"/>
            <a:ext cx="554064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Pass Null</a:t>
            </a:r>
            <a:endParaRPr lang="el-GR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1676400"/>
            <a:ext cx="777459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124200" y="4114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happens when someone passes null as an argument?</a:t>
            </a:r>
            <a:endParaRPr lang="el-G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Pass Null</a:t>
            </a:r>
            <a:endParaRPr lang="el-GR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1600200"/>
            <a:ext cx="777459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124200" y="3733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happens when someone passes null as an argument?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we will get a </a:t>
            </a:r>
            <a:r>
              <a:rPr lang="en-US" dirty="0" err="1" smtClean="0"/>
              <a:t>NullPointerException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Small !!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990600" y="3200400"/>
            <a:ext cx="6858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does it take to make so small functions ???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Blocks within </a:t>
            </a:r>
            <a:r>
              <a:rPr lang="en-US" dirty="0" smtClean="0">
                <a:solidFill>
                  <a:srgbClr val="000099"/>
                </a:solidFill>
              </a:rPr>
              <a:t>if block statements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99"/>
                </a:solidFill>
              </a:rPr>
              <a:t>else block statements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99"/>
                </a:solidFill>
              </a:rPr>
              <a:t>while block statements</a:t>
            </a:r>
            <a:r>
              <a:rPr lang="en-US" dirty="0" smtClean="0"/>
              <a:t>, and so on should be </a:t>
            </a:r>
            <a:r>
              <a:rPr lang="en-US" dirty="0" smtClean="0">
                <a:solidFill>
                  <a:srgbClr val="FF0000"/>
                </a:solidFill>
              </a:rPr>
              <a:t>one line long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Probably that line should be a function call.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Not only does this keep the enclosing function small, but it also </a:t>
            </a:r>
            <a:r>
              <a:rPr lang="en-US" dirty="0" smtClean="0">
                <a:solidFill>
                  <a:srgbClr val="FF0000"/>
                </a:solidFill>
              </a:rPr>
              <a:t>adds documentary value</a:t>
            </a:r>
            <a:r>
              <a:rPr lang="en-US" dirty="0" smtClean="0"/>
              <a:t> because the function called within the block can have a </a:t>
            </a:r>
            <a:r>
              <a:rPr lang="en-US" dirty="0" smtClean="0">
                <a:solidFill>
                  <a:srgbClr val="FF0000"/>
                </a:solidFill>
              </a:rPr>
              <a:t>nicely descriptive name</a:t>
            </a:r>
            <a:r>
              <a:rPr lang="en-US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36712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Pass Null</a:t>
            </a:r>
            <a:endParaRPr lang="el-GR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71600"/>
            <a:ext cx="676678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828800" y="2819400"/>
            <a:ext cx="617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Could the developer of the class do something better ?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He could </a:t>
            </a:r>
            <a:r>
              <a:rPr lang="en-US" dirty="0" smtClean="0">
                <a:solidFill>
                  <a:srgbClr val="FF0000"/>
                </a:solidFill>
              </a:rPr>
              <a:t>check the arguments </a:t>
            </a:r>
            <a:r>
              <a:rPr lang="en-US" dirty="0" smtClean="0"/>
              <a:t>and throw a more </a:t>
            </a:r>
            <a:r>
              <a:rPr lang="en-US" dirty="0" smtClean="0">
                <a:solidFill>
                  <a:srgbClr val="FF0000"/>
                </a:solidFill>
              </a:rPr>
              <a:t>informative exception</a:t>
            </a:r>
            <a:r>
              <a:rPr lang="en-US" dirty="0" smtClean="0"/>
              <a:t>…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419600"/>
            <a:ext cx="821170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Pass Null</a:t>
            </a:r>
            <a:endParaRPr lang="el-GR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5400"/>
            <a:ext cx="6705600" cy="1774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038600"/>
            <a:ext cx="790757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447800" y="2665274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Is this better? </a:t>
            </a:r>
          </a:p>
          <a:p>
            <a:endParaRPr lang="en-US" dirty="0" smtClean="0"/>
          </a:p>
          <a:p>
            <a:r>
              <a:rPr lang="en-US" dirty="0" smtClean="0"/>
              <a:t>It might be a little better than a null pointer exception, but remember, we have to define a handler for </a:t>
            </a:r>
            <a:r>
              <a:rPr lang="en-US" dirty="0" err="1" smtClean="0"/>
              <a:t>InvalidArgumentException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Pass Null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609600" y="2133600"/>
            <a:ext cx="762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Passing null can only create problems</a:t>
            </a:r>
            <a:r>
              <a:rPr lang="en-US" b="1" dirty="0" smtClean="0"/>
              <a:t>…The caller should check what happens in this case. The called must perform null checks. </a:t>
            </a:r>
            <a:r>
              <a:rPr lang="en-US" b="1" dirty="0" smtClean="0">
                <a:solidFill>
                  <a:srgbClr val="C00000"/>
                </a:solidFill>
              </a:rPr>
              <a:t>Everybody’s code becomes more complex.</a:t>
            </a:r>
          </a:p>
          <a:p>
            <a:endParaRPr lang="en-US" b="1" dirty="0" smtClean="0"/>
          </a:p>
          <a:p>
            <a:r>
              <a:rPr lang="en-US" b="1" dirty="0" smtClean="0"/>
              <a:t>Because this is the case, the rational approach is </a:t>
            </a:r>
            <a:r>
              <a:rPr lang="en-US" b="1" dirty="0" smtClean="0">
                <a:solidFill>
                  <a:srgbClr val="C00000"/>
                </a:solidFill>
              </a:rPr>
              <a:t>to avoid </a:t>
            </a:r>
            <a:r>
              <a:rPr lang="fr-FR" b="1" dirty="0" smtClean="0">
                <a:solidFill>
                  <a:srgbClr val="C00000"/>
                </a:solidFill>
              </a:rPr>
              <a:t>passing </a:t>
            </a:r>
            <a:r>
              <a:rPr lang="fr-FR" b="1" dirty="0" err="1" smtClean="0">
                <a:solidFill>
                  <a:srgbClr val="C00000"/>
                </a:solidFill>
              </a:rPr>
              <a:t>null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smtClean="0"/>
              <a:t>by default.</a:t>
            </a:r>
            <a:endParaRPr lang="el-G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7798</TotalTime>
  <Words>5008</Words>
  <Application>Microsoft Office PowerPoint</Application>
  <PresentationFormat>On-screen Show (4:3)</PresentationFormat>
  <Paragraphs>824</Paragraphs>
  <Slides>94</Slides>
  <Notes>56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5" baseType="lpstr">
      <vt:lpstr>Origin</vt:lpstr>
      <vt:lpstr>Clean Functions www.cs.uoi.gr/~zarras/soft-devII.htm    </vt:lpstr>
      <vt:lpstr>Function size and responsibilities</vt:lpstr>
      <vt:lpstr>Can You Figure Out What it Does ?</vt:lpstr>
      <vt:lpstr>Can You Figure Out What it Does ?</vt:lpstr>
      <vt:lpstr>Small !!</vt:lpstr>
      <vt:lpstr>Small !!</vt:lpstr>
      <vt:lpstr>Small !!</vt:lpstr>
      <vt:lpstr>Small !!</vt:lpstr>
      <vt:lpstr>Small !!</vt:lpstr>
      <vt:lpstr>Small !!</vt:lpstr>
      <vt:lpstr>Do One Thing !!</vt:lpstr>
      <vt:lpstr>Do One Thing !!</vt:lpstr>
      <vt:lpstr>Do One Thing !!</vt:lpstr>
      <vt:lpstr>Do One Thing !!</vt:lpstr>
      <vt:lpstr>Do One Thing !!</vt:lpstr>
      <vt:lpstr>Do One Thing !!</vt:lpstr>
      <vt:lpstr>Do One Thing !!</vt:lpstr>
      <vt:lpstr>Step down rule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Smells and related refactorings</vt:lpstr>
      <vt:lpstr>Long Method </vt:lpstr>
      <vt:lpstr>Long Method </vt:lpstr>
      <vt:lpstr>Long Method </vt:lpstr>
      <vt:lpstr>Inline Temp</vt:lpstr>
      <vt:lpstr>Replace Temp with Query</vt:lpstr>
      <vt:lpstr>Replace Temp with Query</vt:lpstr>
      <vt:lpstr>Split Temporary Variable</vt:lpstr>
      <vt:lpstr>Split Temporary Variable </vt:lpstr>
      <vt:lpstr>Decompose Conditional</vt:lpstr>
      <vt:lpstr>Decompose Conditional</vt:lpstr>
      <vt:lpstr>Consolidate Conditional</vt:lpstr>
      <vt:lpstr>Consolidate Conditional</vt:lpstr>
      <vt:lpstr>Consolidate Duplicate Conditional Fragments</vt:lpstr>
      <vt:lpstr>Consolidate Duplicate Conditional Fragments</vt:lpstr>
      <vt:lpstr>Replace Nested Conditional with Guard</vt:lpstr>
      <vt:lpstr>Replace Nested Conditional with Guard</vt:lpstr>
      <vt:lpstr>Function parameters</vt:lpstr>
      <vt:lpstr>Function Arguments</vt:lpstr>
      <vt:lpstr>Function Arguments</vt:lpstr>
      <vt:lpstr>Function Arguments</vt:lpstr>
      <vt:lpstr>Common Monadic Forms</vt:lpstr>
      <vt:lpstr>Separate Commands from Queries</vt:lpstr>
      <vt:lpstr>Separate Commands from Queries</vt:lpstr>
      <vt:lpstr>Smells and related refactorings</vt:lpstr>
      <vt:lpstr>Long Parameter List</vt:lpstr>
      <vt:lpstr>Long Parameter List</vt:lpstr>
      <vt:lpstr>Replace Parameter with Explicit Methods </vt:lpstr>
      <vt:lpstr>Replace Parameter with Explicit Methods </vt:lpstr>
      <vt:lpstr>Long Parameter List</vt:lpstr>
      <vt:lpstr>Replace Parameter with Method</vt:lpstr>
      <vt:lpstr>Replace Parameter with Method</vt:lpstr>
      <vt:lpstr>Long Parameter List</vt:lpstr>
      <vt:lpstr>Preserve Object</vt:lpstr>
      <vt:lpstr>Preserve Object</vt:lpstr>
      <vt:lpstr>Long Parameter List</vt:lpstr>
      <vt:lpstr>Introduce Parameter Object</vt:lpstr>
      <vt:lpstr>Introduce Parameter Object</vt:lpstr>
      <vt:lpstr>Error handling</vt:lpstr>
      <vt:lpstr>What is wrong with error handling ? </vt:lpstr>
      <vt:lpstr>Prefer Exceptions to Error Codes</vt:lpstr>
      <vt:lpstr>Prefer Exceptions to Error Codes</vt:lpstr>
      <vt:lpstr>Prefer Exceptions to Error Codes</vt:lpstr>
      <vt:lpstr>Prefer Exceptions to Error Codes</vt:lpstr>
      <vt:lpstr>Provide Context with Exceptions</vt:lpstr>
      <vt:lpstr>Define Meaningful Exceptions wrt Caller’s Needs</vt:lpstr>
      <vt:lpstr>Define Meaningful Exceptions wrt Caller’s Needs</vt:lpstr>
      <vt:lpstr>Define Meaningful Exceptions wrt Caller’s Needs</vt:lpstr>
      <vt:lpstr>Define Meaningful Exceptions wrt Caller’s Needs</vt:lpstr>
      <vt:lpstr>Define Meaningful Exceptions</vt:lpstr>
      <vt:lpstr>Don’t Return Null</vt:lpstr>
      <vt:lpstr>Don’t Return Null</vt:lpstr>
      <vt:lpstr>Don’t Return Null</vt:lpstr>
      <vt:lpstr>Null Object Pattern</vt:lpstr>
      <vt:lpstr>Null Object Pattern</vt:lpstr>
      <vt:lpstr>Don’t Return Null</vt:lpstr>
      <vt:lpstr>Don’t Return Null</vt:lpstr>
      <vt:lpstr>Don’t Pass Null</vt:lpstr>
      <vt:lpstr>Don’t Pass Null</vt:lpstr>
      <vt:lpstr>Don’t Pass Null</vt:lpstr>
      <vt:lpstr>Don’t Pass Null</vt:lpstr>
      <vt:lpstr>Don’t Pass Null</vt:lpstr>
      <vt:lpstr>Slide 93</vt:lpstr>
      <vt:lpstr>Slide 94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zarras</dc:creator>
  <cp:lastModifiedBy>zarras</cp:lastModifiedBy>
  <cp:revision>120</cp:revision>
  <dcterms:created xsi:type="dcterms:W3CDTF">2006-08-16T00:00:00Z</dcterms:created>
  <dcterms:modified xsi:type="dcterms:W3CDTF">2023-11-20T22:09:42Z</dcterms:modified>
</cp:coreProperties>
</file>