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61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358" r:id="rId17"/>
    <p:sldId id="274" r:id="rId18"/>
    <p:sldId id="276" r:id="rId19"/>
    <p:sldId id="282" r:id="rId20"/>
    <p:sldId id="320" r:id="rId21"/>
    <p:sldId id="288" r:id="rId22"/>
    <p:sldId id="321" r:id="rId23"/>
    <p:sldId id="285" r:id="rId24"/>
    <p:sldId id="286" r:id="rId25"/>
    <p:sldId id="287" r:id="rId26"/>
    <p:sldId id="289" r:id="rId27"/>
    <p:sldId id="322" r:id="rId28"/>
    <p:sldId id="324" r:id="rId29"/>
    <p:sldId id="292" r:id="rId30"/>
    <p:sldId id="326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63" r:id="rId49"/>
    <p:sldId id="299" r:id="rId50"/>
    <p:sldId id="300" r:id="rId51"/>
    <p:sldId id="297" r:id="rId52"/>
    <p:sldId id="301" r:id="rId53"/>
    <p:sldId id="303" r:id="rId54"/>
    <p:sldId id="304" r:id="rId55"/>
    <p:sldId id="325" r:id="rId56"/>
    <p:sldId id="305" r:id="rId57"/>
    <p:sldId id="306" r:id="rId58"/>
    <p:sldId id="308" r:id="rId59"/>
    <p:sldId id="327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3" r:id="rId71"/>
    <p:sldId id="394" r:id="rId72"/>
    <p:sldId id="395" r:id="rId73"/>
    <p:sldId id="396" r:id="rId74"/>
    <p:sldId id="382" r:id="rId75"/>
    <p:sldId id="311" r:id="rId76"/>
    <p:sldId id="356" r:id="rId77"/>
    <p:sldId id="312" r:id="rId78"/>
    <p:sldId id="313" r:id="rId79"/>
    <p:sldId id="314" r:id="rId80"/>
    <p:sldId id="333" r:id="rId81"/>
    <p:sldId id="334" r:id="rId82"/>
    <p:sldId id="335" r:id="rId83"/>
    <p:sldId id="337" r:id="rId84"/>
    <p:sldId id="338" r:id="rId85"/>
    <p:sldId id="339" r:id="rId86"/>
    <p:sldId id="340" r:id="rId87"/>
    <p:sldId id="341" r:id="rId88"/>
    <p:sldId id="344" r:id="rId89"/>
    <p:sldId id="359" r:id="rId90"/>
    <p:sldId id="360" r:id="rId91"/>
    <p:sldId id="345" r:id="rId92"/>
    <p:sldId id="346" r:id="rId93"/>
    <p:sldId id="347" r:id="rId94"/>
    <p:sldId id="348" r:id="rId95"/>
    <p:sldId id="350" r:id="rId96"/>
    <p:sldId id="351" r:id="rId97"/>
    <p:sldId id="352" r:id="rId98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1" clrIdx="0"/>
  <p:cmAuthor id="1" name="zarras" initials="z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8" autoAdjust="0"/>
    <p:restoredTop sz="96292" autoAdjust="0"/>
  </p:normalViewPr>
  <p:slideViewPr>
    <p:cSldViewPr>
      <p:cViewPr>
        <p:scale>
          <a:sx n="80" d="100"/>
          <a:sy n="80" d="100"/>
        </p:scale>
        <p:origin x="-955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7T16:06:36.024" idx="1">
    <p:pos x="10" y="10"/>
    <p:text>why is this an issue ??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1">
    <p:pos x="1286" y="1212"/>
    <p:text>when yo ureach the what to do slides go back and forth to explain each bullet 
this way ot rolls better!!!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2">
    <p:pos x="1286" y="1212"/>
    <p:text>when yo ureach the what to do slides go back and forth to explain each bullet 
this way ot rolls better!!!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3">
    <p:pos x="1286" y="1212"/>
    <p:text>when yo ureach the what to do slides go back and forth to explain each bullet 
this way ot rolls better!!!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4">
    <p:pos x="1286" y="1212"/>
    <p:text>when yo ureach the what to do slides go back and forth to explain each bullet 
this way ot rolls better!!!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C8DD52B1-A155-485A-B2C1-4BCDDD0122CD}" type="datetimeFigureOut">
              <a:rPr lang="el-GR" smtClean="0"/>
              <a:pPr/>
              <a:t>16/11/2023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189B9A05-980B-4701-A679-12D765CA3A0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DC17DF70-03C8-4BDB-82BF-9C076E474B74}" type="datetimeFigureOut">
              <a:rPr lang="el-GR" smtClean="0"/>
              <a:pPr/>
              <a:t>16/11/2023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26" tIns="44613" rIns="89226" bIns="4461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89226" tIns="44613" rIns="89226" bIns="44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 describe </a:t>
            </a:r>
            <a:r>
              <a:rPr lang="en-US" dirty="0" err="1" smtClean="0"/>
              <a:t>fitnesse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χρησιμοποιείς</a:t>
            </a:r>
            <a:r>
              <a:rPr lang="el-GR" baseline="0" dirty="0" smtClean="0"/>
              <a:t> μια </a:t>
            </a:r>
            <a:r>
              <a:rPr lang="en-US" baseline="0" dirty="0" smtClean="0"/>
              <a:t>markup </a:t>
            </a:r>
            <a:r>
              <a:rPr lang="el-GR" baseline="0" dirty="0" smtClean="0"/>
              <a:t>γλώσσα για να περιγράψεις τα δεδομένα μιας σελίδας.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wiki </a:t>
            </a:r>
            <a:r>
              <a:rPr lang="el-GR" baseline="0" dirty="0" smtClean="0"/>
              <a:t>για </a:t>
            </a:r>
            <a:r>
              <a:rPr lang="en-US" baseline="0" dirty="0" smtClean="0"/>
              <a:t>developers… </a:t>
            </a:r>
            <a:r>
              <a:rPr lang="el-GR" baseline="0" dirty="0" smtClean="0"/>
              <a:t>μεταξύ άλλων φτιάχνουμε σελίδες για </a:t>
            </a:r>
            <a:r>
              <a:rPr lang="en-US" baseline="0" dirty="0" smtClean="0"/>
              <a:t>tests …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ακολούθως το </a:t>
            </a:r>
            <a:r>
              <a:rPr lang="en-US" baseline="0" dirty="0" smtClean="0"/>
              <a:t>fitness </a:t>
            </a:r>
            <a:r>
              <a:rPr lang="el-GR" baseline="0" dirty="0" smtClean="0"/>
              <a:t>φτιάχνει </a:t>
            </a:r>
            <a:r>
              <a:rPr lang="en-US" baseline="0" dirty="0" smtClean="0"/>
              <a:t>html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μπορούμε να φτιάξουμε τεστ σελίδες … που έχουν </a:t>
            </a:r>
            <a:r>
              <a:rPr lang="en-US" baseline="0" dirty="0" smtClean="0"/>
              <a:t>In/out, </a:t>
            </a:r>
            <a:r>
              <a:rPr lang="el-GR" baseline="0" dirty="0" smtClean="0"/>
              <a:t>σύνδεση με λειτουργία ενός προγράμματος που θέλουμε να τεστάρουμε κουμπί </a:t>
            </a:r>
          </a:p>
          <a:p>
            <a:endParaRPr lang="en-US" dirty="0" smtClean="0"/>
          </a:p>
          <a:p>
            <a:r>
              <a:rPr lang="en-US" dirty="0" smtClean="0"/>
              <a:t>create test pages that can be used to run tests on code</a:t>
            </a:r>
          </a:p>
          <a:p>
            <a:endParaRPr lang="en-US" dirty="0" smtClean="0"/>
          </a:p>
          <a:p>
            <a:r>
              <a:rPr lang="en-US" dirty="0" smtClean="0"/>
              <a:t>a test page contains</a:t>
            </a:r>
            <a:r>
              <a:rPr lang="en-US" baseline="0" dirty="0" smtClean="0"/>
              <a:t> a table with input data and expected output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is to use chain of responsibility !!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ελέγχει αν το </a:t>
            </a:r>
            <a:r>
              <a:rPr lang="en-US" dirty="0" smtClean="0"/>
              <a:t>page data </a:t>
            </a:r>
            <a:r>
              <a:rPr lang="el-GR" dirty="0" smtClean="0"/>
              <a:t>περιέχει δεδομένα</a:t>
            </a:r>
            <a:r>
              <a:rPr lang="el-GR" baseline="0" dirty="0" smtClean="0"/>
              <a:t> για τη δημιουργία μιας τεστ σελίδας</a:t>
            </a:r>
          </a:p>
          <a:p>
            <a:r>
              <a:rPr lang="el-GR" baseline="0" dirty="0" smtClean="0"/>
              <a:t>αν ναι τότε πάει και προσθέτει στο  </a:t>
            </a:r>
            <a:r>
              <a:rPr lang="en-US" baseline="0" dirty="0" smtClean="0"/>
              <a:t>page data setup </a:t>
            </a:r>
            <a:r>
              <a:rPr lang="el-GR" baseline="0" dirty="0" smtClean="0"/>
              <a:t>λειτουργίες που πρέπει να εκτελεστούν </a:t>
            </a:r>
            <a:r>
              <a:rPr lang="el-GR" baseline="0" dirty="0" err="1" smtClean="0"/>
              <a:t>πρίν</a:t>
            </a:r>
            <a:endParaRPr lang="el-GR" baseline="0" dirty="0" smtClean="0"/>
          </a:p>
          <a:p>
            <a:r>
              <a:rPr lang="el-GR" baseline="0" dirty="0" smtClean="0"/>
              <a:t>επίσης προσθέτει στο </a:t>
            </a:r>
            <a:r>
              <a:rPr lang="en-US" baseline="0" dirty="0" smtClean="0"/>
              <a:t>page data teardown</a:t>
            </a:r>
            <a:r>
              <a:rPr lang="el-GR" baseline="0" dirty="0" smtClean="0"/>
              <a:t> </a:t>
            </a:r>
            <a:r>
              <a:rPr lang="en-US" baseline="0" dirty="0" smtClean="0"/>
              <a:t> </a:t>
            </a:r>
            <a:r>
              <a:rPr lang="el-GR" baseline="0" dirty="0" smtClean="0"/>
              <a:t>λειτουργίες που πρέπει να εκτελεστούν μετά την εκτέλεση του τεστ</a:t>
            </a:r>
          </a:p>
          <a:p>
            <a:r>
              <a:rPr lang="el-GR" baseline="0" dirty="0" smtClean="0"/>
              <a:t>τέλος δημιουργεί το </a:t>
            </a:r>
            <a:r>
              <a:rPr lang="en-US" baseline="0" dirty="0" smtClean="0"/>
              <a:t>html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(links</a:t>
            </a:r>
            <a:r>
              <a:rPr lang="en-US" baseline="0" dirty="0" smtClean="0"/>
              <a:t> </a:t>
            </a:r>
            <a:r>
              <a:rPr lang="el-GR" baseline="0" dirty="0" smtClean="0"/>
              <a:t>σε </a:t>
            </a:r>
            <a:r>
              <a:rPr lang="el-GR" dirty="0" smtClean="0"/>
              <a:t>λειτουργίες που πρέπει να εκτελεστούν </a:t>
            </a:r>
            <a:r>
              <a:rPr lang="el-GR" dirty="0" err="1" smtClean="0"/>
              <a:t>πρίν</a:t>
            </a:r>
            <a:r>
              <a:rPr lang="el-GR" dirty="0" smtClean="0"/>
              <a:t>/μετά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test page may be part of a test suite</a:t>
            </a:r>
          </a:p>
          <a:p>
            <a:r>
              <a:rPr lang="en-US" baseline="0" dirty="0" smtClean="0"/>
              <a:t>in this case we may have setup suite and teardown suite pages for the page</a:t>
            </a:r>
            <a:r>
              <a:rPr lang="en-US" dirty="0" smtClean="0"/>
              <a:t> – i.e., references to pages for tests to be executed before or</a:t>
            </a:r>
            <a:r>
              <a:rPr lang="en-US" baseline="0" dirty="0" smtClean="0"/>
              <a:t> after the test specified in the current test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 smtClean="0"/>
              <a:t>then it creates html for the </a:t>
            </a:r>
            <a:r>
              <a:rPr lang="en-US" baseline="0" dirty="0" err="1" smtClean="0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separate query from modifier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effects issue…</a:t>
            </a:r>
          </a:p>
          <a:p>
            <a:endParaRPr lang="en-US" dirty="0" smtClean="0"/>
          </a:p>
          <a:p>
            <a:r>
              <a:rPr lang="en-US" dirty="0" smtClean="0"/>
              <a:t>The code that</a:t>
            </a:r>
            <a:r>
              <a:rPr lang="en-US" baseline="0" dirty="0" smtClean="0"/>
              <a:t> executes if true may return meaning that only one condition is evaluated – and – the respective side effects take place. In the </a:t>
            </a:r>
            <a:r>
              <a:rPr lang="en-US" baseline="0" dirty="0" err="1" smtClean="0"/>
              <a:t>refactored</a:t>
            </a:r>
            <a:r>
              <a:rPr lang="en-US" baseline="0" dirty="0" smtClean="0"/>
              <a:t> case you evaluate all the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examples from the BVA testing method !!!</a:t>
            </a:r>
          </a:p>
          <a:p>
            <a:endParaRPr lang="en-US" dirty="0" smtClean="0"/>
          </a:p>
          <a:p>
            <a:r>
              <a:rPr lang="en-US" dirty="0" smtClean="0"/>
              <a:t>in simple testing methods we need 4 * N + 1 test cases</a:t>
            </a:r>
          </a:p>
          <a:p>
            <a:r>
              <a:rPr lang="en-US" dirty="0" smtClean="0"/>
              <a:t>in more advanced</a:t>
            </a:r>
            <a:r>
              <a:rPr lang="en-US" baseline="0" dirty="0" smtClean="0"/>
              <a:t> we need 6*N +1</a:t>
            </a:r>
          </a:p>
          <a:p>
            <a:r>
              <a:rPr lang="en-US" baseline="0" dirty="0" smtClean="0"/>
              <a:t>in even more advanced we need 5^N, 7^N test cases 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some refactoring we get this method; better starting point to understand the code of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; details hidden in </a:t>
            </a:r>
            <a:r>
              <a:rPr lang="en-US" baseline="0" dirty="0" err="1" smtClean="0"/>
              <a:t>includeSteupTeardownPages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55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56</a:t>
            </a:fld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57</a:t>
            </a:fld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59</a:t>
            </a:fld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different places you may initialize discount level differently before</a:t>
            </a:r>
            <a:r>
              <a:rPr lang="en-US" baseline="0" dirty="0" smtClean="0"/>
              <a:t> calling </a:t>
            </a:r>
            <a:r>
              <a:rPr lang="en-US" baseline="0" dirty="0" err="1" smtClean="0"/>
              <a:t>discountPrice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tradeoff to apply the refactoring because it may complicate the code, or it may not be possible, or you may </a:t>
            </a:r>
            <a:r>
              <a:rPr lang="en-US" baseline="0" dirty="0" err="1" smtClean="0"/>
              <a:t>endup</a:t>
            </a:r>
            <a:r>
              <a:rPr lang="en-US" baseline="0" dirty="0" smtClean="0"/>
              <a:t> with duplicate code (different methods that call a third method :-)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be a good question + a nice pattern for plop!!!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66</a:t>
            </a:fld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69</a:t>
            </a:fld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70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75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μεγάλες και σύγχρονες οθόνες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76</a:t>
            </a:fld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77</a:t>
            </a:fld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78</a:t>
            </a:fld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79</a:t>
            </a:fld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–</a:t>
            </a:r>
            <a:r>
              <a:rPr lang="el-GR" baseline="0" dirty="0" smtClean="0"/>
              <a:t> παροχή χρήσιμης πληροφορίας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80</a:t>
            </a:fld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- το νόημα των </a:t>
            </a:r>
            <a:r>
              <a:rPr lang="en-US" dirty="0" smtClean="0"/>
              <a:t>exceptions</a:t>
            </a:r>
            <a:r>
              <a:rPr lang="el-GR" baseline="0" dirty="0" smtClean="0"/>
              <a:t> πρέπει να είναι ξεκάθαρο για αυτόν που τα διαχειρίζεται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81</a:t>
            </a:fld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82</a:t>
            </a:fld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83</a:t>
            </a:fld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84</a:t>
            </a:fld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1-2 φωλιασμένα μπλοκ εντολών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86</a:t>
            </a:fld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87</a:t>
            </a:fld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88</a:t>
            </a:fld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89</a:t>
            </a:fld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90</a:t>
            </a:fld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91</a:t>
            </a:fld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92</a:t>
            </a:fld>
            <a:endParaRPr lang="el-G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93</a:t>
            </a:fld>
            <a:endParaRPr lang="el-G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94</a:t>
            </a:fld>
            <a:endParaRPr lang="el-G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96</a:t>
            </a:fld>
            <a:endParaRPr lang="el-G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Κάθε</a:t>
            </a:r>
            <a:r>
              <a:rPr lang="el-GR" baseline="0" dirty="0" smtClean="0"/>
              <a:t> εμφωλευμένο μπλοκ εντολών εξηγεί το πώς υλοποιείται ένα βήμα του αμέσως προηγούμενου επιπέδου εμφώλευσης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</a:t>
            </a:r>
            <a:r>
              <a:rPr lang="en-US" baseline="0" dirty="0" smtClean="0"/>
              <a:t> rule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each function we put the functions it calls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Functions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7" name="Picture 2" descr="http://hackles.org/strips/cartoon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723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it take to make so small functions ???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l-G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indent level </a:t>
            </a:r>
            <a:r>
              <a:rPr lang="en-US" dirty="0" smtClean="0"/>
              <a:t>of a function should not be greater than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</a:p>
          <a:p>
            <a:pPr algn="ctr"/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Great but the problem is that it is hard to know </a:t>
            </a:r>
            <a:r>
              <a:rPr lang="en-US" b="1" dirty="0" smtClean="0">
                <a:solidFill>
                  <a:srgbClr val="FF0000"/>
                </a:solidFill>
              </a:rPr>
              <a:t>what one thing is !!!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29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7" y="1447800"/>
            <a:ext cx="91352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3836075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  <a:p>
            <a:endParaRPr lang="en-US" dirty="0" smtClean="0"/>
          </a:p>
          <a:p>
            <a:r>
              <a:rPr lang="en-US" dirty="0" smtClean="0"/>
              <a:t>It’s easy to make the case that it’s doing </a:t>
            </a:r>
            <a:r>
              <a:rPr lang="en-US" dirty="0" smtClean="0">
                <a:solidFill>
                  <a:srgbClr val="FF0000"/>
                </a:solidFill>
              </a:rPr>
              <a:t>three things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data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76045"/>
            <a:ext cx="8915400" cy="230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733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parts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These three steps are at the </a:t>
            </a:r>
            <a:r>
              <a:rPr lang="en-US" dirty="0" smtClean="0">
                <a:solidFill>
                  <a:srgbClr val="FF0000"/>
                </a:solidFill>
              </a:rPr>
              <a:t>same level of abstraction</a:t>
            </a:r>
            <a:r>
              <a:rPr lang="en-US" dirty="0" smtClean="0"/>
              <a:t> (detail) </a:t>
            </a:r>
            <a:r>
              <a:rPr lang="en-US" dirty="0" smtClean="0">
                <a:solidFill>
                  <a:srgbClr val="FF0000"/>
                </a:solidFill>
              </a:rPr>
              <a:t>one level below</a:t>
            </a:r>
            <a:r>
              <a:rPr lang="en-US" dirty="0" smtClean="0"/>
              <a:t> the stated </a:t>
            </a:r>
            <a:r>
              <a:rPr lang="en-US" dirty="0" smtClean="0">
                <a:solidFill>
                  <a:srgbClr val="FF0000"/>
                </a:solidFill>
              </a:rPr>
              <a:t>name of the function;  </a:t>
            </a:r>
            <a:r>
              <a:rPr lang="en-US" dirty="0" smtClean="0"/>
              <a:t>they explain how to construct a page that comprises setup and teardown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To describe what the function does we need only </a:t>
            </a:r>
            <a:r>
              <a:rPr lang="en-US" dirty="0" smtClean="0">
                <a:solidFill>
                  <a:srgbClr val="FF0000"/>
                </a:solidFill>
              </a:rPr>
              <a:t>a simple TO paragraph (1,2 simple sentences)…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C00000"/>
                </a:solidFill>
              </a:rPr>
              <a:t>TO </a:t>
            </a:r>
            <a:r>
              <a:rPr lang="en-US" b="1" i="1" dirty="0" err="1" smtClean="0">
                <a:solidFill>
                  <a:srgbClr val="C00000"/>
                </a:solidFill>
              </a:rPr>
              <a:t>RenderPageWithSetupsAndTeardowns</a:t>
            </a:r>
            <a:r>
              <a:rPr lang="en-US" b="1" i="1" dirty="0" smtClean="0">
                <a:solidFill>
                  <a:srgbClr val="C00000"/>
                </a:solidFill>
              </a:rPr>
              <a:t>, we check to see whether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en-US" b="1" i="1" dirty="0" smtClean="0">
                <a:solidFill>
                  <a:srgbClr val="C00000"/>
                </a:solidFill>
              </a:rPr>
              <a:t> refers to a test page and if so, we include the setup and teardown parts. We conclude by extracting the HTML code that contains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fr-FR" b="1" i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1430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flipV="1">
            <a:off x="381000" y="2057400"/>
            <a:ext cx="2209800" cy="434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33600" y="3733800"/>
            <a:ext cx="6858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explain what this function does we would need </a:t>
            </a:r>
            <a:r>
              <a:rPr lang="en-US" dirty="0" smtClean="0">
                <a:solidFill>
                  <a:srgbClr val="FF0000"/>
                </a:solidFill>
              </a:rPr>
              <a:t>many nested TO paragraphs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almost every nested block of commands is by itself a TO paragraph explaining how to realize a step of the higher level block</a:t>
            </a:r>
            <a:endParaRPr lang="en-US" b="1" i="1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indicates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it does more than one thing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33400" y="2286000"/>
            <a:ext cx="3124200" cy="15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 flipV="1">
            <a:off x="5029200" y="1524000"/>
            <a:ext cx="37338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 flipV="1">
            <a:off x="5181600" y="2133600"/>
            <a:ext cx="3429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 flipV="1">
            <a:off x="609600" y="2743200"/>
            <a:ext cx="3048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Step down rule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the code to read like a </a:t>
            </a:r>
            <a:r>
              <a:rPr lang="en-US" dirty="0" smtClean="0">
                <a:solidFill>
                  <a:srgbClr val="FF0000"/>
                </a:solidFill>
              </a:rPr>
              <a:t>top-down narrative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We want </a:t>
            </a:r>
            <a:r>
              <a:rPr lang="en-US" dirty="0" smtClean="0">
                <a:solidFill>
                  <a:srgbClr val="FF0000"/>
                </a:solidFill>
              </a:rPr>
              <a:t>every function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followed</a:t>
            </a:r>
            <a:r>
              <a:rPr lang="en-US" dirty="0" smtClean="0"/>
              <a:t> by the functions that it calls, so that we can read the program, descending one level of abstraction (detail)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say this differently, we want to be able to read the program as though it were a set of </a:t>
            </a:r>
            <a:r>
              <a:rPr lang="en-US" dirty="0" smtClean="0">
                <a:solidFill>
                  <a:srgbClr val="FF0000"/>
                </a:solidFill>
              </a:rPr>
              <a:t>TO paragraphs</a:t>
            </a:r>
            <a:r>
              <a:rPr lang="en-US" dirty="0" smtClean="0"/>
              <a:t>, each of which is describing the current level of abstraction and </a:t>
            </a:r>
            <a:r>
              <a:rPr lang="en-US" dirty="0" smtClean="0">
                <a:solidFill>
                  <a:srgbClr val="FF0000"/>
                </a:solidFill>
              </a:rPr>
              <a:t>referencing</a:t>
            </a:r>
            <a:r>
              <a:rPr lang="en-US" dirty="0" smtClean="0"/>
              <a:t> subsequent </a:t>
            </a:r>
            <a:r>
              <a:rPr lang="en-US" dirty="0" smtClean="0">
                <a:solidFill>
                  <a:srgbClr val="FF0000"/>
                </a:solidFill>
              </a:rPr>
              <a:t>TO paragraphs </a:t>
            </a:r>
            <a:r>
              <a:rPr lang="en-US" dirty="0" smtClean="0"/>
              <a:t>at the next level down.</a:t>
            </a:r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10600" cy="2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It’s hard to make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By their nature,  switch statements always </a:t>
            </a:r>
            <a:r>
              <a:rPr lang="en-US" dirty="0" smtClean="0">
                <a:solidFill>
                  <a:srgbClr val="FF0000"/>
                </a:solidFill>
              </a:rPr>
              <a:t>do N things</a:t>
            </a:r>
            <a:r>
              <a:rPr lang="en-US" dirty="0" smtClean="0"/>
              <a:t>.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size and 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Why is that ???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Bird(0, 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Bird(1,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Bird(2,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Bird(0,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Bird(1,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Bird(2,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410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Unfortunately </a:t>
            </a:r>
            <a:r>
              <a:rPr lang="en-US" dirty="0" smtClean="0">
                <a:solidFill>
                  <a:srgbClr val="FF0000"/>
                </a:solidFill>
              </a:rPr>
              <a:t>we can’t always </a:t>
            </a:r>
            <a:r>
              <a:rPr lang="en-US" dirty="0" smtClean="0"/>
              <a:t>avoid switch statements.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Here we can, but how ??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72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26547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We did for class Bird,  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somewhere else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European(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 </a:t>
            </a: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The best we can do is to keep the object creation logic </a:t>
            </a:r>
            <a:r>
              <a:rPr lang="en-US" b="1" dirty="0" smtClean="0">
                <a:solidFill>
                  <a:srgbClr val="FF0000"/>
                </a:solidFill>
              </a:rPr>
              <a:t>buried in one place</a:t>
            </a:r>
            <a:r>
              <a:rPr lang="en-US" dirty="0" smtClean="0"/>
              <a:t>,  and reuse it in all the different places that need to create (a subclass of) Bird objects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752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European(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3716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Additions/removals/changes in </a:t>
            </a:r>
            <a:r>
              <a:rPr lang="en-US" dirty="0" smtClean="0">
                <a:solidFill>
                  <a:srgbClr val="FF0000"/>
                </a:solidFill>
              </a:rPr>
              <a:t>one place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219200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static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Smells and related </a:t>
            </a:r>
            <a:r>
              <a:rPr lang="en-US" dirty="0" err="1" smtClean="0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Large number of lines</a:t>
            </a:r>
            <a:r>
              <a:rPr lang="en-US" dirty="0" smtClean="0"/>
              <a:t> in the method.  (immediately suspicious of any method with more than </a:t>
            </a:r>
            <a:r>
              <a:rPr lang="en-US" b="1" dirty="0" smtClean="0">
                <a:solidFill>
                  <a:srgbClr val="FF0000"/>
                </a:solidFill>
              </a:rPr>
              <a:t>five to ten lines</a:t>
            </a:r>
            <a:r>
              <a:rPr lang="en-US" dirty="0" smtClean="0"/>
              <a:t>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method has started down a path, and rather than break the flow or identify the helper objects, the author </a:t>
            </a:r>
            <a:r>
              <a:rPr lang="en-US" dirty="0" smtClean="0">
                <a:solidFill>
                  <a:srgbClr val="FF0000"/>
                </a:solidFill>
              </a:rPr>
              <a:t>adds “one more thing.”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Code is often </a:t>
            </a:r>
            <a:r>
              <a:rPr lang="en-US" dirty="0" smtClean="0">
                <a:solidFill>
                  <a:srgbClr val="FF0000"/>
                </a:solidFill>
              </a:rPr>
              <a:t>easier to write than it is to read</a:t>
            </a:r>
            <a:r>
              <a:rPr lang="en-US" dirty="0" smtClean="0"/>
              <a:t>, so there’s a temptation to write blocks that are too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 break up the method into smaller pieces. Look for comments or </a:t>
            </a:r>
            <a:r>
              <a:rPr lang="en-US" dirty="0" smtClean="0"/>
              <a:t>white space that delineate “interesting” blocks.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You may find </a:t>
            </a:r>
            <a:r>
              <a:rPr lang="en-US" b="1" dirty="0" smtClean="0">
                <a:solidFill>
                  <a:srgbClr val="0070C0"/>
                </a:solidFill>
              </a:rPr>
              <a:t>other related </a:t>
            </a:r>
            <a:r>
              <a:rPr lang="en-US" b="1" dirty="0" err="1" smtClean="0">
                <a:solidFill>
                  <a:srgbClr val="0070C0"/>
                </a:solidFill>
              </a:rPr>
              <a:t>refactorings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(those that clean up straight-line code, </a:t>
            </a:r>
            <a:r>
              <a:rPr lang="en-US" b="1" dirty="0" smtClean="0">
                <a:solidFill>
                  <a:srgbClr val="0070C0"/>
                </a:solidFill>
              </a:rPr>
              <a:t>conditionals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70C0"/>
                </a:solidFill>
              </a:rPr>
              <a:t>variable usage</a:t>
            </a:r>
            <a:r>
              <a:rPr lang="en-US" dirty="0" smtClean="0"/>
              <a:t>) helpful before you even begin splitting up the method.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086600" cy="48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Temp with Query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1229"/>
            <a:ext cx="6172200" cy="55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Temp with Query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Replace Temp with Query </a:t>
            </a:r>
            <a:r>
              <a:rPr lang="en-US" i="1" dirty="0" smtClean="0"/>
              <a:t>often is a </a:t>
            </a:r>
            <a:r>
              <a:rPr lang="en-US" i="1" dirty="0" smtClean="0">
                <a:solidFill>
                  <a:srgbClr val="FF0000"/>
                </a:solidFill>
              </a:rPr>
              <a:t>vital step </a:t>
            </a:r>
            <a:r>
              <a:rPr lang="en-US" i="1" dirty="0" smtClean="0"/>
              <a:t>before </a:t>
            </a:r>
            <a:r>
              <a:rPr lang="en-US" i="1" dirty="0" smtClean="0">
                <a:solidFill>
                  <a:srgbClr val="FF0000"/>
                </a:solidFill>
              </a:rPr>
              <a:t>Extract Method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Local variables</a:t>
            </a:r>
            <a:r>
              <a:rPr lang="en-US" i="1" dirty="0" smtClean="0"/>
              <a:t> make it </a:t>
            </a:r>
            <a:r>
              <a:rPr lang="en-US" b="1" dirty="0" smtClean="0">
                <a:solidFill>
                  <a:srgbClr val="FF0000"/>
                </a:solidFill>
              </a:rPr>
              <a:t>difficult to extract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FF0000"/>
                </a:solidFill>
              </a:rPr>
              <a:t>replace as many variables </a:t>
            </a:r>
            <a:r>
              <a:rPr lang="en-US" dirty="0" smtClean="0"/>
              <a:t>as you can with </a:t>
            </a:r>
            <a:r>
              <a:rPr lang="en-US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straightforward cases of this refactoring are those in which temps are </a:t>
            </a:r>
            <a:r>
              <a:rPr lang="en-US" dirty="0" smtClean="0">
                <a:solidFill>
                  <a:srgbClr val="FF0000"/>
                </a:solidFill>
              </a:rPr>
              <a:t>assigned only to once</a:t>
            </a:r>
            <a:r>
              <a:rPr lang="en-US" dirty="0" smtClean="0"/>
              <a:t>.  Other cases are trickier (e.g. see Split </a:t>
            </a:r>
            <a:r>
              <a:rPr lang="en-US" dirty="0" err="1" smtClean="0"/>
              <a:t>Temporaty</a:t>
            </a:r>
            <a:r>
              <a:rPr lang="en-US" dirty="0" smtClean="0"/>
              <a:t> Variable) but possible.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Temporary Variable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85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Temporary Variable 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Temporary variables</a:t>
            </a:r>
            <a:r>
              <a:rPr lang="en-US" dirty="0" smtClean="0"/>
              <a:t> are made for various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Some of these uses naturally lead to the temp's being </a:t>
            </a:r>
            <a:r>
              <a:rPr lang="en-US" dirty="0" smtClean="0">
                <a:solidFill>
                  <a:srgbClr val="FF0000"/>
                </a:solidFill>
              </a:rPr>
              <a:t>assigned to several times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Loop variables </a:t>
            </a:r>
            <a:r>
              <a:rPr lang="en-US" dirty="0" smtClean="0"/>
              <a:t>change for each run around a loop (such as the </a:t>
            </a:r>
            <a:r>
              <a:rPr lang="en-US" dirty="0" err="1" smtClean="0"/>
              <a:t>i</a:t>
            </a:r>
            <a:r>
              <a:rPr lang="en-US" dirty="0" smtClean="0"/>
              <a:t> in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++).  Collecting temporary variables collect together some value that is built up during the method.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temporaries</a:t>
            </a:r>
            <a:r>
              <a:rPr lang="en-US" dirty="0" smtClean="0"/>
              <a:t> are used to </a:t>
            </a:r>
            <a:r>
              <a:rPr lang="en-US" dirty="0" smtClean="0">
                <a:solidFill>
                  <a:srgbClr val="FF0000"/>
                </a:solidFill>
              </a:rPr>
              <a:t>hold the result</a:t>
            </a:r>
            <a:r>
              <a:rPr lang="en-US" dirty="0" smtClean="0"/>
              <a:t> of a bit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easy reference </a:t>
            </a:r>
            <a:r>
              <a:rPr lang="en-US" dirty="0" smtClean="0"/>
              <a:t>later. </a:t>
            </a:r>
          </a:p>
          <a:p>
            <a:endParaRPr lang="en-US" dirty="0" smtClean="0"/>
          </a:p>
          <a:p>
            <a:r>
              <a:rPr lang="en-US" dirty="0" smtClean="0"/>
              <a:t>These kinds of variables </a:t>
            </a:r>
            <a:r>
              <a:rPr lang="en-US" b="1" dirty="0" smtClean="0">
                <a:solidFill>
                  <a:srgbClr val="FF0000"/>
                </a:solidFill>
              </a:rPr>
              <a:t>should be set only once</a:t>
            </a:r>
            <a:r>
              <a:rPr lang="en-US" dirty="0" smtClean="0"/>
              <a:t>. That they are set more than once is a </a:t>
            </a:r>
            <a:r>
              <a:rPr lang="en-US" b="1" dirty="0" smtClean="0">
                <a:solidFill>
                  <a:srgbClr val="FF0000"/>
                </a:solidFill>
              </a:rPr>
              <a:t>sign that they have more than one responsibility </a:t>
            </a:r>
            <a:r>
              <a:rPr lang="en-US" dirty="0" smtClean="0"/>
              <a:t>within the method. </a:t>
            </a:r>
          </a:p>
          <a:p>
            <a:endParaRPr lang="en-US" dirty="0" smtClean="0"/>
          </a:p>
          <a:p>
            <a:r>
              <a:rPr lang="en-US" dirty="0" smtClean="0"/>
              <a:t>Any variable with </a:t>
            </a:r>
            <a:r>
              <a:rPr lang="en-US" dirty="0" smtClean="0">
                <a:solidFill>
                  <a:srgbClr val="FF0000"/>
                </a:solidFill>
              </a:rPr>
              <a:t>more than one responsibility </a:t>
            </a:r>
            <a:r>
              <a:rPr lang="en-US" dirty="0" smtClean="0"/>
              <a:t>should be replaced with </a:t>
            </a:r>
            <a:r>
              <a:rPr lang="en-US" b="1" dirty="0" smtClean="0">
                <a:solidFill>
                  <a:srgbClr val="FF0000"/>
                </a:solidFill>
              </a:rPr>
              <a:t>a temp for each responsibility</a:t>
            </a:r>
            <a:r>
              <a:rPr lang="en-US" dirty="0" smtClean="0"/>
              <a:t>. Using a temp for two different things is </a:t>
            </a:r>
            <a:r>
              <a:rPr lang="en-US" dirty="0" smtClean="0">
                <a:solidFill>
                  <a:srgbClr val="FF0000"/>
                </a:solidFill>
              </a:rPr>
              <a:t>very confusing </a:t>
            </a:r>
            <a:r>
              <a:rPr lang="en-US" dirty="0" smtClean="0"/>
              <a:t>for the reader.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 not !! </a:t>
            </a:r>
          </a:p>
          <a:p>
            <a:endParaRPr lang="en-US" dirty="0" smtClean="0"/>
          </a:p>
          <a:p>
            <a:r>
              <a:rPr lang="en-US" dirty="0" smtClean="0"/>
              <a:t>Not only is it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but it’s got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code</a:t>
            </a:r>
            <a:r>
              <a:rPr lang="en-US" dirty="0" smtClean="0"/>
              <a:t>, lots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 smtClean="0"/>
              <a:t>, and many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 smtClean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015038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One of the most </a:t>
            </a:r>
            <a:r>
              <a:rPr lang="en-US" dirty="0" smtClean="0">
                <a:solidFill>
                  <a:srgbClr val="FF0000"/>
                </a:solidFill>
              </a:rPr>
              <a:t>common areas of complexity </a:t>
            </a:r>
            <a:r>
              <a:rPr lang="en-US" dirty="0" smtClean="0"/>
              <a:t>in a program lies in </a:t>
            </a:r>
            <a:r>
              <a:rPr lang="en-US" dirty="0" smtClean="0">
                <a:solidFill>
                  <a:srgbClr val="FF0000"/>
                </a:solidFill>
              </a:rPr>
              <a:t>complex conditional logic</a:t>
            </a:r>
            <a:r>
              <a:rPr lang="en-US" dirty="0" smtClean="0"/>
              <a:t>. As you write code to test conditions and to do various things depending on various conditions, you quickly end up with a pretty </a:t>
            </a:r>
            <a:r>
              <a:rPr lang="en-US" dirty="0" smtClean="0">
                <a:solidFill>
                  <a:srgbClr val="FF0000"/>
                </a:solidFill>
              </a:rPr>
              <a:t>long method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a method is in itself a factor that makes it </a:t>
            </a:r>
            <a:r>
              <a:rPr lang="en-US" dirty="0" smtClean="0">
                <a:solidFill>
                  <a:srgbClr val="FF0000"/>
                </a:solidFill>
              </a:rPr>
              <a:t>harder to read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conditions increase the difficulty.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with any large block of code, you can make your intention clearer by </a:t>
            </a:r>
            <a:r>
              <a:rPr lang="en-US" dirty="0" smtClean="0">
                <a:solidFill>
                  <a:srgbClr val="FF0000"/>
                </a:solidFill>
              </a:rPr>
              <a:t>decomposing</a:t>
            </a:r>
            <a:r>
              <a:rPr lang="en-US" dirty="0" smtClean="0"/>
              <a:t> it and replacing chunks of code with a method call named after the intention of that block of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conditions you can receive further benefit by doing this for the conditional part and each of the alternatives.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you highlight the condition and make it clearly what you are branching on. You also highlight the reason for the branching.</a:t>
            </a:r>
            <a:endParaRPr lang="el-G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19800" cy="53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see </a:t>
            </a:r>
            <a:r>
              <a:rPr lang="en-US" dirty="0" smtClean="0">
                <a:solidFill>
                  <a:srgbClr val="FF0000"/>
                </a:solidFill>
              </a:rPr>
              <a:t>a series of conditional checks </a:t>
            </a:r>
            <a:r>
              <a:rPr lang="en-US" dirty="0" smtClean="0"/>
              <a:t>in which each check is different yet the </a:t>
            </a:r>
            <a:r>
              <a:rPr lang="en-US" dirty="0" smtClean="0">
                <a:solidFill>
                  <a:srgbClr val="FF0000"/>
                </a:solidFill>
              </a:rPr>
              <a:t>resulting action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. When you see this, you should use </a:t>
            </a:r>
            <a:r>
              <a:rPr lang="en-US" b="1" dirty="0" smtClean="0">
                <a:solidFill>
                  <a:srgbClr val="FF0000"/>
                </a:solidFill>
              </a:rPr>
              <a:t>ands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ors</a:t>
            </a:r>
            <a:r>
              <a:rPr lang="en-US" dirty="0" smtClean="0"/>
              <a:t> to consolidate them into a </a:t>
            </a:r>
            <a:r>
              <a:rPr lang="en-US" dirty="0" smtClean="0">
                <a:solidFill>
                  <a:srgbClr val="FF0000"/>
                </a:solidFill>
              </a:rPr>
              <a:t>single conditional check </a:t>
            </a:r>
            <a:r>
              <a:rPr lang="en-US" dirty="0" smtClean="0"/>
              <a:t>with a single result.</a:t>
            </a:r>
          </a:p>
          <a:p>
            <a:endParaRPr lang="en-US" dirty="0" smtClean="0"/>
          </a:p>
          <a:p>
            <a:r>
              <a:rPr lang="en-US" dirty="0" smtClean="0"/>
              <a:t>Consolidating the conditional code is important for two reasons. </a:t>
            </a:r>
          </a:p>
          <a:p>
            <a:endParaRPr lang="en-US" dirty="0" smtClean="0"/>
          </a:p>
          <a:p>
            <a:r>
              <a:rPr lang="en-US" dirty="0" smtClean="0"/>
              <a:t>First, it makes the </a:t>
            </a:r>
            <a:r>
              <a:rPr lang="en-US" dirty="0" smtClean="0">
                <a:solidFill>
                  <a:srgbClr val="FF0000"/>
                </a:solidFill>
              </a:rPr>
              <a:t>check clearer </a:t>
            </a:r>
            <a:r>
              <a:rPr lang="en-US" dirty="0" smtClean="0"/>
              <a:t>by showing that you are really making a single check.  The sequence has the same effect, but it communicates carrying out a sequence of separate checks that just happen to be done together. </a:t>
            </a:r>
          </a:p>
          <a:p>
            <a:endParaRPr lang="en-US" dirty="0" smtClean="0"/>
          </a:p>
          <a:p>
            <a:r>
              <a:rPr lang="en-US" dirty="0" smtClean="0"/>
              <a:t>The second reason for this refactoring is that it often sets you up for </a:t>
            </a:r>
            <a:r>
              <a:rPr lang="en-US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DECOMPOSE CONDITIONAL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reasons in favor of consolidating conditionals also point to reasons for not doing it. </a:t>
            </a:r>
            <a:r>
              <a:rPr lang="en-US" b="1" dirty="0" smtClean="0">
                <a:solidFill>
                  <a:srgbClr val="FF0000"/>
                </a:solidFill>
              </a:rPr>
              <a:t>If you think the checks are really independent and shouldn't be thought of as a single check, don't do </a:t>
            </a:r>
            <a:r>
              <a:rPr lang="fr-FR" b="1" dirty="0" smtClean="0">
                <a:solidFill>
                  <a:srgbClr val="FF0000"/>
                </a:solidFill>
              </a:rPr>
              <a:t>the </a:t>
            </a:r>
            <a:r>
              <a:rPr lang="fr-FR" b="1" dirty="0" err="1" smtClean="0">
                <a:solidFill>
                  <a:srgbClr val="FF0000"/>
                </a:solidFill>
              </a:rPr>
              <a:t>refactoring</a:t>
            </a:r>
            <a:r>
              <a:rPr lang="fr-FR" b="1" dirty="0" smtClean="0">
                <a:solidFill>
                  <a:srgbClr val="FF0000"/>
                </a:solidFill>
              </a:rPr>
              <a:t>.</a:t>
            </a:r>
          </a:p>
          <a:p>
            <a:endParaRPr lang="fr-FR" dirty="0" smtClean="0"/>
          </a:p>
          <a:p>
            <a:r>
              <a:rPr lang="en-US" b="1" dirty="0" smtClean="0"/>
              <a:t>**** Check that any of the conditionals </a:t>
            </a:r>
            <a:r>
              <a:rPr lang="en-US" b="1" dirty="0" smtClean="0">
                <a:solidFill>
                  <a:srgbClr val="FF0000"/>
                </a:solidFill>
              </a:rPr>
              <a:t>has side effects</a:t>
            </a:r>
            <a:r>
              <a:rPr lang="en-US" b="1" dirty="0" smtClean="0"/>
              <a:t>. </a:t>
            </a:r>
            <a:r>
              <a:rPr lang="en-US" b="1" i="1" dirty="0" smtClean="0"/>
              <a:t>If there are side effects, you </a:t>
            </a:r>
            <a:r>
              <a:rPr lang="en-US" b="1" i="1" dirty="0" smtClean="0">
                <a:solidFill>
                  <a:srgbClr val="FF0000"/>
                </a:solidFill>
              </a:rPr>
              <a:t>won't be able to do this refactoring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974903"/>
            <a:ext cx="5707146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8651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76201"/>
            <a:ext cx="9372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160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find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code </a:t>
            </a:r>
            <a:r>
              <a:rPr lang="en-US" dirty="0" smtClean="0"/>
              <a:t>executed in all </a:t>
            </a:r>
            <a:r>
              <a:rPr lang="en-US" dirty="0" smtClean="0">
                <a:solidFill>
                  <a:srgbClr val="FF0000"/>
                </a:solidFill>
              </a:rPr>
              <a:t>legs of a conditional</a:t>
            </a:r>
            <a:r>
              <a:rPr lang="en-US" dirty="0" smtClean="0"/>
              <a:t>. In that case you should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the code to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conditional. This makes clearer what varies and what stays the </a:t>
            </a:r>
            <a:r>
              <a:rPr lang="fr-FR" dirty="0" err="1" smtClean="0"/>
              <a:t>same</a:t>
            </a:r>
            <a:r>
              <a:rPr lang="fr-FR" dirty="0" smtClean="0"/>
              <a:t>. Simplifies </a:t>
            </a:r>
            <a:r>
              <a:rPr lang="fr-FR" dirty="0" smtClean="0">
                <a:solidFill>
                  <a:srgbClr val="FF0000"/>
                </a:solidFill>
              </a:rPr>
              <a:t>DECOMPOSE CONDITIONAL </a:t>
            </a:r>
            <a:r>
              <a:rPr lang="fr-FR" dirty="0" err="1" smtClean="0"/>
              <a:t>too</a:t>
            </a:r>
            <a:r>
              <a:rPr lang="fr-FR" dirty="0" smtClean="0"/>
              <a:t>. </a:t>
            </a:r>
          </a:p>
          <a:p>
            <a:endParaRPr lang="fr-FR" b="1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beginning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in the </a:t>
            </a:r>
            <a:r>
              <a:rPr lang="en-US" b="1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, </a:t>
            </a:r>
            <a:r>
              <a:rPr lang="en-US" b="1" dirty="0" smtClean="0"/>
              <a:t>look to see whether the code before or after it changes anything</a:t>
            </a:r>
            <a:r>
              <a:rPr lang="en-US" dirty="0" smtClean="0"/>
              <a:t>. Depending on this, you can move the common code forward or backward to the ends. </a:t>
            </a:r>
          </a:p>
          <a:p>
            <a:endParaRPr lang="en-US" dirty="0" smtClean="0"/>
          </a:p>
          <a:p>
            <a:r>
              <a:rPr lang="en-US" dirty="0" smtClean="0"/>
              <a:t>If there is </a:t>
            </a:r>
            <a:r>
              <a:rPr lang="en-US" b="1" dirty="0" smtClean="0"/>
              <a:t>more than a single statement</a:t>
            </a:r>
            <a:r>
              <a:rPr lang="en-US" dirty="0" smtClean="0"/>
              <a:t>, you should </a:t>
            </a:r>
            <a:r>
              <a:rPr lang="en-US" b="1" dirty="0" smtClean="0">
                <a:solidFill>
                  <a:srgbClr val="FF0000"/>
                </a:solidFill>
              </a:rPr>
              <a:t>extract</a:t>
            </a:r>
            <a:r>
              <a:rPr lang="en-US" b="1" dirty="0" smtClean="0"/>
              <a:t> that code into a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7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find that </a:t>
            </a:r>
            <a:r>
              <a:rPr lang="en-US" b="1" dirty="0" smtClean="0">
                <a:solidFill>
                  <a:srgbClr val="FF0000"/>
                </a:solidFill>
              </a:rPr>
              <a:t>conditional expressions </a:t>
            </a:r>
            <a:r>
              <a:rPr lang="en-US" b="1" dirty="0" smtClean="0"/>
              <a:t>come in </a:t>
            </a:r>
            <a:r>
              <a:rPr lang="en-US" b="1" dirty="0" smtClean="0">
                <a:solidFill>
                  <a:srgbClr val="FF0000"/>
                </a:solidFill>
              </a:rPr>
              <a:t>two forms</a:t>
            </a:r>
            <a:r>
              <a:rPr lang="en-US" b="1" dirty="0" smtClean="0"/>
              <a:t>.  </a:t>
            </a:r>
          </a:p>
          <a:p>
            <a:endParaRPr lang="en-US" dirty="0" smtClean="0"/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b="1" dirty="0" smtClean="0"/>
              <a:t> </a:t>
            </a:r>
            <a:r>
              <a:rPr lang="en-US" dirty="0" smtClean="0"/>
              <a:t>is a check whether </a:t>
            </a:r>
            <a:r>
              <a:rPr lang="en-US" b="1" dirty="0" smtClean="0">
                <a:solidFill>
                  <a:srgbClr val="FF0000"/>
                </a:solidFill>
              </a:rPr>
              <a:t>either course </a:t>
            </a:r>
            <a:r>
              <a:rPr lang="en-US" dirty="0" smtClean="0"/>
              <a:t>is part of the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second form </a:t>
            </a:r>
            <a:r>
              <a:rPr lang="en-US" dirty="0" smtClean="0"/>
              <a:t>is a situation in which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r>
              <a:rPr lang="en-US" b="1" dirty="0" smtClean="0"/>
              <a:t> </a:t>
            </a:r>
            <a:r>
              <a:rPr lang="en-US" dirty="0" smtClean="0"/>
              <a:t>from the conditional indicates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the other </a:t>
            </a:r>
            <a:r>
              <a:rPr lang="en-US" dirty="0" smtClean="0"/>
              <a:t>indicates an </a:t>
            </a:r>
            <a:r>
              <a:rPr lang="en-US" b="1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kinds of conditionals have different intentions, and these intentions should come through in the code.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 </a:t>
            </a:r>
            <a:r>
              <a:rPr lang="en-US" b="1" dirty="0" smtClean="0">
                <a:solidFill>
                  <a:srgbClr val="FF0000"/>
                </a:solidFill>
              </a:rPr>
              <a:t>If both are part of normal behavior</a:t>
            </a:r>
            <a:r>
              <a:rPr lang="en-US" dirty="0" smtClean="0"/>
              <a:t>, use a condition with an </a:t>
            </a:r>
            <a:r>
              <a:rPr lang="en-US" b="1" dirty="0" smtClean="0">
                <a:solidFill>
                  <a:srgbClr val="FF0000"/>
                </a:solidFill>
              </a:rPr>
              <a:t>if and an else leg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If the condition is an </a:t>
            </a:r>
            <a:r>
              <a:rPr lang="en-US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check the condition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if the condition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  This is called </a:t>
            </a:r>
            <a:r>
              <a:rPr lang="en-US" b="1" dirty="0" smtClean="0">
                <a:solidFill>
                  <a:srgbClr val="FF0000"/>
                </a:solidFill>
              </a:rPr>
              <a:t>guard clause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key point about </a:t>
            </a:r>
            <a:r>
              <a:rPr lang="en-US" i="1" dirty="0" smtClean="0"/>
              <a:t>Replace Nested Conditional with Guard Clauses is one of </a:t>
            </a:r>
            <a:r>
              <a:rPr lang="en-US" i="1" dirty="0" smtClean="0">
                <a:solidFill>
                  <a:srgbClr val="FF0000"/>
                </a:solidFill>
              </a:rPr>
              <a:t>emphasis</a:t>
            </a:r>
            <a:r>
              <a:rPr lang="en-US" i="1" dirty="0" smtClean="0"/>
              <a:t>. If you</a:t>
            </a:r>
          </a:p>
          <a:p>
            <a:r>
              <a:rPr lang="en-US" dirty="0" smtClean="0"/>
              <a:t>are using an </a:t>
            </a:r>
            <a:r>
              <a:rPr lang="en-US" dirty="0" smtClean="0">
                <a:solidFill>
                  <a:srgbClr val="FF0000"/>
                </a:solidFill>
              </a:rPr>
              <a:t>if-then-else</a:t>
            </a:r>
            <a:r>
              <a:rPr lang="en-US" dirty="0" smtClean="0"/>
              <a:t> construct you are giving </a:t>
            </a:r>
            <a:r>
              <a:rPr lang="en-US" dirty="0" smtClean="0">
                <a:solidFill>
                  <a:srgbClr val="FF0000"/>
                </a:solidFill>
              </a:rPr>
              <a:t>equal weight </a:t>
            </a:r>
            <a:r>
              <a:rPr lang="en-US" dirty="0" smtClean="0"/>
              <a:t>to the if leg and the else leg. This communicates to the reader that the legs are equally likely and important. Instead the </a:t>
            </a:r>
            <a:r>
              <a:rPr lang="en-US" dirty="0" smtClean="0">
                <a:solidFill>
                  <a:srgbClr val="FF0000"/>
                </a:solidFill>
              </a:rPr>
              <a:t>guard clause </a:t>
            </a:r>
            <a:r>
              <a:rPr lang="en-US" dirty="0" smtClean="0"/>
              <a:t>says, "This is rare, and if it happens, do something and get out."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3657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rule is that </a:t>
            </a:r>
            <a:r>
              <a:rPr lang="en-US" dirty="0" smtClean="0">
                <a:solidFill>
                  <a:srgbClr val="FF0000"/>
                </a:solidFill>
              </a:rPr>
              <a:t>functions should be small 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zero !! </a:t>
            </a:r>
            <a:r>
              <a:rPr lang="en-US" dirty="0" err="1" smtClean="0"/>
              <a:t>Niladic</a:t>
            </a:r>
            <a:r>
              <a:rPr lang="en-US" dirty="0" smtClean="0"/>
              <a:t> functions are the best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(monadic functions), or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arguments (dyadic functions),  are also </a:t>
            </a:r>
            <a:r>
              <a:rPr lang="en-US" dirty="0" smtClean="0">
                <a:solidFill>
                  <a:srgbClr val="0070C0"/>
                </a:solidFill>
              </a:rPr>
              <a:t>OK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3 arguments !!!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 smtClean="0"/>
          </a:p>
          <a:p>
            <a:r>
              <a:rPr lang="en-US" dirty="0" smtClean="0"/>
              <a:t>Each time you use the function, have to remember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, 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 etc.  </a:t>
            </a:r>
          </a:p>
          <a:p>
            <a:endParaRPr lang="en-US" dirty="0" smtClean="0"/>
          </a:p>
          <a:p>
            <a:r>
              <a:rPr lang="en-US" dirty="0" smtClean="0"/>
              <a:t>Arguments are even </a:t>
            </a:r>
            <a:r>
              <a:rPr lang="en-US" dirty="0" smtClean="0">
                <a:solidFill>
                  <a:srgbClr val="FF0000"/>
                </a:solidFill>
              </a:rPr>
              <a:t>harder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point of view.</a:t>
            </a:r>
          </a:p>
          <a:p>
            <a:endParaRPr lang="en-US" dirty="0" smtClean="0"/>
          </a:p>
          <a:p>
            <a:r>
              <a:rPr lang="en-US" dirty="0" smtClean="0"/>
              <a:t>Imagine the difficulty of writing all the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 smtClean="0"/>
              <a:t> to ensure that various </a:t>
            </a:r>
            <a:r>
              <a:rPr lang="en-US" dirty="0" smtClean="0">
                <a:solidFill>
                  <a:srgbClr val="FF0000"/>
                </a:solidFill>
              </a:rPr>
              <a:t>combinations of arguments </a:t>
            </a:r>
            <a:r>
              <a:rPr lang="en-US" dirty="0" smtClean="0"/>
              <a:t>work properly. </a:t>
            </a:r>
          </a:p>
          <a:p>
            <a:endParaRPr lang="en-US" dirty="0" smtClean="0"/>
          </a:p>
          <a:p>
            <a:r>
              <a:rPr lang="en-US" dirty="0" smtClean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two very common reasons to pass a single argument. </a:t>
            </a:r>
          </a:p>
          <a:p>
            <a:endParaRPr lang="en-US" dirty="0" smtClean="0"/>
          </a:p>
          <a:p>
            <a:r>
              <a:rPr lang="en-US" dirty="0" smtClean="0"/>
              <a:t>You may be </a:t>
            </a:r>
            <a:r>
              <a:rPr lang="en-US" dirty="0" smtClean="0">
                <a:solidFill>
                  <a:srgbClr val="FF0000"/>
                </a:solidFill>
              </a:rPr>
              <a:t>asking a question </a:t>
            </a:r>
            <a:r>
              <a:rPr lang="en-US" dirty="0" smtClean="0"/>
              <a:t>about that argument, as in: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you may be </a:t>
            </a:r>
            <a:r>
              <a:rPr lang="en-US" dirty="0" smtClean="0">
                <a:solidFill>
                  <a:srgbClr val="FF0000"/>
                </a:solidFill>
              </a:rPr>
              <a:t>operating</a:t>
            </a:r>
            <a:r>
              <a:rPr lang="en-US" dirty="0" smtClean="0"/>
              <a:t> on that argument, </a:t>
            </a:r>
            <a:r>
              <a:rPr lang="en-US" dirty="0" smtClean="0">
                <a:solidFill>
                  <a:srgbClr val="FF0000"/>
                </a:solidFill>
              </a:rPr>
              <a:t>transforming</a:t>
            </a:r>
            <a:r>
              <a:rPr lang="en-US" dirty="0" smtClean="0"/>
              <a:t> it into something else and </a:t>
            </a:r>
            <a:r>
              <a:rPr lang="en-US" dirty="0" smtClean="0">
                <a:solidFill>
                  <a:srgbClr val="FF0000"/>
                </a:solidFill>
              </a:rPr>
              <a:t>returning</a:t>
            </a:r>
            <a:r>
              <a:rPr lang="en-US" dirty="0" smtClean="0"/>
              <a:t> it.  For example,: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 smtClean="0"/>
          </a:p>
          <a:p>
            <a:r>
              <a:rPr lang="en-US" dirty="0" smtClean="0"/>
              <a:t>transforms a file name String into an </a:t>
            </a:r>
            <a:r>
              <a:rPr lang="en-US" dirty="0" err="1" smtClean="0"/>
              <a:t>InputStream</a:t>
            </a:r>
            <a:r>
              <a:rPr lang="en-US" dirty="0" smtClean="0"/>
              <a:t> return value. </a:t>
            </a:r>
          </a:p>
          <a:p>
            <a:endParaRPr lang="en-US" dirty="0" smtClean="0"/>
          </a:p>
          <a:p>
            <a:r>
              <a:rPr lang="en-US" dirty="0" smtClean="0"/>
              <a:t>Another very useful form for a single argument function, is an </a:t>
            </a:r>
            <a:r>
              <a:rPr lang="en-US" dirty="0" smtClean="0">
                <a:solidFill>
                  <a:srgbClr val="FF0000"/>
                </a:solidFill>
              </a:rPr>
              <a:t>event/command</a:t>
            </a:r>
            <a:r>
              <a:rPr lang="en-US" i="1" dirty="0" smtClean="0"/>
              <a:t>.  </a:t>
            </a:r>
            <a:r>
              <a:rPr lang="en-US" dirty="0" smtClean="0"/>
              <a:t>In this form there is an </a:t>
            </a:r>
            <a:r>
              <a:rPr lang="en-US" dirty="0" smtClean="0">
                <a:solidFill>
                  <a:srgbClr val="FF0000"/>
                </a:solidFill>
              </a:rPr>
              <a:t>input argument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output argument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function uses the argument to alter the state of the program, for example: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Easy, we can make </a:t>
            </a:r>
            <a:r>
              <a:rPr lang="en-US" dirty="0" smtClean="0">
                <a:solidFill>
                  <a:srgbClr val="FF0000"/>
                </a:solidFill>
              </a:rPr>
              <a:t>2 functions </a:t>
            </a:r>
            <a:r>
              <a:rPr lang="en-US" dirty="0" smtClean="0"/>
              <a:t>without flag,  instead of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with a flag</a:t>
            </a:r>
            <a:endParaRPr lang="el-GR" dirty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438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80486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  <a:p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(Point center, double radius);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4232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cs typeface="Courier New" pitchFamily="49" charset="0"/>
              </a:rPr>
              <a:t>what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is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cs typeface="Courier New" pitchFamily="49" charset="0"/>
              </a:rPr>
              <a:t>meaning</a:t>
            </a:r>
            <a:r>
              <a:rPr lang="fr-FR" dirty="0" smtClean="0">
                <a:cs typeface="Courier New" pitchFamily="49" charset="0"/>
              </a:rPr>
              <a:t> of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?</a:t>
            </a:r>
          </a:p>
          <a:p>
            <a:endParaRPr lang="fr-FR" dirty="0" smtClean="0">
              <a:cs typeface="Courier New" pitchFamily="49" charset="0"/>
            </a:endParaRPr>
          </a:p>
          <a:p>
            <a:r>
              <a:rPr lang="en-US" dirty="0" smtClean="0"/>
              <a:t>Unclear what is returned by the function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5611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getNumberOfDataEntries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Much better if we separate command from query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hundreds of lines ??</a:t>
            </a:r>
          </a:p>
          <a:p>
            <a:endParaRPr lang="en-US" dirty="0" smtClean="0"/>
          </a:p>
          <a:p>
            <a:r>
              <a:rPr lang="en-US" dirty="0" smtClean="0"/>
              <a:t>tens of lines ??</a:t>
            </a:r>
          </a:p>
          <a:p>
            <a:endParaRPr lang="en-US" b="1" dirty="0" smtClean="0"/>
          </a:p>
          <a:p>
            <a:r>
              <a:rPr lang="en-US" dirty="0" smtClean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Smells and related </a:t>
            </a:r>
            <a:r>
              <a:rPr lang="en-US" dirty="0" err="1" smtClean="0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5644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Count the number of parameters to a method.</a:t>
            </a:r>
          </a:p>
          <a:p>
            <a:r>
              <a:rPr lang="en-US" dirty="0" smtClean="0"/>
              <a:t>(Even three or four might be too many.)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An author often tries to </a:t>
            </a:r>
            <a:r>
              <a:rPr lang="en-US" dirty="0" smtClean="0">
                <a:solidFill>
                  <a:srgbClr val="FF0000"/>
                </a:solidFill>
              </a:rPr>
              <a:t>minimize coupling between objects</a:t>
            </a:r>
            <a:r>
              <a:rPr lang="en-US" dirty="0" smtClean="0"/>
              <a:t>. Instead of the called object being aware of relationships between objects, you let the caller locate everything; then the method concentrates on what it is being asked to do with the pieces.</a:t>
            </a:r>
          </a:p>
          <a:p>
            <a:endParaRPr lang="en-US" dirty="0" smtClean="0"/>
          </a:p>
          <a:p>
            <a:r>
              <a:rPr lang="en-US" dirty="0" smtClean="0"/>
              <a:t>Or, the author </a:t>
            </a:r>
            <a:r>
              <a:rPr lang="en-US" dirty="0" smtClean="0">
                <a:solidFill>
                  <a:srgbClr val="FF0000"/>
                </a:solidFill>
              </a:rPr>
              <a:t>generalizes</a:t>
            </a:r>
            <a:r>
              <a:rPr lang="en-US" dirty="0" smtClean="0"/>
              <a:t> the routine to deal with </a:t>
            </a:r>
            <a:r>
              <a:rPr lang="en-US" dirty="0" smtClean="0">
                <a:solidFill>
                  <a:srgbClr val="FF0000"/>
                </a:solidFill>
              </a:rPr>
              <a:t>multiple variations</a:t>
            </a:r>
            <a:r>
              <a:rPr lang="en-US" dirty="0" smtClean="0"/>
              <a:t>: there’s a general algorithm and a lot of  </a:t>
            </a:r>
            <a:r>
              <a:rPr lang="en-US" dirty="0" smtClean="0">
                <a:solidFill>
                  <a:srgbClr val="FF0000"/>
                </a:solidFill>
              </a:rPr>
              <a:t>“control” parameters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smtClean="0"/>
              <a:t>For </a:t>
            </a:r>
            <a:r>
              <a:rPr lang="en-US" smtClean="0">
                <a:solidFill>
                  <a:srgbClr val="FF0000"/>
                </a:solidFill>
              </a:rPr>
              <a:t>control/flag </a:t>
            </a:r>
            <a:r>
              <a:rPr lang="en-US" dirty="0" smtClean="0">
                <a:solidFill>
                  <a:srgbClr val="FF0000"/>
                </a:solidFill>
              </a:rPr>
              <a:t>parameters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Explicit Methods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7127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3374"/>
            <a:ext cx="5784850" cy="56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6365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910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usual </a:t>
            </a:r>
            <a:r>
              <a:rPr lang="en-US" dirty="0" smtClean="0"/>
              <a:t>case for this refactoring is that you have </a:t>
            </a:r>
            <a:r>
              <a:rPr lang="en-US" dirty="0" smtClean="0">
                <a:solidFill>
                  <a:srgbClr val="FF0000"/>
                </a:solidFill>
              </a:rPr>
              <a:t>discrete values </a:t>
            </a:r>
            <a:r>
              <a:rPr lang="en-US" dirty="0" smtClean="0"/>
              <a:t>of a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for those values in a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, and do </a:t>
            </a:r>
            <a:r>
              <a:rPr lang="en-US" dirty="0" smtClean="0">
                <a:solidFill>
                  <a:srgbClr val="FF0000"/>
                </a:solidFill>
              </a:rPr>
              <a:t>different things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Remember,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should do </a:t>
            </a:r>
            <a:r>
              <a:rPr lang="en-US" dirty="0" smtClean="0">
                <a:solidFill>
                  <a:srgbClr val="FF0000"/>
                </a:solidFill>
              </a:rPr>
              <a:t>one thing </a:t>
            </a:r>
            <a:r>
              <a:rPr lang="en-US" dirty="0" smtClean="0"/>
              <a:t>that can be expressed in a simple </a:t>
            </a:r>
            <a:r>
              <a:rPr lang="en-US" dirty="0" smtClean="0">
                <a:solidFill>
                  <a:srgbClr val="FF0000"/>
                </a:solidFill>
              </a:rPr>
              <a:t>TO statement.</a:t>
            </a:r>
          </a:p>
          <a:p>
            <a:endParaRPr lang="en-US" dirty="0" smtClean="0"/>
          </a:p>
          <a:p>
            <a:r>
              <a:rPr lang="en-US" dirty="0" smtClean="0"/>
              <a:t>Otherwise, the caller has to </a:t>
            </a:r>
            <a:r>
              <a:rPr lang="en-US" dirty="0" smtClean="0">
                <a:solidFill>
                  <a:srgbClr val="FF0000"/>
                </a:solidFill>
              </a:rPr>
              <a:t>decide</a:t>
            </a:r>
            <a:r>
              <a:rPr lang="en-US" dirty="0" smtClean="0"/>
              <a:t> what it wants to do,  </a:t>
            </a:r>
            <a:r>
              <a:rPr lang="en-US" dirty="0" smtClean="0">
                <a:solidFill>
                  <a:srgbClr val="FF0000"/>
                </a:solidFill>
              </a:rPr>
              <a:t>set the parameter</a:t>
            </a:r>
            <a:r>
              <a:rPr lang="en-US" dirty="0" smtClean="0"/>
              <a:t>, and generally do </a:t>
            </a:r>
            <a:r>
              <a:rPr lang="en-US" dirty="0" smtClean="0">
                <a:solidFill>
                  <a:srgbClr val="FF0000"/>
                </a:solidFill>
              </a:rPr>
              <a:t>more work </a:t>
            </a:r>
            <a:r>
              <a:rPr lang="en-US" dirty="0" smtClean="0"/>
              <a:t>than needed.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value can be </a:t>
            </a:r>
            <a:r>
              <a:rPr lang="en-US" dirty="0" smtClean="0">
                <a:solidFill>
                  <a:srgbClr val="FF0000"/>
                </a:solidFill>
              </a:rPr>
              <a:t>obtained from an object or method </a:t>
            </a:r>
            <a:r>
              <a:rPr lang="en-US" dirty="0" smtClean="0"/>
              <a:t>that the called method already knows,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Method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348538" cy="5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method can </a:t>
            </a:r>
            <a:r>
              <a:rPr lang="en-US" dirty="0" smtClean="0">
                <a:solidFill>
                  <a:srgbClr val="FF0000"/>
                </a:solidFill>
              </a:rPr>
              <a:t>get a value </a:t>
            </a:r>
            <a:r>
              <a:rPr lang="en-US" dirty="0" smtClean="0"/>
              <a:t>that is passed in as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another means</a:t>
            </a:r>
            <a:r>
              <a:rPr lang="en-US" dirty="0" smtClean="0"/>
              <a:t>, it should.  </a:t>
            </a:r>
            <a:r>
              <a:rPr lang="en-US" dirty="0" smtClean="0">
                <a:solidFill>
                  <a:srgbClr val="FF0000"/>
                </a:solidFill>
              </a:rPr>
              <a:t>Long parameter lists </a:t>
            </a:r>
            <a:r>
              <a:rPr lang="en-US" dirty="0" smtClean="0"/>
              <a:t>are difficult to understand, and we should reduce them as much as possible.</a:t>
            </a:r>
          </a:p>
          <a:p>
            <a:endParaRPr lang="en-US" dirty="0" smtClean="0"/>
          </a:p>
          <a:p>
            <a:r>
              <a:rPr lang="en-US" dirty="0" smtClean="0"/>
              <a:t>One way of </a:t>
            </a:r>
            <a:r>
              <a:rPr lang="en-US" b="1" u="sng" dirty="0" smtClean="0"/>
              <a:t>reducing parameter lists is to look to see whether the </a:t>
            </a:r>
            <a:r>
              <a:rPr lang="en-US" b="1" u="sng" dirty="0" smtClean="0">
                <a:solidFill>
                  <a:srgbClr val="FF0000"/>
                </a:solidFill>
              </a:rPr>
              <a:t>receiving method</a:t>
            </a:r>
            <a:r>
              <a:rPr lang="en-US" b="1" u="sng" dirty="0" smtClean="0"/>
              <a:t> can make the </a:t>
            </a:r>
            <a:r>
              <a:rPr lang="en-US" b="1" u="sng" dirty="0" smtClean="0">
                <a:solidFill>
                  <a:srgbClr val="FF0000"/>
                </a:solidFill>
              </a:rPr>
              <a:t>same calculation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parameters come from a </a:t>
            </a:r>
            <a:r>
              <a:rPr lang="en-US" dirty="0" smtClean="0">
                <a:solidFill>
                  <a:srgbClr val="FF0000"/>
                </a:solidFill>
              </a:rPr>
              <a:t>single object</a:t>
            </a:r>
            <a:r>
              <a:rPr lang="en-US" dirty="0" smtClean="0"/>
              <a:t>, try </a:t>
            </a:r>
            <a:r>
              <a:rPr lang="en-US" b="1" i="1" dirty="0" smtClean="0">
                <a:solidFill>
                  <a:srgbClr val="0070C0"/>
                </a:solidFill>
              </a:rPr>
              <a:t>Preserve Whole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371600"/>
            <a:ext cx="77293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eighties</a:t>
            </a:r>
            <a:r>
              <a:rPr lang="en-US" dirty="0" smtClean="0"/>
              <a:t> they used to say that a function should be </a:t>
            </a:r>
            <a:r>
              <a:rPr lang="en-US" dirty="0" smtClean="0">
                <a:solidFill>
                  <a:srgbClr val="FF0000"/>
                </a:solidFill>
              </a:rPr>
              <a:t>no bigger </a:t>
            </a:r>
            <a:r>
              <a:rPr lang="en-US" dirty="0" smtClean="0"/>
              <a:t>than a </a:t>
            </a:r>
            <a:r>
              <a:rPr lang="en-US" dirty="0" smtClean="0">
                <a:solidFill>
                  <a:srgbClr val="FF0000"/>
                </a:solidFill>
              </a:rPr>
              <a:t>screen-full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At that time </a:t>
            </a:r>
            <a:r>
              <a:rPr lang="en-US" dirty="0" smtClean="0">
                <a:solidFill>
                  <a:srgbClr val="FF0000"/>
                </a:solidFill>
              </a:rPr>
              <a:t>VT100 screens </a:t>
            </a:r>
            <a:r>
              <a:rPr lang="en-US" dirty="0" smtClean="0"/>
              <a:t>were </a:t>
            </a:r>
            <a:r>
              <a:rPr lang="en-US" dirty="0" smtClean="0">
                <a:solidFill>
                  <a:srgbClr val="FF0000"/>
                </a:solidFill>
              </a:rPr>
              <a:t>24 lines by 80 columns</a:t>
            </a:r>
            <a:r>
              <a:rPr lang="en-US" dirty="0" smtClean="0"/>
              <a:t>, and the editors used 4 lines for administrative purposes.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Nowadays with a cranked-down font and a nice big monitor, you can fit 150 characters on a line and a </a:t>
            </a:r>
            <a:r>
              <a:rPr lang="en-US" dirty="0" smtClean="0">
                <a:solidFill>
                  <a:srgbClr val="FF0000"/>
                </a:solidFill>
              </a:rPr>
              <a:t>100 lines </a:t>
            </a:r>
            <a:r>
              <a:rPr lang="en-US" dirty="0" smtClean="0"/>
              <a:t>or more on </a:t>
            </a:r>
            <a:r>
              <a:rPr lang="en-US" dirty="0" smtClean="0">
                <a:solidFill>
                  <a:srgbClr val="FF0000"/>
                </a:solidFill>
              </a:rPr>
              <a:t>a screen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Lines should not be 150 characters long. Functions should not be 100 lines long.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61288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FF0000"/>
                </a:solidFill>
              </a:rPr>
              <a:t>Preserve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</a:rPr>
              <a:t>Whole</a:t>
            </a:r>
            <a:r>
              <a:rPr lang="fr-FR" i="1" dirty="0" smtClean="0">
                <a:solidFill>
                  <a:srgbClr val="FF0000"/>
                </a:solidFill>
              </a:rPr>
              <a:t> Object </a:t>
            </a:r>
            <a:r>
              <a:rPr lang="fr-FR" i="1" dirty="0" err="1" smtClean="0"/>
              <a:t>often</a:t>
            </a:r>
            <a:r>
              <a:rPr lang="fr-FR" i="1" dirty="0" smtClean="0"/>
              <a:t> </a:t>
            </a:r>
            <a:r>
              <a:rPr lang="en-US" dirty="0" smtClean="0"/>
              <a:t>makes the code </a:t>
            </a:r>
            <a:r>
              <a:rPr lang="en-US" dirty="0" smtClean="0">
                <a:solidFill>
                  <a:srgbClr val="FF0000"/>
                </a:solidFill>
              </a:rPr>
              <a:t>more readable</a:t>
            </a:r>
            <a:r>
              <a:rPr lang="en-US" dirty="0" smtClean="0"/>
              <a:t>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Long parameter lists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hard to work with </a:t>
            </a:r>
            <a:r>
              <a:rPr lang="en-US" dirty="0" smtClean="0"/>
              <a:t>because both caller and </a:t>
            </a:r>
            <a:r>
              <a:rPr lang="en-US" dirty="0" err="1" smtClean="0"/>
              <a:t>callee</a:t>
            </a:r>
            <a:r>
              <a:rPr lang="en-US" dirty="0" smtClean="0"/>
              <a:t> have to remember which values were there. 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FF0000"/>
                </a:solidFill>
              </a:rPr>
              <a:t>down side</a:t>
            </a:r>
            <a:r>
              <a:rPr lang="en-US" dirty="0" smtClean="0"/>
              <a:t>. When you pass in values, the called object has a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but there isn't any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from which the values were extracted.</a:t>
            </a:r>
          </a:p>
          <a:p>
            <a:endParaRPr lang="en-US" dirty="0" smtClean="0"/>
          </a:p>
          <a:p>
            <a:r>
              <a:rPr lang="en-US" dirty="0" smtClean="0"/>
              <a:t>Passing in the required object causes a dependency between the required object and the called object. If this is going to mess up your dependency structure,  </a:t>
            </a:r>
            <a:r>
              <a:rPr lang="en-US" dirty="0" smtClean="0">
                <a:solidFill>
                  <a:srgbClr val="FF0000"/>
                </a:solidFill>
              </a:rPr>
              <a:t>don't use </a:t>
            </a:r>
            <a:r>
              <a:rPr lang="en-US" i="1" dirty="0" smtClean="0">
                <a:solidFill>
                  <a:srgbClr val="FF0000"/>
                </a:solidFill>
              </a:rPr>
              <a:t>Preserve Whole Object.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data is not from one logical object, you still might </a:t>
            </a:r>
            <a:r>
              <a:rPr lang="en-US" dirty="0" smtClean="0">
                <a:solidFill>
                  <a:srgbClr val="FF0000"/>
                </a:solidFill>
              </a:rPr>
              <a:t>group them </a:t>
            </a:r>
            <a:r>
              <a:rPr lang="en-US" dirty="0" smtClean="0"/>
              <a:t>via </a:t>
            </a:r>
            <a:r>
              <a:rPr lang="en-US" b="1" i="1" dirty="0" smtClean="0">
                <a:solidFill>
                  <a:srgbClr val="0070C0"/>
                </a:solidFill>
              </a:rPr>
              <a:t>Introduce Parameter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34013" cy="5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34308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Often you see a particular </a:t>
            </a:r>
            <a:r>
              <a:rPr lang="en-US" dirty="0" smtClean="0">
                <a:solidFill>
                  <a:srgbClr val="FF0000"/>
                </a:solidFill>
              </a:rPr>
              <a:t>group of parameters </a:t>
            </a:r>
            <a:r>
              <a:rPr lang="en-US" dirty="0" smtClean="0"/>
              <a:t>that tend to be </a:t>
            </a:r>
            <a:r>
              <a:rPr lang="en-US" dirty="0" smtClean="0">
                <a:solidFill>
                  <a:srgbClr val="FF0000"/>
                </a:solidFill>
              </a:rPr>
              <a:t>passed together</a:t>
            </a:r>
            <a:r>
              <a:rPr lang="en-US" dirty="0" smtClean="0"/>
              <a:t>. Several methods may use this group, either on one class or in several classes. </a:t>
            </a:r>
          </a:p>
          <a:p>
            <a:endParaRPr lang="en-US" dirty="0" smtClean="0"/>
          </a:p>
          <a:p>
            <a:r>
              <a:rPr lang="en-US" dirty="0" smtClean="0"/>
              <a:t>Such a group of classes is a data clump and can be </a:t>
            </a:r>
            <a:r>
              <a:rPr lang="en-US" dirty="0" smtClean="0">
                <a:solidFill>
                  <a:srgbClr val="FF0000"/>
                </a:solidFill>
              </a:rPr>
              <a:t>replaced with an object </a:t>
            </a:r>
            <a:r>
              <a:rPr lang="en-US" dirty="0" smtClean="0"/>
              <a:t>that carries all of this data. It is worthwhile to turn these parameters into objects just to group the data together. </a:t>
            </a:r>
          </a:p>
          <a:p>
            <a:endParaRPr lang="en-US" dirty="0" smtClean="0"/>
          </a:p>
          <a:p>
            <a:r>
              <a:rPr lang="en-US" dirty="0" smtClean="0"/>
              <a:t>This refactoring is useful because </a:t>
            </a:r>
            <a:r>
              <a:rPr lang="en-US" b="1" u="sng" dirty="0" smtClean="0"/>
              <a:t>it </a:t>
            </a:r>
            <a:r>
              <a:rPr lang="en-US" b="1" u="sng" dirty="0" smtClean="0">
                <a:solidFill>
                  <a:srgbClr val="FF0000"/>
                </a:solidFill>
              </a:rPr>
              <a:t>reduces the size of the parameter lists</a:t>
            </a:r>
            <a:r>
              <a:rPr lang="en-US" b="1" u="sng" dirty="0" smtClean="0"/>
              <a:t>, and long parameter lists are hard to understand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get a </a:t>
            </a:r>
            <a:r>
              <a:rPr lang="en-US" dirty="0" smtClean="0">
                <a:solidFill>
                  <a:srgbClr val="FF0000"/>
                </a:solidFill>
              </a:rPr>
              <a:t>deeper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benefit</a:t>
            </a:r>
            <a:r>
              <a:rPr lang="en-US" dirty="0" smtClean="0"/>
              <a:t>, however, because once you have clumped together the parameters, </a:t>
            </a:r>
            <a:r>
              <a:rPr lang="en-US" b="1" u="sng" dirty="0" smtClean="0"/>
              <a:t>you soon see </a:t>
            </a:r>
            <a:r>
              <a:rPr lang="en-US" b="1" u="sng" dirty="0" smtClean="0">
                <a:solidFill>
                  <a:srgbClr val="FF0000"/>
                </a:solidFill>
              </a:rPr>
              <a:t>behavior</a:t>
            </a:r>
            <a:r>
              <a:rPr lang="en-US" b="1" u="sng" dirty="0" smtClean="0"/>
              <a:t> that you can also </a:t>
            </a:r>
            <a:r>
              <a:rPr lang="en-US" b="1" u="sng" dirty="0" smtClean="0">
                <a:solidFill>
                  <a:srgbClr val="FF0000"/>
                </a:solidFill>
              </a:rPr>
              <a:t>move</a:t>
            </a:r>
            <a:r>
              <a:rPr lang="en-US" b="1" u="sng" dirty="0" smtClean="0"/>
              <a:t> into the </a:t>
            </a:r>
            <a:r>
              <a:rPr lang="en-US" b="1" u="sng" dirty="0" smtClean="0">
                <a:solidFill>
                  <a:srgbClr val="FF0000"/>
                </a:solidFill>
              </a:rPr>
              <a:t>new 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Often the bodies of the methods have common manipulations of the parameter values. By moving this behavior into the new object, you can remove a lot of duplicated code.</a:t>
            </a:r>
            <a:endParaRPr lang="el-G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error handling ?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001000" cy="32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0668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755683" cy="318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Returning </a:t>
            </a:r>
            <a:r>
              <a:rPr lang="en-US" dirty="0" smtClean="0">
                <a:solidFill>
                  <a:srgbClr val="FF0000"/>
                </a:solidFill>
              </a:rPr>
              <a:t>error codes </a:t>
            </a:r>
            <a:r>
              <a:rPr lang="en-US" dirty="0" smtClean="0"/>
              <a:t>from command functions is a </a:t>
            </a:r>
            <a:r>
              <a:rPr lang="en-US" b="1" dirty="0" smtClean="0">
                <a:solidFill>
                  <a:srgbClr val="FF0000"/>
                </a:solidFill>
              </a:rPr>
              <a:t>subtle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violation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command query separation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code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complicated</a:t>
            </a:r>
            <a:r>
              <a:rPr lang="fr-FR" dirty="0" smtClean="0"/>
              <a:t>, </a:t>
            </a: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error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normal </a:t>
            </a:r>
            <a:r>
              <a:rPr lang="fr-FR" dirty="0" err="1" smtClean="0">
                <a:solidFill>
                  <a:srgbClr val="FF0000"/>
                </a:solidFill>
              </a:rPr>
              <a:t>execution</a:t>
            </a:r>
            <a:r>
              <a:rPr lang="fr-FR" dirty="0" smtClean="0"/>
              <a:t>.</a:t>
            </a:r>
            <a:endParaRPr lang="el-GR" dirty="0"/>
          </a:p>
        </p:txBody>
      </p:sp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8382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7" y="1676400"/>
            <a:ext cx="721099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each method throws an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, instead of returned </a:t>
            </a:r>
            <a:r>
              <a:rPr lang="en-US" dirty="0" smtClean="0">
                <a:solidFill>
                  <a:srgbClr val="FF0000"/>
                </a:solidFill>
              </a:rPr>
              <a:t>error codes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the error processing code can be separated from the normal code using </a:t>
            </a:r>
            <a:r>
              <a:rPr lang="en-US" dirty="0" smtClean="0">
                <a:solidFill>
                  <a:srgbClr val="FF0000"/>
                </a:solidFill>
              </a:rPr>
              <a:t>try/catch</a:t>
            </a:r>
          </a:p>
          <a:p>
            <a:endParaRPr lang="en-US" dirty="0" smtClean="0"/>
          </a:p>
          <a:p>
            <a:r>
              <a:rPr lang="en-US" dirty="0" smtClean="0"/>
              <a:t>The code is much </a:t>
            </a:r>
            <a:r>
              <a:rPr lang="en-US" dirty="0" smtClean="0">
                <a:solidFill>
                  <a:srgbClr val="FF0000"/>
                </a:solidFill>
              </a:rPr>
              <a:t>simplified</a:t>
            </a:r>
            <a:r>
              <a:rPr lang="en-US" dirty="0" smtClean="0"/>
              <a:t> !!</a:t>
            </a:r>
            <a:endParaRPr lang="el-GR" dirty="0"/>
          </a:p>
        </p:txBody>
      </p:sp>
      <p:sp>
        <p:nvSpPr>
          <p:cNvPr id="2052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54" name="AutoShape 6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6" y="1676400"/>
            <a:ext cx="69856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try/catch</a:t>
            </a:r>
            <a:r>
              <a:rPr lang="en-US" dirty="0" smtClean="0"/>
              <a:t> blocks are also considered ugly and hard to read…</a:t>
            </a:r>
          </a:p>
          <a:p>
            <a:endParaRPr lang="en-US" dirty="0" smtClean="0"/>
          </a:p>
          <a:p>
            <a:r>
              <a:rPr lang="en-US" dirty="0" smtClean="0"/>
              <a:t>it forces the reader to understand 2 things, how is the normal work done and how exceptions are handled !!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we do better ???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6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9144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47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638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above, provides a </a:t>
            </a:r>
            <a:r>
              <a:rPr lang="en-US" dirty="0" smtClean="0">
                <a:solidFill>
                  <a:srgbClr val="FF0000"/>
                </a:solidFill>
              </a:rPr>
              <a:t>better separation </a:t>
            </a:r>
            <a:r>
              <a:rPr lang="en-US" dirty="0" smtClean="0"/>
              <a:t>between normal and error handling code that makes the code easier to understand and modify.</a:t>
            </a:r>
            <a:endParaRPr lang="el-GR" dirty="0"/>
          </a:p>
        </p:txBody>
      </p:sp>
      <p:pic>
        <p:nvPicPr>
          <p:cNvPr id="9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572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22867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 we can make large programs with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two, or three, or four lines  </a:t>
            </a:r>
            <a:r>
              <a:rPr lang="en-US" b="1" dirty="0" smtClean="0"/>
              <a:t>functions …</a:t>
            </a:r>
            <a:r>
              <a:rPr lang="en-US" i="1" dirty="0" smtClean="0"/>
              <a:t>. </a:t>
            </a: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e.g. Kent Beck’s Sparkle graphical application…</a:t>
            </a:r>
          </a:p>
          <a:p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practically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 it is quite reasonable to make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consisting of more detailed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	etc.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Provide Context with Exceptions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172084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Each exception that you throw should provide enough context to determine the source and location of an error.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Java, you can get a </a:t>
            </a:r>
            <a:r>
              <a:rPr lang="en-US" dirty="0" smtClean="0">
                <a:solidFill>
                  <a:srgbClr val="FF0000"/>
                </a:solidFill>
              </a:rPr>
              <a:t>stack trace </a:t>
            </a:r>
            <a:r>
              <a:rPr lang="en-US" dirty="0" smtClean="0"/>
              <a:t>from any exception; however, a stack trace can’t tell you the </a:t>
            </a:r>
            <a:r>
              <a:rPr lang="en-US" dirty="0" smtClean="0">
                <a:solidFill>
                  <a:srgbClr val="FF0000"/>
                </a:solidFill>
              </a:rPr>
              <a:t>intent of the operation that failed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informative error messages </a:t>
            </a:r>
            <a:r>
              <a:rPr lang="en-US" dirty="0" smtClean="0"/>
              <a:t>and pass them along with your exceptions.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Mention the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that failed and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failure. If you are logging in your application, pass along </a:t>
            </a:r>
            <a:r>
              <a:rPr lang="en-US" dirty="0" smtClean="0">
                <a:solidFill>
                  <a:srgbClr val="FF0000"/>
                </a:solidFill>
              </a:rPr>
              <a:t>enough information </a:t>
            </a:r>
            <a:r>
              <a:rPr lang="en-US" dirty="0" smtClean="0"/>
              <a:t>to be able to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 the error in your catch.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50" y="1524000"/>
            <a:ext cx="5769849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295400"/>
            <a:ext cx="26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20493"/>
            <a:ext cx="5943600" cy="41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799" y="1295400"/>
            <a:ext cx="243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exceptions</a:t>
            </a:r>
            <a:r>
              <a:rPr lang="en-US" dirty="0" smtClean="0"/>
              <a:t> for just </a:t>
            </a:r>
            <a:r>
              <a:rPr lang="en-US" dirty="0" smtClean="0">
                <a:solidFill>
                  <a:srgbClr val="FF0000"/>
                </a:solidFill>
              </a:rPr>
              <a:t>one method call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weird names </a:t>
            </a:r>
            <a:r>
              <a:rPr lang="en-US" dirty="0" smtClean="0"/>
              <a:t>that don’t make much sense for the caller of </a:t>
            </a:r>
            <a:r>
              <a:rPr lang="en-US" dirty="0" err="1" smtClean="0"/>
              <a:t>port.open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The third party API that is used here provides a poor set of exception classes that </a:t>
            </a:r>
            <a:r>
              <a:rPr lang="en-US" dirty="0" smtClean="0">
                <a:solidFill>
                  <a:srgbClr val="FF0000"/>
                </a:solidFill>
              </a:rPr>
              <a:t>obscure the readability of the code</a:t>
            </a:r>
            <a:r>
              <a:rPr lang="en-US" dirty="0" smtClean="0"/>
              <a:t>… 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 we define exception classes in an application, our most important concern should be to be meaningful for the code that catches and handles them.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97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Define Meaningful Exceptions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914400"/>
            <a:ext cx="442010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3622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improve our code considerably by </a:t>
            </a:r>
            <a:r>
              <a:rPr lang="en-US" dirty="0" smtClean="0">
                <a:solidFill>
                  <a:srgbClr val="FF0000"/>
                </a:solidFill>
              </a:rPr>
              <a:t>wrapping (adapting) the API </a:t>
            </a:r>
            <a:r>
              <a:rPr lang="en-US" dirty="0" smtClean="0"/>
              <a:t>that we are calling and making sure that it returns a meaningful exception type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81600" y="44196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LocalPort</a:t>
            </a:r>
            <a:r>
              <a:rPr lang="en-US" dirty="0" smtClean="0"/>
              <a:t> class is just a simple </a:t>
            </a:r>
            <a:r>
              <a:rPr lang="en-US" dirty="0" smtClean="0">
                <a:solidFill>
                  <a:srgbClr val="FF0000"/>
                </a:solidFill>
              </a:rPr>
              <a:t>wrapper</a:t>
            </a:r>
            <a:r>
              <a:rPr lang="en-US" dirty="0" smtClean="0"/>
              <a:t> that catches and </a:t>
            </a:r>
            <a:r>
              <a:rPr lang="en-US" dirty="0" smtClean="0">
                <a:solidFill>
                  <a:srgbClr val="FF0000"/>
                </a:solidFill>
              </a:rPr>
              <a:t>transforms exceptions </a:t>
            </a:r>
            <a:r>
              <a:rPr lang="en-US" dirty="0" smtClean="0"/>
              <a:t>thrown by the </a:t>
            </a:r>
            <a:r>
              <a:rPr lang="en-US" dirty="0" err="1" smtClean="0"/>
              <a:t>ACMEPort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FF0000"/>
                </a:solidFill>
              </a:rPr>
              <a:t>into a simpler </a:t>
            </a:r>
            <a:r>
              <a:rPr lang="en-US" dirty="0" smtClean="0"/>
              <a:t>more</a:t>
            </a:r>
            <a:r>
              <a:rPr lang="en-US" dirty="0" smtClean="0">
                <a:solidFill>
                  <a:srgbClr val="FF0000"/>
                </a:solidFill>
              </a:rPr>
              <a:t> meaningful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the caller </a:t>
            </a:r>
            <a:r>
              <a:rPr lang="en-US" dirty="0" smtClean="0"/>
              <a:t>exception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38862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dirty="0" smtClean="0"/>
          </a:p>
          <a:p>
            <a:r>
              <a:rPr lang="en-US" dirty="0" smtClean="0"/>
              <a:t>When we return null, we are essentially creating work for ourselves and foisting problems upon our callers. </a:t>
            </a:r>
          </a:p>
          <a:p>
            <a:endParaRPr lang="en-US" dirty="0" smtClean="0"/>
          </a:p>
          <a:p>
            <a:r>
              <a:rPr lang="en-US" dirty="0" smtClean="0"/>
              <a:t>All it takes is one </a:t>
            </a:r>
            <a:r>
              <a:rPr lang="en-US" b="1" dirty="0" smtClean="0">
                <a:solidFill>
                  <a:srgbClr val="FF0000"/>
                </a:solidFill>
              </a:rPr>
              <a:t>missing null check </a:t>
            </a:r>
            <a:r>
              <a:rPr lang="en-US" dirty="0" smtClean="0"/>
              <a:t>to send an application </a:t>
            </a:r>
            <a:r>
              <a:rPr lang="fr-FR" dirty="0" err="1" smtClean="0"/>
              <a:t>spinning</a:t>
            </a:r>
            <a:r>
              <a:rPr lang="fr-FR" dirty="0" smtClean="0"/>
              <a:t> out of control.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If you are </a:t>
            </a:r>
            <a:r>
              <a:rPr lang="en-US" sz="1600" b="1" dirty="0" smtClean="0">
                <a:solidFill>
                  <a:srgbClr val="C00000"/>
                </a:solidFill>
              </a:rPr>
              <a:t>tempted to return null </a:t>
            </a:r>
            <a:r>
              <a:rPr lang="en-US" sz="1600" b="1" dirty="0" smtClean="0"/>
              <a:t>from a method, consider 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throwing an exception</a:t>
            </a:r>
            <a:r>
              <a:rPr lang="en-US" sz="1600" b="1" dirty="0" smtClean="0"/>
              <a:t> </a:t>
            </a: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or returning a SPECIAL CASE object instead.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en-US" sz="1600" b="1" dirty="0" smtClean="0"/>
              <a:t>If you are calling a </a:t>
            </a:r>
            <a:r>
              <a:rPr lang="en-US" sz="1600" b="1" dirty="0" smtClean="0">
                <a:solidFill>
                  <a:srgbClr val="C00000"/>
                </a:solidFill>
              </a:rPr>
              <a:t>null-returning method from a third-party API</a:t>
            </a:r>
            <a:r>
              <a:rPr lang="en-US" sz="1600" b="1" dirty="0" smtClean="0"/>
              <a:t>, consider </a:t>
            </a:r>
            <a:r>
              <a:rPr lang="en-US" sz="1600" b="1" dirty="0" smtClean="0">
                <a:solidFill>
                  <a:srgbClr val="C00000"/>
                </a:solidFill>
              </a:rPr>
              <a:t>wrapping that metho</a:t>
            </a:r>
            <a:r>
              <a:rPr lang="en-US" sz="1600" b="1" dirty="0" smtClean="0"/>
              <a:t>d with a method that either throws an exception or returns a special case object.</a:t>
            </a:r>
            <a:endParaRPr lang="el-G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3535" y="31242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0507" y="1453953"/>
            <a:ext cx="286809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 return null;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9707" y="3511353"/>
            <a:ext cx="4038600" cy="2356047"/>
            <a:chOff x="1524000" y="2895600"/>
            <a:chExt cx="4038600" cy="235604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r="53333" b="44480"/>
            <a:stretch>
              <a:fillRect/>
            </a:stretch>
          </p:blipFill>
          <p:spPr bwMode="auto">
            <a:xfrm>
              <a:off x="1524000" y="2895600"/>
              <a:ext cx="3886200" cy="235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429000" y="3886200"/>
              <a:ext cx="21336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85107" y="2292153"/>
            <a:ext cx="1066800" cy="7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hape 12"/>
          <p:cNvCxnSpPr>
            <a:endCxn id="11" idx="1"/>
          </p:cNvCxnSpPr>
          <p:nvPr/>
        </p:nvCxnSpPr>
        <p:spPr>
          <a:xfrm rot="5400000" flipH="1" flipV="1">
            <a:off x="2846907" y="2749353"/>
            <a:ext cx="914400" cy="76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Not only does this keep the enclosing function small, but it also </a:t>
            </a:r>
            <a:r>
              <a:rPr lang="en-US" dirty="0" smtClean="0">
                <a:solidFill>
                  <a:srgbClr val="FF0000"/>
                </a:solidFill>
              </a:rPr>
              <a:t>adds documentary value</a:t>
            </a:r>
            <a:r>
              <a:rPr lang="en-US" dirty="0" smtClean="0"/>
              <a:t> because the function called within the block can have a </a:t>
            </a:r>
            <a:r>
              <a:rPr lang="en-US" dirty="0" smtClean="0">
                <a:solidFill>
                  <a:srgbClr val="FF0000"/>
                </a:solidFill>
              </a:rPr>
              <a:t>nicely descriptive name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209800"/>
            <a:ext cx="6911261" cy="35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33400"/>
            <a:ext cx="32656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AbstractObject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NullObject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455095"/>
            <a:ext cx="9144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sz="16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endCxn id="9" idx="1"/>
          </p:cNvCxnSpPr>
          <p:nvPr/>
        </p:nvCxnSpPr>
        <p:spPr>
          <a:xfrm flipV="1">
            <a:off x="3962400" y="2797995"/>
            <a:ext cx="914400" cy="876300"/>
          </a:xfrm>
          <a:prstGeom prst="bentConnector3">
            <a:avLst>
              <a:gd name="adj1" fmla="val -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019800" cy="1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3429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now, </a:t>
            </a:r>
            <a:r>
              <a:rPr lang="en-US" dirty="0" err="1" smtClean="0"/>
              <a:t>getEmployees</a:t>
            </a:r>
            <a:r>
              <a:rPr lang="en-US" dirty="0" smtClean="0"/>
              <a:t>() can return null, but </a:t>
            </a:r>
            <a:r>
              <a:rPr lang="en-US" dirty="0" smtClean="0">
                <a:solidFill>
                  <a:srgbClr val="FF0000"/>
                </a:solidFill>
              </a:rPr>
              <a:t>does it have to</a:t>
            </a:r>
            <a:r>
              <a:rPr lang="en-US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change </a:t>
            </a:r>
            <a:r>
              <a:rPr lang="en-US" dirty="0" err="1" smtClean="0"/>
              <a:t>getEmployees</a:t>
            </a:r>
            <a:r>
              <a:rPr lang="en-US" dirty="0" smtClean="0"/>
              <a:t>() so that it </a:t>
            </a:r>
            <a:r>
              <a:rPr lang="en-US" dirty="0" smtClean="0">
                <a:solidFill>
                  <a:srgbClr val="FF0000"/>
                </a:solidFill>
              </a:rPr>
              <a:t>returns an empty list</a:t>
            </a:r>
            <a:r>
              <a:rPr lang="en-US" dirty="0" smtClean="0"/>
              <a:t>, we can </a:t>
            </a:r>
            <a:r>
              <a:rPr lang="en-US" dirty="0" smtClean="0">
                <a:solidFill>
                  <a:srgbClr val="FF0000"/>
                </a:solidFill>
              </a:rPr>
              <a:t>clean up the code</a:t>
            </a:r>
            <a:r>
              <a:rPr lang="en-US" dirty="0" smtClean="0"/>
              <a:t>. Java has a special method for making immutable empty lists…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Collections.emptyList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just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&lt;Employee&gt;();</a:t>
            </a:r>
            <a:endParaRPr lang="el-G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6457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876800"/>
            <a:ext cx="55406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764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will get a </a:t>
            </a:r>
            <a:r>
              <a:rPr lang="en-US" dirty="0" err="1" smtClean="0"/>
              <a:t>NullPointerException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667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28194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the developer of the class do something better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He could </a:t>
            </a:r>
            <a:r>
              <a:rPr lang="en-US" dirty="0" smtClean="0">
                <a:solidFill>
                  <a:srgbClr val="FF0000"/>
                </a:solidFill>
              </a:rPr>
              <a:t>check the arguments </a:t>
            </a:r>
            <a:r>
              <a:rPr lang="en-US" dirty="0" smtClean="0"/>
              <a:t>and throw a more </a:t>
            </a:r>
            <a:r>
              <a:rPr lang="en-US" dirty="0" smtClean="0">
                <a:solidFill>
                  <a:srgbClr val="FF0000"/>
                </a:solidFill>
              </a:rPr>
              <a:t>informative exception</a:t>
            </a:r>
            <a:r>
              <a:rPr lang="en-US" dirty="0" smtClean="0"/>
              <a:t>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117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6705600" cy="17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9075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2665274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this better? </a:t>
            </a:r>
          </a:p>
          <a:p>
            <a:endParaRPr lang="en-US" dirty="0" smtClean="0"/>
          </a:p>
          <a:p>
            <a:r>
              <a:rPr lang="en-US" dirty="0" smtClean="0"/>
              <a:t>It might be a little better than a null pointer exception, but remember, we have to define a handler for </a:t>
            </a:r>
            <a:r>
              <a:rPr lang="en-US" dirty="0" err="1" smtClean="0"/>
              <a:t>InvalidArgumentException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null can only create problems</a:t>
            </a:r>
            <a:r>
              <a:rPr lang="en-US" b="1" dirty="0" smtClean="0"/>
              <a:t>…The caller should check what happens in this case. The called must perform null checks. </a:t>
            </a:r>
            <a:r>
              <a:rPr lang="en-US" b="1" dirty="0" smtClean="0">
                <a:solidFill>
                  <a:srgbClr val="C00000"/>
                </a:solidFill>
              </a:rPr>
              <a:t>Everybody’s code becomes more complex.</a:t>
            </a:r>
          </a:p>
          <a:p>
            <a:endParaRPr lang="en-US" b="1" dirty="0" smtClean="0"/>
          </a:p>
          <a:p>
            <a:r>
              <a:rPr lang="en-US" b="1" dirty="0" smtClean="0"/>
              <a:t>Because this is the case, the rational approach is </a:t>
            </a:r>
            <a:r>
              <a:rPr lang="en-US" b="1" dirty="0" smtClean="0">
                <a:solidFill>
                  <a:srgbClr val="C00000"/>
                </a:solidFill>
              </a:rPr>
              <a:t>to avoid </a:t>
            </a:r>
            <a:r>
              <a:rPr lang="fr-FR" b="1" dirty="0" smtClean="0">
                <a:solidFill>
                  <a:srgbClr val="C00000"/>
                </a:solidFill>
              </a:rPr>
              <a:t>passing </a:t>
            </a:r>
            <a:r>
              <a:rPr lang="fr-FR" b="1" dirty="0" err="1" smtClean="0">
                <a:solidFill>
                  <a:srgbClr val="C00000"/>
                </a:solidFill>
              </a:rPr>
              <a:t>null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/>
              <a:t>by default.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7003</TotalTime>
  <Words>5245</Words>
  <Application>Microsoft Office PowerPoint</Application>
  <PresentationFormat>On-screen Show (4:3)</PresentationFormat>
  <Paragraphs>871</Paragraphs>
  <Slides>97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Origin</vt:lpstr>
      <vt:lpstr>Clean Functions www.cs.uoi.gr/~zarras/soft-devII.htm    </vt:lpstr>
      <vt:lpstr>Function size and responsibilities</vt:lpstr>
      <vt:lpstr>Can You Figure Out What it Does ?</vt:lpstr>
      <vt:lpstr>Can You Figure Out What it Does ?</vt:lpstr>
      <vt:lpstr>Small !!</vt:lpstr>
      <vt:lpstr>Small !!</vt:lpstr>
      <vt:lpstr>Small !!</vt:lpstr>
      <vt:lpstr>Small !!</vt:lpstr>
      <vt:lpstr>Small !!</vt:lpstr>
      <vt:lpstr>Small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Step down rule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Smells and related refactorings</vt:lpstr>
      <vt:lpstr>Long Method </vt:lpstr>
      <vt:lpstr>Long Method </vt:lpstr>
      <vt:lpstr>Long Method </vt:lpstr>
      <vt:lpstr>Inline Temp</vt:lpstr>
      <vt:lpstr>Replace Temp with Query</vt:lpstr>
      <vt:lpstr>Replace Temp with Query</vt:lpstr>
      <vt:lpstr>Split Temporary Variable</vt:lpstr>
      <vt:lpstr>Split Temporary Variable </vt:lpstr>
      <vt:lpstr>Decompose Conditional</vt:lpstr>
      <vt:lpstr>Decompose Conditional</vt:lpstr>
      <vt:lpstr>Consolidate Conditional</vt:lpstr>
      <vt:lpstr>Consolidate Conditional</vt:lpstr>
      <vt:lpstr>Consolidate Duplicate Conditional Fragments</vt:lpstr>
      <vt:lpstr>Consolidate Duplicate Conditional Fragments</vt:lpstr>
      <vt:lpstr>Replace Nested Conditional with Guard</vt:lpstr>
      <vt:lpstr>Replace Nested Conditional with Guard</vt:lpstr>
      <vt:lpstr>Function parameters</vt:lpstr>
      <vt:lpstr>Function Arguments</vt:lpstr>
      <vt:lpstr>Function Arguments</vt:lpstr>
      <vt:lpstr>Function Arguments</vt:lpstr>
      <vt:lpstr>Common Monadic Forms</vt:lpstr>
      <vt:lpstr>Flag Arguments</vt:lpstr>
      <vt:lpstr>Flag Arguments</vt:lpstr>
      <vt:lpstr>Flag Arguments</vt:lpstr>
      <vt:lpstr>Argument Objects</vt:lpstr>
      <vt:lpstr>Argument Objects</vt:lpstr>
      <vt:lpstr>Separate Commands from Queries</vt:lpstr>
      <vt:lpstr>Separate Commands from Queries</vt:lpstr>
      <vt:lpstr>Smells and related refactorings</vt:lpstr>
      <vt:lpstr>Long Parameter List</vt:lpstr>
      <vt:lpstr>Long Parameter List</vt:lpstr>
      <vt:lpstr>Replace Parameter with Explicit Methods </vt:lpstr>
      <vt:lpstr>Replace Parameter with Explicit Methods </vt:lpstr>
      <vt:lpstr>Long Parameter List</vt:lpstr>
      <vt:lpstr>Replace Parameter with Method</vt:lpstr>
      <vt:lpstr>Replace Parameter with Method</vt:lpstr>
      <vt:lpstr>Long Parameter List</vt:lpstr>
      <vt:lpstr>Preserve Object</vt:lpstr>
      <vt:lpstr>Preserve Object</vt:lpstr>
      <vt:lpstr>Long Parameter List</vt:lpstr>
      <vt:lpstr>Introduce Parameter Object</vt:lpstr>
      <vt:lpstr>Introduce Parameter Object</vt:lpstr>
      <vt:lpstr>Error handling</vt:lpstr>
      <vt:lpstr>What is wrong with error handling ? </vt:lpstr>
      <vt:lpstr>Prefer Exceptions to Error Codes</vt:lpstr>
      <vt:lpstr>Prefer Exceptions to Error Codes</vt:lpstr>
      <vt:lpstr>Prefer Exceptions to Error Codes</vt:lpstr>
      <vt:lpstr>Prefer Exceptions to Error Codes</vt:lpstr>
      <vt:lpstr>Provide Context with Exceptions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</vt:lpstr>
      <vt:lpstr>Don’t Return Null</vt:lpstr>
      <vt:lpstr>Don’t Return Null</vt:lpstr>
      <vt:lpstr>Don’t Return Null</vt:lpstr>
      <vt:lpstr>Null Object Pattern</vt:lpstr>
      <vt:lpstr>Null Object Pattern</vt:lpstr>
      <vt:lpstr>Don’t Return Null</vt:lpstr>
      <vt:lpstr>Don’t Return Null</vt:lpstr>
      <vt:lpstr>Don’t Pass Null</vt:lpstr>
      <vt:lpstr>Don’t Pass Null</vt:lpstr>
      <vt:lpstr>Don’t Pass Null</vt:lpstr>
      <vt:lpstr>Don’t Pass Null</vt:lpstr>
      <vt:lpstr>Don’t Pass Null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117</cp:revision>
  <dcterms:created xsi:type="dcterms:W3CDTF">2006-08-16T00:00:00Z</dcterms:created>
  <dcterms:modified xsi:type="dcterms:W3CDTF">2023-11-16T10:28:37Z</dcterms:modified>
</cp:coreProperties>
</file>