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5"/>
  </p:notesMasterIdLst>
  <p:handoutMasterIdLst>
    <p:handoutMasterId r:id="rId46"/>
  </p:handoutMasterIdLst>
  <p:sldIdLst>
    <p:sldId id="256" r:id="rId2"/>
    <p:sldId id="264" r:id="rId3"/>
    <p:sldId id="268" r:id="rId4"/>
    <p:sldId id="269" r:id="rId5"/>
    <p:sldId id="270" r:id="rId6"/>
    <p:sldId id="265" r:id="rId7"/>
    <p:sldId id="266" r:id="rId8"/>
    <p:sldId id="271" r:id="rId9"/>
    <p:sldId id="272" r:id="rId10"/>
    <p:sldId id="273" r:id="rId11"/>
    <p:sldId id="274" r:id="rId12"/>
    <p:sldId id="275" r:id="rId13"/>
    <p:sldId id="276" r:id="rId14"/>
    <p:sldId id="277" r:id="rId15"/>
    <p:sldId id="279" r:id="rId16"/>
    <p:sldId id="280" r:id="rId17"/>
    <p:sldId id="281" r:id="rId18"/>
    <p:sldId id="282" r:id="rId19"/>
    <p:sldId id="283" r:id="rId20"/>
    <p:sldId id="284" r:id="rId21"/>
    <p:sldId id="285" r:id="rId22"/>
    <p:sldId id="286" r:id="rId23"/>
    <p:sldId id="288" r:id="rId24"/>
    <p:sldId id="289" r:id="rId25"/>
    <p:sldId id="290" r:id="rId26"/>
    <p:sldId id="298" r:id="rId27"/>
    <p:sldId id="299" r:id="rId28"/>
    <p:sldId id="291" r:id="rId29"/>
    <p:sldId id="292" r:id="rId30"/>
    <p:sldId id="293" r:id="rId31"/>
    <p:sldId id="295" r:id="rId32"/>
    <p:sldId id="296" r:id="rId33"/>
    <p:sldId id="297" r:id="rId34"/>
    <p:sldId id="302" r:id="rId35"/>
    <p:sldId id="303" r:id="rId36"/>
    <p:sldId id="305" r:id="rId37"/>
    <p:sldId id="306" r:id="rId38"/>
    <p:sldId id="307" r:id="rId39"/>
    <p:sldId id="308" r:id="rId40"/>
    <p:sldId id="309" r:id="rId41"/>
    <p:sldId id="310" r:id="rId42"/>
    <p:sldId id="311" r:id="rId43"/>
    <p:sldId id="313"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184" autoAdjust="0"/>
    <p:restoredTop sz="97368" autoAdjust="0"/>
  </p:normalViewPr>
  <p:slideViewPr>
    <p:cSldViewPr>
      <p:cViewPr>
        <p:scale>
          <a:sx n="80" d="100"/>
          <a:sy n="80" d="100"/>
        </p:scale>
        <p:origin x="-1052" y="-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534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1"/>
            <a:ext cx="2971800" cy="465341"/>
          </a:xfrm>
          <a:prstGeom prst="rect">
            <a:avLst/>
          </a:prstGeom>
        </p:spPr>
        <p:txBody>
          <a:bodyPr vert="horz" lIns="91440" tIns="45720" rIns="91440" bIns="45720" rtlCol="0"/>
          <a:lstStyle>
            <a:lvl1pPr algn="r">
              <a:defRPr sz="1200"/>
            </a:lvl1pPr>
          </a:lstStyle>
          <a:p>
            <a:fld id="{619504E2-208E-43FA-901B-E80A4662C65D}" type="datetimeFigureOut">
              <a:rPr lang="el-GR" smtClean="0"/>
              <a:pPr/>
              <a:t>13/10/2022</a:t>
            </a:fld>
            <a:endParaRPr lang="el-GR"/>
          </a:p>
        </p:txBody>
      </p:sp>
      <p:sp>
        <p:nvSpPr>
          <p:cNvPr id="4" name="Footer Placeholder 3"/>
          <p:cNvSpPr>
            <a:spLocks noGrp="1"/>
          </p:cNvSpPr>
          <p:nvPr>
            <p:ph type="ftr" sz="quarter" idx="2"/>
          </p:nvPr>
        </p:nvSpPr>
        <p:spPr>
          <a:xfrm>
            <a:off x="0" y="8829573"/>
            <a:ext cx="2971800" cy="46534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829573"/>
            <a:ext cx="2971800" cy="465340"/>
          </a:xfrm>
          <a:prstGeom prst="rect">
            <a:avLst/>
          </a:prstGeom>
        </p:spPr>
        <p:txBody>
          <a:bodyPr vert="horz" lIns="91440" tIns="45720" rIns="91440" bIns="45720" rtlCol="0" anchor="b"/>
          <a:lstStyle>
            <a:lvl1pPr algn="r">
              <a:defRPr sz="1200"/>
            </a:lvl1pPr>
          </a:lstStyle>
          <a:p>
            <a:fld id="{ABDFDA7C-1467-49DB-9FEF-B5E53B6F7348}"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C17DF70-03C8-4BDB-82BF-9C076E474B74}" type="datetimeFigureOut">
              <a:rPr lang="el-GR" smtClean="0"/>
              <a:pPr/>
              <a:t>13/10/2022</a:t>
            </a:fld>
            <a:endParaRPr lang="el-GR"/>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829966"/>
            <a:ext cx="2971800" cy="46482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1440" tIns="45720" rIns="91440" bIns="45720" rtlCol="0" anchor="b"/>
          <a:lstStyle>
            <a:lvl1pPr algn="r">
              <a:defRPr sz="12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αποζημίωση</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26</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27</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28</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29</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30</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31</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32</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10</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34</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35</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36</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37</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38</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39</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40</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41</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42</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43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αξιωματικές υποθέσεις </a:t>
            </a:r>
          </a:p>
          <a:p>
            <a:endParaRPr lang="el-GR" dirty="0" smtClean="0"/>
          </a:p>
          <a:p>
            <a:r>
              <a:rPr lang="el-GR" dirty="0" smtClean="0"/>
              <a:t>πέρα</a:t>
            </a:r>
            <a:r>
              <a:rPr lang="el-GR" baseline="0" dirty="0" smtClean="0"/>
              <a:t> από την υλοποίηση, εξηγούν το σκεπτικό μιας σχεδιαστικής απόφασης που </a:t>
            </a:r>
            <a:r>
              <a:rPr lang="el-GR" baseline="0" dirty="0" err="1" smtClean="0"/>
              <a:t>παρθηκε</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a:t>
            </a:r>
            <a:r>
              <a:rPr lang="en-US" dirty="0" err="1" smtClean="0"/>
              <a:t>assertTrue</a:t>
            </a:r>
            <a:r>
              <a:rPr lang="en-US" dirty="0" smtClean="0"/>
              <a:t>; takes the result of an expression; verifies if true and prints something out; it is used for testing</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20</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21</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mtClean="0"/>
              <a:t>μουρμουρητό</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10/13/2022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10/13/2022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uoi.gr/~zarras/soft-devII.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Clean Comments</a:t>
            </a:r>
            <a:br>
              <a:rPr lang="en-US" dirty="0" smtClean="0"/>
            </a:br>
            <a:r>
              <a:rPr lang="en-US" sz="1800" dirty="0" smtClean="0">
                <a:hlinkClick r:id="rId2"/>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a:bodyPr>
          <a:lstStyle/>
          <a:p>
            <a:r>
              <a:rPr lang="en-US" dirty="0" smtClean="0"/>
              <a:t>from Clean Code by R. C. Martin, </a:t>
            </a:r>
            <a:r>
              <a:rPr lang="en-US" dirty="0" err="1" smtClean="0"/>
              <a:t>a.k.a</a:t>
            </a:r>
            <a:r>
              <a:rPr lang="en-US" dirty="0" smtClean="0"/>
              <a:t> “Uncle Bob”</a:t>
            </a:r>
            <a:endParaRPr lang="el-GR" dirty="0"/>
          </a:p>
        </p:txBody>
      </p:sp>
      <p:pic>
        <p:nvPicPr>
          <p:cNvPr id="100354" name="Picture 2" descr="http://www.datamation.com/imagesvr_ce/7596/java-developers.jpg"/>
          <p:cNvPicPr>
            <a:picLocks noChangeAspect="1" noChangeArrowheads="1"/>
          </p:cNvPicPr>
          <p:nvPr/>
        </p:nvPicPr>
        <p:blipFill>
          <a:blip r:embed="rId3" cstate="print"/>
          <a:srcRect/>
          <a:stretch>
            <a:fillRect/>
          </a:stretch>
        </p:blipFill>
        <p:spPr bwMode="auto">
          <a:xfrm>
            <a:off x="2971800" y="43543"/>
            <a:ext cx="2895600" cy="361405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3323987"/>
          </a:xfrm>
          <a:prstGeom prst="rect">
            <a:avLst/>
          </a:prstGeom>
        </p:spPr>
        <p:txBody>
          <a:bodyPr wrap="square">
            <a:spAutoFit/>
          </a:bodyPr>
          <a:lstStyle/>
          <a:p>
            <a:r>
              <a:rPr lang="en-US" dirty="0" smtClean="0"/>
              <a:t>It is sometimes useful to provide basic information </a:t>
            </a:r>
            <a:r>
              <a:rPr lang="en-US" b="1" dirty="0" smtClean="0">
                <a:solidFill>
                  <a:srgbClr val="FF0000"/>
                </a:solidFill>
              </a:rPr>
              <a:t>that is not present in the implementation</a:t>
            </a:r>
            <a:r>
              <a:rPr lang="en-US" dirty="0" smtClean="0"/>
              <a:t> with a comment. </a:t>
            </a:r>
          </a:p>
          <a:p>
            <a:endParaRPr lang="en-US" dirty="0" smtClean="0"/>
          </a:p>
          <a:p>
            <a:pPr algn="just"/>
            <a:r>
              <a:rPr lang="en-US" dirty="0" smtClean="0"/>
              <a:t>For example, this comment that explains the return value of an abstract method; the method </a:t>
            </a:r>
            <a:r>
              <a:rPr lang="en-US" dirty="0" smtClean="0">
                <a:solidFill>
                  <a:srgbClr val="FF0000"/>
                </a:solidFill>
              </a:rPr>
              <a:t>does not have an implementation </a:t>
            </a:r>
            <a:r>
              <a:rPr lang="en-US" dirty="0" smtClean="0"/>
              <a:t>so we cannot  </a:t>
            </a:r>
            <a:r>
              <a:rPr lang="en-US" dirty="0" smtClean="0">
                <a:solidFill>
                  <a:srgbClr val="FF0000"/>
                </a:solidFill>
              </a:rPr>
              <a:t>figure out</a:t>
            </a:r>
            <a:r>
              <a:rPr lang="en-US" dirty="0" smtClean="0"/>
              <a:t> the intent of the </a:t>
            </a:r>
            <a:r>
              <a:rPr lang="en-US" dirty="0" smtClean="0">
                <a:solidFill>
                  <a:srgbClr val="FF0000"/>
                </a:solidFill>
              </a:rPr>
              <a:t>returned value</a:t>
            </a:r>
            <a:r>
              <a:rPr lang="en-US" dirty="0" smtClean="0"/>
              <a:t>:</a:t>
            </a:r>
          </a:p>
          <a:p>
            <a:pPr algn="just"/>
            <a:endParaRPr lang="en-US" dirty="0" smtClean="0"/>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a:t>
            </a:r>
            <a:endParaRPr lang="el-GR" dirty="0">
              <a:solidFill>
                <a:srgbClr val="FF0000"/>
              </a:solidFill>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Informative Comments</a:t>
            </a:r>
            <a:endParaRPr lang="el-GR" dirty="0"/>
          </a:p>
        </p:txBody>
      </p:sp>
      <p:sp>
        <p:nvSpPr>
          <p:cNvPr id="5" name="Rectangle 4"/>
          <p:cNvSpPr/>
          <p:nvPr/>
        </p:nvSpPr>
        <p:spPr>
          <a:xfrm>
            <a:off x="990600" y="1828800"/>
            <a:ext cx="7010400" cy="4124206"/>
          </a:xfrm>
          <a:prstGeom prst="rect">
            <a:avLst/>
          </a:prstGeom>
        </p:spPr>
        <p:txBody>
          <a:bodyPr wrap="square">
            <a:spAutoFit/>
          </a:bodyPr>
          <a:lstStyle/>
          <a:p>
            <a:r>
              <a:rPr lang="en-US" dirty="0" smtClean="0"/>
              <a:t>It is sometimes useful to provide basic information that is not present in the implementation with a comment. </a:t>
            </a:r>
          </a:p>
          <a:p>
            <a:endParaRPr lang="en-US" dirty="0" smtClean="0"/>
          </a:p>
          <a:p>
            <a:pPr algn="just"/>
            <a:r>
              <a:rPr lang="en-US" dirty="0" smtClean="0"/>
              <a:t>For example, this comment that explains the return value of an abstract method; the method does not have an implementation so there is no way to figure out the intent of the returned value:</a:t>
            </a:r>
          </a:p>
          <a:p>
            <a:pPr algn="just"/>
            <a:endParaRPr lang="en-US" dirty="0" smtClean="0"/>
          </a:p>
          <a:p>
            <a:r>
              <a:rPr lang="en-US" sz="1600" b="1" dirty="0" smtClean="0">
                <a:solidFill>
                  <a:srgbClr val="000099"/>
                </a:solidFill>
                <a:latin typeface="Courier New" pitchFamily="49" charset="0"/>
                <a:cs typeface="Courier New" pitchFamily="49" charset="0"/>
              </a:rPr>
              <a:t>// Returns an instance of the Responder being tested.</a:t>
            </a: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responderInstance</a:t>
            </a:r>
            <a:r>
              <a:rPr lang="fr-FR" sz="1600" dirty="0" smtClean="0">
                <a:solidFill>
                  <a:srgbClr val="000099"/>
                </a:solidFill>
                <a:latin typeface="Courier New" pitchFamily="49" charset="0"/>
                <a:cs typeface="Courier New" pitchFamily="49" charset="0"/>
              </a:rPr>
              <a:t>();</a:t>
            </a:r>
          </a:p>
          <a:p>
            <a:endParaRPr lang="fr-FR" sz="1600" dirty="0" smtClean="0">
              <a:solidFill>
                <a:srgbClr val="000099"/>
              </a:solidFill>
              <a:latin typeface="Courier New" pitchFamily="49" charset="0"/>
              <a:cs typeface="Courier New" pitchFamily="49" charset="0"/>
            </a:endParaRPr>
          </a:p>
          <a:p>
            <a:r>
              <a:rPr lang="fr-FR" dirty="0" err="1" smtClean="0">
                <a:solidFill>
                  <a:srgbClr val="FF0000"/>
                </a:solidFill>
                <a:cs typeface="Courier New" pitchFamily="49" charset="0"/>
              </a:rPr>
              <a:t>Could</a:t>
            </a:r>
            <a:r>
              <a:rPr lang="fr-FR" dirty="0" smtClean="0">
                <a:solidFill>
                  <a:srgbClr val="FF0000"/>
                </a:solidFill>
                <a:cs typeface="Courier New" pitchFamily="49" charset="0"/>
              </a:rPr>
              <a:t> </a:t>
            </a:r>
            <a:r>
              <a:rPr lang="fr-FR" dirty="0" err="1" smtClean="0">
                <a:solidFill>
                  <a:srgbClr val="FF0000"/>
                </a:solidFill>
                <a:cs typeface="Courier New" pitchFamily="49" charset="0"/>
              </a:rPr>
              <a:t>we</a:t>
            </a:r>
            <a:r>
              <a:rPr lang="fr-FR" dirty="0" smtClean="0">
                <a:solidFill>
                  <a:srgbClr val="FF0000"/>
                </a:solidFill>
                <a:cs typeface="Courier New" pitchFamily="49" charset="0"/>
              </a:rPr>
              <a:t> </a:t>
            </a:r>
            <a:r>
              <a:rPr lang="fr-FR" dirty="0" err="1" smtClean="0">
                <a:solidFill>
                  <a:srgbClr val="FF0000"/>
                </a:solidFill>
                <a:cs typeface="Courier New" pitchFamily="49" charset="0"/>
              </a:rPr>
              <a:t>avoid</a:t>
            </a:r>
            <a:r>
              <a:rPr lang="fr-FR" dirty="0" smtClean="0">
                <a:solidFill>
                  <a:srgbClr val="FF0000"/>
                </a:solidFill>
                <a:cs typeface="Courier New" pitchFamily="49" charset="0"/>
              </a:rPr>
              <a:t> </a:t>
            </a:r>
            <a:r>
              <a:rPr lang="fr-FR" dirty="0" err="1" smtClean="0">
                <a:solidFill>
                  <a:srgbClr val="FF0000"/>
                </a:solidFill>
                <a:cs typeface="Courier New" pitchFamily="49" charset="0"/>
              </a:rPr>
              <a:t>it</a:t>
            </a:r>
            <a:r>
              <a:rPr lang="fr-FR" dirty="0" smtClean="0">
                <a:solidFill>
                  <a:srgbClr val="FF0000"/>
                </a:solidFill>
                <a:cs typeface="Courier New" pitchFamily="49" charset="0"/>
              </a:rPr>
              <a:t> ?? </a:t>
            </a:r>
          </a:p>
          <a:p>
            <a:endParaRPr lang="fr-FR" dirty="0" smtClean="0">
              <a:solidFill>
                <a:srgbClr val="FF0000"/>
              </a:solidFill>
              <a:cs typeface="Courier New" pitchFamily="49" charset="0"/>
            </a:endParaRPr>
          </a:p>
          <a:p>
            <a:r>
              <a:rPr lang="fr-FR" b="1" dirty="0" smtClean="0">
                <a:solidFill>
                  <a:srgbClr val="FF0000"/>
                </a:solidFill>
                <a:cs typeface="Courier New" pitchFamily="49" charset="0"/>
              </a:rPr>
              <a:t>The </a:t>
            </a:r>
            <a:r>
              <a:rPr lang="fr-FR" b="1" dirty="0" err="1" smtClean="0">
                <a:solidFill>
                  <a:srgbClr val="FF0000"/>
                </a:solidFill>
                <a:cs typeface="Courier New" pitchFamily="49" charset="0"/>
              </a:rPr>
              <a:t>method</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is</a:t>
            </a:r>
            <a:r>
              <a:rPr lang="fr-FR" b="1" dirty="0" smtClean="0">
                <a:solidFill>
                  <a:srgbClr val="FF0000"/>
                </a:solidFill>
                <a:cs typeface="Courier New" pitchFamily="49" charset="0"/>
              </a:rPr>
              <a:t> not </a:t>
            </a:r>
            <a:r>
              <a:rPr lang="fr-FR" b="1" dirty="0" err="1" smtClean="0">
                <a:solidFill>
                  <a:srgbClr val="FF0000"/>
                </a:solidFill>
                <a:cs typeface="Courier New" pitchFamily="49" charset="0"/>
              </a:rPr>
              <a:t>implemented</a:t>
            </a:r>
            <a:r>
              <a:rPr lang="fr-FR" b="1" dirty="0" smtClean="0">
                <a:solidFill>
                  <a:srgbClr val="FF0000"/>
                </a:solidFill>
                <a:cs typeface="Courier New" pitchFamily="49" charset="0"/>
              </a:rPr>
              <a:t> but a </a:t>
            </a:r>
            <a:r>
              <a:rPr lang="fr-FR" b="1" dirty="0" err="1" smtClean="0">
                <a:solidFill>
                  <a:srgbClr val="FF0000"/>
                </a:solidFill>
                <a:cs typeface="Courier New" pitchFamily="49" charset="0"/>
              </a:rPr>
              <a:t>better</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name</a:t>
            </a:r>
            <a:r>
              <a:rPr lang="fr-FR" b="1" dirty="0" smtClean="0">
                <a:solidFill>
                  <a:srgbClr val="FF0000"/>
                </a:solidFill>
                <a:cs typeface="Courier New" pitchFamily="49" charset="0"/>
              </a:rPr>
              <a:t> </a:t>
            </a:r>
            <a:r>
              <a:rPr lang="fr-FR" b="1" dirty="0" err="1" smtClean="0">
                <a:solidFill>
                  <a:srgbClr val="FF0000"/>
                </a:solidFill>
                <a:cs typeface="Courier New" pitchFamily="49" charset="0"/>
              </a:rPr>
              <a:t>would</a:t>
            </a:r>
            <a:r>
              <a:rPr lang="fr-FR" b="1" dirty="0" smtClean="0">
                <a:solidFill>
                  <a:srgbClr val="FF0000"/>
                </a:solidFill>
                <a:cs typeface="Courier New" pitchFamily="49" charset="0"/>
              </a:rPr>
              <a:t> do</a:t>
            </a:r>
          </a:p>
          <a:p>
            <a:endParaRPr lang="fr-FR" dirty="0" smtClean="0">
              <a:solidFill>
                <a:srgbClr val="FF0000"/>
              </a:solidFill>
              <a:cs typeface="Courier New" pitchFamily="49" charset="0"/>
            </a:endParaRPr>
          </a:p>
          <a:p>
            <a:r>
              <a:rPr lang="fr-FR" sz="1600" dirty="0" err="1" smtClean="0">
                <a:solidFill>
                  <a:srgbClr val="000099"/>
                </a:solidFill>
                <a:latin typeface="Courier New" pitchFamily="49" charset="0"/>
                <a:cs typeface="Courier New" pitchFamily="49" charset="0"/>
              </a:rPr>
              <a:t>protected</a:t>
            </a:r>
            <a:r>
              <a:rPr lang="fr-FR" sz="1600" dirty="0" smtClean="0">
                <a:solidFill>
                  <a:srgbClr val="000099"/>
                </a:solidFill>
                <a:latin typeface="Courier New" pitchFamily="49" charset="0"/>
                <a:cs typeface="Courier New" pitchFamily="49" charset="0"/>
              </a:rPr>
              <a:t> abstract </a:t>
            </a:r>
            <a:r>
              <a:rPr lang="fr-FR" sz="1600" dirty="0" err="1" smtClean="0">
                <a:solidFill>
                  <a:srgbClr val="000099"/>
                </a:solidFill>
                <a:latin typeface="Courier New" pitchFamily="49" charset="0"/>
                <a:cs typeface="Courier New" pitchFamily="49" charset="0"/>
              </a:rPr>
              <a:t>Responder</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getResponderBeingTested</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design decisions</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1295399" y="3429000"/>
            <a:ext cx="6540521" cy="2290762"/>
          </a:xfrm>
          <a:prstGeom prst="rect">
            <a:avLst/>
          </a:prstGeom>
          <a:noFill/>
          <a:ln w="9525">
            <a:noFill/>
            <a:miter lim="800000"/>
            <a:headEnd/>
            <a:tailEnd/>
          </a:ln>
        </p:spPr>
      </p:pic>
      <p:sp>
        <p:nvSpPr>
          <p:cNvPr id="6" name="Rectangle 5"/>
          <p:cNvSpPr/>
          <p:nvPr/>
        </p:nvSpPr>
        <p:spPr>
          <a:xfrm>
            <a:off x="685800" y="1447800"/>
            <a:ext cx="7239000" cy="2585323"/>
          </a:xfrm>
          <a:prstGeom prst="rect">
            <a:avLst/>
          </a:prstGeom>
        </p:spPr>
        <p:txBody>
          <a:bodyPr wrap="square">
            <a:spAutoFit/>
          </a:bodyPr>
          <a:lstStyle/>
          <a:p>
            <a:pPr algn="just"/>
            <a:r>
              <a:rPr lang="en-US" dirty="0" smtClean="0"/>
              <a:t>Sometimes a comment goes beyond just useful information about the implementation and </a:t>
            </a:r>
            <a:r>
              <a:rPr lang="en-US" dirty="0" smtClean="0">
                <a:solidFill>
                  <a:srgbClr val="FF0000"/>
                </a:solidFill>
              </a:rPr>
              <a:t>provides the intent behind a decision</a:t>
            </a:r>
            <a:r>
              <a:rPr lang="en-US" dirty="0" smtClean="0"/>
              <a:t>. </a:t>
            </a:r>
          </a:p>
          <a:p>
            <a:endParaRPr lang="en-US" dirty="0" smtClean="0"/>
          </a:p>
          <a:p>
            <a:pPr algn="just"/>
            <a:r>
              <a:rPr lang="en-US" dirty="0" smtClean="0"/>
              <a:t>In the following case, we see an interesting decision documented by a comment.  When comparing any object that does not belong to the hosting class (</a:t>
            </a:r>
            <a:r>
              <a:rPr lang="en-US" dirty="0" err="1" smtClean="0"/>
              <a:t>WikiPagePath</a:t>
            </a:r>
            <a:r>
              <a:rPr lang="en-US" dirty="0" smtClean="0"/>
              <a:t>), with a </a:t>
            </a:r>
            <a:r>
              <a:rPr lang="en-US" dirty="0" err="1" smtClean="0"/>
              <a:t>WikiPagePath</a:t>
            </a:r>
            <a:r>
              <a:rPr lang="en-US" dirty="0" smtClean="0"/>
              <a:t> object, the latter is considered greater. </a:t>
            </a:r>
          </a:p>
          <a:p>
            <a:pPr algn="just"/>
            <a:endParaRPr lang="en-US" dirty="0" smtClean="0"/>
          </a:p>
          <a:p>
            <a:pPr algn="just"/>
            <a:endParaRPr lang="en-US" dirty="0" smtClean="0"/>
          </a:p>
        </p:txBody>
      </p:sp>
      <p:sp>
        <p:nvSpPr>
          <p:cNvPr id="5" name="TextBox 4"/>
          <p:cNvSpPr txBox="1"/>
          <p:nvPr/>
        </p:nvSpPr>
        <p:spPr>
          <a:xfrm>
            <a:off x="1371600" y="5830669"/>
            <a:ext cx="6324600" cy="646331"/>
          </a:xfrm>
          <a:prstGeom prst="rect">
            <a:avLst/>
          </a:prstGeom>
          <a:noFill/>
        </p:spPr>
        <p:txBody>
          <a:bodyPr wrap="square" rtlCol="0">
            <a:spAutoFit/>
          </a:bodyPr>
          <a:lstStyle/>
          <a:p>
            <a:r>
              <a:rPr lang="en-US" dirty="0" smtClean="0">
                <a:solidFill>
                  <a:srgbClr val="FF0000"/>
                </a:solidFill>
              </a:rPr>
              <a:t>without the comment </a:t>
            </a:r>
            <a:r>
              <a:rPr lang="en-US" dirty="0" smtClean="0"/>
              <a:t>we could </a:t>
            </a:r>
            <a:r>
              <a:rPr lang="en-US" dirty="0" smtClean="0">
                <a:solidFill>
                  <a:srgbClr val="FF0000"/>
                </a:solidFill>
              </a:rPr>
              <a:t>wonder why,</a:t>
            </a:r>
            <a:r>
              <a:rPr lang="en-US" dirty="0" smtClean="0"/>
              <a:t> with the comment its clearer that this was </a:t>
            </a:r>
            <a:r>
              <a:rPr lang="en-US" dirty="0" smtClean="0">
                <a:solidFill>
                  <a:srgbClr val="FF0000"/>
                </a:solidFill>
              </a:rPr>
              <a:t>just a decision </a:t>
            </a:r>
            <a:r>
              <a:rPr lang="en-US" dirty="0" smtClean="0"/>
              <a:t>taken by the </a:t>
            </a:r>
            <a:r>
              <a:rPr lang="en-US" dirty="0" smtClean="0">
                <a:solidFill>
                  <a:srgbClr val="FF0000"/>
                </a:solidFill>
              </a:rPr>
              <a:t>author</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Clarification of arguments, ret values</a:t>
            </a:r>
            <a:endParaRPr lang="el-GR" dirty="0"/>
          </a:p>
        </p:txBody>
      </p:sp>
      <p:pic>
        <p:nvPicPr>
          <p:cNvPr id="116738" name="Picture 2"/>
          <p:cNvPicPr>
            <a:picLocks noChangeAspect="1" noChangeArrowheads="1"/>
          </p:cNvPicPr>
          <p:nvPr/>
        </p:nvPicPr>
        <p:blipFill>
          <a:blip r:embed="rId3" cstate="print"/>
          <a:srcRect/>
          <a:stretch>
            <a:fillRect/>
          </a:stretch>
        </p:blipFill>
        <p:spPr bwMode="auto">
          <a:xfrm>
            <a:off x="1295400" y="2057400"/>
            <a:ext cx="6739904" cy="3886200"/>
          </a:xfrm>
          <a:prstGeom prst="rect">
            <a:avLst/>
          </a:prstGeom>
          <a:noFill/>
          <a:ln w="9525">
            <a:noFill/>
            <a:miter lim="800000"/>
            <a:headEnd/>
            <a:tailEnd/>
          </a:ln>
        </p:spPr>
      </p:pic>
      <p:sp>
        <p:nvSpPr>
          <p:cNvPr id="7" name="Rectangle 6"/>
          <p:cNvSpPr/>
          <p:nvPr/>
        </p:nvSpPr>
        <p:spPr>
          <a:xfrm>
            <a:off x="1295400" y="1371600"/>
            <a:ext cx="6324600" cy="646331"/>
          </a:xfrm>
          <a:prstGeom prst="rect">
            <a:avLst/>
          </a:prstGeom>
        </p:spPr>
        <p:txBody>
          <a:bodyPr wrap="square">
            <a:spAutoFit/>
          </a:bodyPr>
          <a:lstStyle/>
          <a:p>
            <a:pPr algn="just"/>
            <a:r>
              <a:rPr lang="en-US" dirty="0" smtClean="0"/>
              <a:t>Sometimes it is just helpful to </a:t>
            </a:r>
            <a:r>
              <a:rPr lang="en-US" dirty="0" smtClean="0">
                <a:solidFill>
                  <a:srgbClr val="FF0000"/>
                </a:solidFill>
              </a:rPr>
              <a:t>clarify</a:t>
            </a:r>
            <a:r>
              <a:rPr lang="en-US" dirty="0" smtClean="0"/>
              <a:t> the meaning of some obscure </a:t>
            </a:r>
            <a:r>
              <a:rPr lang="en-US" dirty="0" smtClean="0">
                <a:solidFill>
                  <a:srgbClr val="FF0000"/>
                </a:solidFill>
              </a:rPr>
              <a:t>argument</a:t>
            </a:r>
            <a:r>
              <a:rPr lang="en-US" dirty="0" smtClean="0"/>
              <a:t> or </a:t>
            </a:r>
            <a:r>
              <a:rPr lang="en-US" dirty="0" smtClean="0">
                <a:solidFill>
                  <a:srgbClr val="FF0000"/>
                </a:solidFill>
              </a:rPr>
              <a:t>return value </a:t>
            </a:r>
            <a:r>
              <a:rPr lang="en-US" dirty="0" smtClean="0"/>
              <a:t>into something that’s readable.</a:t>
            </a:r>
            <a:endParaRPr lang="el-GR" dirty="0"/>
          </a:p>
        </p:txBody>
      </p:sp>
      <p:sp>
        <p:nvSpPr>
          <p:cNvPr id="8" name="Rectangle 7"/>
          <p:cNvSpPr/>
          <p:nvPr/>
        </p:nvSpPr>
        <p:spPr>
          <a:xfrm>
            <a:off x="1447800" y="6019800"/>
            <a:ext cx="6019800" cy="646331"/>
          </a:xfrm>
          <a:prstGeom prst="rect">
            <a:avLst/>
          </a:prstGeom>
        </p:spPr>
        <p:txBody>
          <a:bodyPr wrap="square">
            <a:spAutoFit/>
          </a:bodyPr>
          <a:lstStyle/>
          <a:p>
            <a:pPr algn="just"/>
            <a:r>
              <a:rPr lang="en-US" dirty="0" smtClean="0"/>
              <a:t>Useful but hard to verify that comments are correct.</a:t>
            </a:r>
          </a:p>
          <a:p>
            <a:pPr algn="just"/>
            <a:r>
              <a:rPr lang="en-US" b="1" dirty="0" smtClean="0">
                <a:solidFill>
                  <a:srgbClr val="FF0000"/>
                </a:solidFill>
              </a:rPr>
              <a:t>Are they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Warnings</a:t>
            </a:r>
            <a:endParaRPr lang="el-GR" dirty="0"/>
          </a:p>
        </p:txBody>
      </p:sp>
      <p:sp>
        <p:nvSpPr>
          <p:cNvPr id="5" name="Rectangle 4"/>
          <p:cNvSpPr/>
          <p:nvPr/>
        </p:nvSpPr>
        <p:spPr>
          <a:xfrm>
            <a:off x="1447800" y="1295400"/>
            <a:ext cx="5715000" cy="646331"/>
          </a:xfrm>
          <a:prstGeom prst="rect">
            <a:avLst/>
          </a:prstGeom>
        </p:spPr>
        <p:txBody>
          <a:bodyPr wrap="square">
            <a:spAutoFit/>
          </a:bodyPr>
          <a:lstStyle/>
          <a:p>
            <a:pPr algn="just"/>
            <a:r>
              <a:rPr lang="en-US" dirty="0" smtClean="0"/>
              <a:t>Sometimes it is useful to </a:t>
            </a:r>
            <a:r>
              <a:rPr lang="en-US" dirty="0" smtClean="0">
                <a:solidFill>
                  <a:srgbClr val="FF0000"/>
                </a:solidFill>
              </a:rPr>
              <a:t>warn</a:t>
            </a:r>
            <a:r>
              <a:rPr lang="en-US" dirty="0" smtClean="0"/>
              <a:t> other programmers </a:t>
            </a:r>
            <a:r>
              <a:rPr lang="fr-FR" dirty="0" smtClean="0"/>
              <a:t>about certain </a:t>
            </a:r>
            <a:r>
              <a:rPr lang="fr-FR" dirty="0" err="1" smtClean="0">
                <a:solidFill>
                  <a:srgbClr val="FF0000"/>
                </a:solidFill>
              </a:rPr>
              <a:t>consequences</a:t>
            </a:r>
            <a:r>
              <a:rPr lang="fr-FR" dirty="0" smtClean="0"/>
              <a:t>.</a:t>
            </a:r>
            <a:endParaRPr lang="el-GR" dirty="0"/>
          </a:p>
        </p:txBody>
      </p:sp>
      <p:sp>
        <p:nvSpPr>
          <p:cNvPr id="8" name="Rectangle 7"/>
          <p:cNvSpPr/>
          <p:nvPr/>
        </p:nvSpPr>
        <p:spPr>
          <a:xfrm>
            <a:off x="457200" y="2362200"/>
            <a:ext cx="8382000" cy="2554545"/>
          </a:xfrm>
          <a:prstGeom prst="rect">
            <a:avLst/>
          </a:prstGeom>
        </p:spPr>
        <p:txBody>
          <a:bodyPr wrap="square">
            <a:spAutoFit/>
          </a:bodyPr>
          <a:lstStyle/>
          <a:p>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Don't</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run</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unless</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you</a:t>
            </a:r>
            <a:endParaRPr lang="fr-FR" sz="1600" b="1" dirty="0" smtClean="0">
              <a:solidFill>
                <a:srgbClr val="000099"/>
              </a:solidFill>
              <a:latin typeface="Courier New" pitchFamily="49" charset="0"/>
              <a:cs typeface="Courier New" pitchFamily="49" charset="0"/>
            </a:endParaRPr>
          </a:p>
          <a:p>
            <a:r>
              <a:rPr lang="en-US" sz="1600" b="1" dirty="0" smtClean="0">
                <a:solidFill>
                  <a:srgbClr val="000099"/>
                </a:solidFill>
                <a:latin typeface="Courier New" pitchFamily="49" charset="0"/>
                <a:cs typeface="Courier New" pitchFamily="49" charset="0"/>
              </a:rPr>
              <a:t>// have some time to kill.</a:t>
            </a:r>
          </a:p>
          <a:p>
            <a:r>
              <a:rPr lang="fr-FR" sz="1600" dirty="0" smtClean="0">
                <a:solidFill>
                  <a:srgbClr val="000099"/>
                </a:solidFill>
                <a:latin typeface="Courier New" pitchFamily="49" charset="0"/>
                <a:cs typeface="Courier New" pitchFamily="49" charset="0"/>
              </a:rPr>
              <a:t>public </a:t>
            </a:r>
            <a:r>
              <a:rPr lang="fr-FR" sz="1600" dirty="0" err="1" smtClean="0">
                <a:solidFill>
                  <a:srgbClr val="000099"/>
                </a:solidFill>
                <a:latin typeface="Courier New" pitchFamily="49" charset="0"/>
                <a:cs typeface="Courier New" pitchFamily="49" charset="0"/>
              </a:rPr>
              <a:t>void</a:t>
            </a:r>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_testWithReallyBigFile</a:t>
            </a:r>
            <a:r>
              <a:rPr lang="fr-FR" sz="1600" dirty="0" smtClean="0">
                <a:solidFill>
                  <a:srgbClr val="000099"/>
                </a:solidFill>
                <a:latin typeface="Courier New" pitchFamily="49" charset="0"/>
                <a:cs typeface="Courier New" pitchFamily="49" charset="0"/>
              </a:rPr>
              <a:t>()</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writeLinesToFile</a:t>
            </a:r>
            <a:r>
              <a:rPr lang="fr-FR" sz="1600" dirty="0" smtClean="0">
                <a:solidFill>
                  <a:srgbClr val="000099"/>
                </a:solidFill>
                <a:latin typeface="Courier New" pitchFamily="49" charset="0"/>
                <a:cs typeface="Courier New" pitchFamily="49" charset="0"/>
              </a:rPr>
              <a:t>(10000000);</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response.setBody</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testFile</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response.readyToSend</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this</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String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output.toString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assertSubString</a:t>
            </a:r>
            <a:r>
              <a:rPr lang="fr-FR" sz="1600" dirty="0" smtClean="0">
                <a:solidFill>
                  <a:srgbClr val="000099"/>
                </a:solidFill>
                <a:latin typeface="Courier New" pitchFamily="49" charset="0"/>
                <a:cs typeface="Courier New" pitchFamily="49" charset="0"/>
              </a:rPr>
              <a:t>("Content-</a:t>
            </a:r>
            <a:r>
              <a:rPr lang="fr-FR" sz="1600" dirty="0" err="1" smtClean="0">
                <a:solidFill>
                  <a:srgbClr val="000099"/>
                </a:solidFill>
                <a:latin typeface="Courier New" pitchFamily="49" charset="0"/>
                <a:cs typeface="Courier New" pitchFamily="49" charset="0"/>
              </a:rPr>
              <a:t>Length</a:t>
            </a:r>
            <a:r>
              <a:rPr lang="fr-FR" sz="1600" dirty="0" smtClean="0">
                <a:solidFill>
                  <a:srgbClr val="000099"/>
                </a:solidFill>
                <a:latin typeface="Courier New" pitchFamily="49" charset="0"/>
                <a:cs typeface="Courier New" pitchFamily="49" charset="0"/>
              </a:rPr>
              <a:t>: 1000000000", </a:t>
            </a:r>
            <a:r>
              <a:rPr lang="fr-FR" sz="1600" dirty="0" err="1" smtClean="0">
                <a:solidFill>
                  <a:srgbClr val="000099"/>
                </a:solidFill>
                <a:latin typeface="Courier New" pitchFamily="49" charset="0"/>
                <a:cs typeface="Courier New" pitchFamily="49" charset="0"/>
              </a:rPr>
              <a:t>responseString</a:t>
            </a:r>
            <a:r>
              <a:rPr lang="fr-F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assertTrue</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bytesSent</a:t>
            </a:r>
            <a:r>
              <a:rPr lang="fr-FR" sz="1600" dirty="0" smtClean="0">
                <a:solidFill>
                  <a:srgbClr val="000099"/>
                </a:solidFill>
                <a:latin typeface="Courier New" pitchFamily="49" charset="0"/>
                <a:cs typeface="Courier New" pitchFamily="49" charset="0"/>
              </a:rPr>
              <a:t> &gt; 1000000000);</a:t>
            </a:r>
          </a:p>
          <a:p>
            <a:r>
              <a:rPr lang="el-G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TODO</a:t>
            </a:r>
            <a:endParaRPr lang="el-GR" dirty="0"/>
          </a:p>
        </p:txBody>
      </p:sp>
      <p:sp>
        <p:nvSpPr>
          <p:cNvPr id="7" name="Rectangle 6"/>
          <p:cNvSpPr/>
          <p:nvPr/>
        </p:nvSpPr>
        <p:spPr>
          <a:xfrm>
            <a:off x="609600" y="1219200"/>
            <a:ext cx="7848600" cy="5447645"/>
          </a:xfrm>
          <a:prstGeom prst="rect">
            <a:avLst/>
          </a:prstGeom>
        </p:spPr>
        <p:txBody>
          <a:bodyPr wrap="square">
            <a:spAutoFit/>
          </a:bodyPr>
          <a:lstStyle/>
          <a:p>
            <a:r>
              <a:rPr lang="en-US" dirty="0" smtClean="0"/>
              <a:t>It is sometimes reasonable to leave </a:t>
            </a:r>
            <a:r>
              <a:rPr lang="en-US" dirty="0" smtClean="0">
                <a:solidFill>
                  <a:srgbClr val="FF0000"/>
                </a:solidFill>
              </a:rPr>
              <a:t>“To do” </a:t>
            </a:r>
            <a:r>
              <a:rPr lang="en-US" dirty="0" smtClean="0"/>
              <a:t>notes in the form of //TODO comments. </a:t>
            </a:r>
          </a:p>
          <a:p>
            <a:endParaRPr lang="en-US" dirty="0" smtClean="0"/>
          </a:p>
          <a:p>
            <a:r>
              <a:rPr lang="en-US" dirty="0" smtClean="0"/>
              <a:t>In the following case, the TODO comment explains why the function has a degenerate implementation and what that function’s future should be.</a:t>
            </a:r>
          </a:p>
          <a:p>
            <a:endParaRPr lang="en-US" b="1" dirty="0" smtClean="0"/>
          </a:p>
          <a:p>
            <a:r>
              <a:rPr lang="en-US" sz="1600" b="1" dirty="0" smtClean="0">
                <a:solidFill>
                  <a:srgbClr val="000099"/>
                </a:solidFill>
                <a:latin typeface="Courier New" pitchFamily="49" charset="0"/>
                <a:cs typeface="Courier New" pitchFamily="49" charset="0"/>
              </a:rPr>
              <a:t>//TODO-</a:t>
            </a:r>
            <a:r>
              <a:rPr lang="en-US" sz="1600" b="1" dirty="0" err="1" smtClean="0">
                <a:solidFill>
                  <a:srgbClr val="000099"/>
                </a:solidFill>
                <a:latin typeface="Courier New" pitchFamily="49" charset="0"/>
                <a:cs typeface="Courier New" pitchFamily="49" charset="0"/>
              </a:rPr>
              <a:t>MdM</a:t>
            </a:r>
            <a:r>
              <a:rPr lang="en-US" sz="1600" b="1" dirty="0" smtClean="0">
                <a:solidFill>
                  <a:srgbClr val="000099"/>
                </a:solidFill>
                <a:latin typeface="Courier New" pitchFamily="49" charset="0"/>
                <a:cs typeface="Courier New" pitchFamily="49" charset="0"/>
              </a:rPr>
              <a:t> these are not needed</a:t>
            </a:r>
          </a:p>
          <a:p>
            <a:r>
              <a:rPr lang="en-US" sz="1600" b="1" dirty="0" smtClean="0">
                <a:solidFill>
                  <a:srgbClr val="000099"/>
                </a:solidFill>
                <a:latin typeface="Courier New" pitchFamily="49" charset="0"/>
                <a:cs typeface="Courier New" pitchFamily="49" charset="0"/>
              </a:rPr>
              <a:t>// We expect this to go away when we do the checkout model</a:t>
            </a:r>
          </a:p>
          <a:p>
            <a:r>
              <a:rPr lang="en-US" sz="1600" dirty="0" smtClean="0">
                <a:solidFill>
                  <a:srgbClr val="000099"/>
                </a:solidFill>
                <a:latin typeface="Courier New" pitchFamily="49" charset="0"/>
                <a:cs typeface="Courier New" pitchFamily="49" charset="0"/>
              </a:rPr>
              <a:t>protected </a:t>
            </a:r>
            <a:r>
              <a:rPr lang="en-US" sz="1600" dirty="0" err="1" smtClean="0">
                <a:solidFill>
                  <a:srgbClr val="000099"/>
                </a:solidFill>
                <a:latin typeface="Courier New" pitchFamily="49" charset="0"/>
                <a:cs typeface="Courier New" pitchFamily="49" charset="0"/>
              </a:rPr>
              <a:t>VersionInfo</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makeVersion</a:t>
            </a:r>
            <a:r>
              <a:rPr lang="en-US" sz="1600" dirty="0" smtClean="0">
                <a:solidFill>
                  <a:srgbClr val="000099"/>
                </a:solidFill>
                <a:latin typeface="Courier New" pitchFamily="49" charset="0"/>
                <a:cs typeface="Courier New" pitchFamily="49" charset="0"/>
              </a:rPr>
              <a:t>() throws Exception </a:t>
            </a:r>
            <a:r>
              <a:rPr lang="el-GR" sz="1600" dirty="0" smtClean="0">
                <a:solidFill>
                  <a:srgbClr val="000099"/>
                </a:solidFill>
                <a:latin typeface="Courier New" pitchFamily="49" charset="0"/>
                <a:cs typeface="Courier New" pitchFamily="49" charset="0"/>
              </a:rPr>
              <a:t>{</a:t>
            </a:r>
          </a:p>
          <a:p>
            <a:r>
              <a:rPr lang="fr-FR" sz="1600" dirty="0" smtClean="0">
                <a:solidFill>
                  <a:srgbClr val="000099"/>
                </a:solidFill>
                <a:latin typeface="Courier New" pitchFamily="49" charset="0"/>
                <a:cs typeface="Courier New" pitchFamily="49" charset="0"/>
              </a:rPr>
              <a:t>   return </a:t>
            </a:r>
            <a:r>
              <a:rPr lang="fr-FR" sz="1600" dirty="0" err="1" smtClean="0">
                <a:solidFill>
                  <a:srgbClr val="000099"/>
                </a:solidFill>
                <a:latin typeface="Courier New" pitchFamily="49" charset="0"/>
                <a:cs typeface="Courier New" pitchFamily="49" charset="0"/>
              </a:rPr>
              <a:t>null</a:t>
            </a:r>
            <a:r>
              <a:rPr lang="fr-FR" sz="1600" dirty="0" smtClean="0">
                <a:solidFill>
                  <a:srgbClr val="000099"/>
                </a:solidFill>
                <a:latin typeface="Courier New" pitchFamily="49" charset="0"/>
                <a:cs typeface="Courier New" pitchFamily="49" charset="0"/>
              </a:rPr>
              <a:t>;</a:t>
            </a:r>
          </a:p>
          <a:p>
            <a:r>
              <a:rPr lang="el-GR" sz="1600" dirty="0" smtClean="0">
                <a:solidFill>
                  <a:srgbClr val="000099"/>
                </a:solidFill>
                <a:latin typeface="Courier New" pitchFamily="49" charset="0"/>
                <a:cs typeface="Courier New" pitchFamily="49" charset="0"/>
              </a:rPr>
              <a:t>}</a:t>
            </a:r>
            <a:endParaRPr lang="en-US" sz="1600" dirty="0" smtClean="0">
              <a:solidFill>
                <a:srgbClr val="000099"/>
              </a:solidFill>
              <a:latin typeface="Courier New" pitchFamily="49" charset="0"/>
              <a:cs typeface="Courier New" pitchFamily="49" charset="0"/>
            </a:endParaRPr>
          </a:p>
          <a:p>
            <a:endParaRPr lang="en-US" sz="1600" dirty="0" smtClean="0">
              <a:solidFill>
                <a:srgbClr val="000099"/>
              </a:solidFill>
              <a:latin typeface="Courier New" pitchFamily="49" charset="0"/>
              <a:cs typeface="Courier New" pitchFamily="49" charset="0"/>
            </a:endParaRPr>
          </a:p>
          <a:p>
            <a:r>
              <a:rPr lang="en-US" dirty="0" smtClean="0"/>
              <a:t>TODOs are </a:t>
            </a:r>
            <a:r>
              <a:rPr lang="en-US" dirty="0" smtClean="0">
                <a:solidFill>
                  <a:srgbClr val="FF0000"/>
                </a:solidFill>
              </a:rPr>
              <a:t>jobs</a:t>
            </a:r>
            <a:r>
              <a:rPr lang="en-US" dirty="0" smtClean="0"/>
              <a:t> that the programmer thinks </a:t>
            </a:r>
            <a:r>
              <a:rPr lang="en-US" dirty="0" smtClean="0">
                <a:solidFill>
                  <a:srgbClr val="FF0000"/>
                </a:solidFill>
              </a:rPr>
              <a:t>should be done</a:t>
            </a:r>
            <a:r>
              <a:rPr lang="en-US" dirty="0" smtClean="0"/>
              <a:t>, but for some reason can’t do at the moment. </a:t>
            </a:r>
          </a:p>
          <a:p>
            <a:endParaRPr lang="en-US" dirty="0" smtClean="0"/>
          </a:p>
          <a:p>
            <a:r>
              <a:rPr lang="en-US" dirty="0" smtClean="0"/>
              <a:t>It might be a </a:t>
            </a:r>
            <a:r>
              <a:rPr lang="en-US" dirty="0" smtClean="0">
                <a:solidFill>
                  <a:srgbClr val="FF0000"/>
                </a:solidFill>
              </a:rPr>
              <a:t>reminder</a:t>
            </a:r>
            <a:r>
              <a:rPr lang="en-US" dirty="0" smtClean="0"/>
              <a:t> to delete a </a:t>
            </a:r>
            <a:r>
              <a:rPr lang="en-US" dirty="0" smtClean="0">
                <a:solidFill>
                  <a:srgbClr val="FF0000"/>
                </a:solidFill>
              </a:rPr>
              <a:t>deprecated</a:t>
            </a:r>
            <a:r>
              <a:rPr lang="en-US" dirty="0" smtClean="0"/>
              <a:t> feature or a plea for someone else to look at a problem. </a:t>
            </a:r>
          </a:p>
          <a:p>
            <a:endParaRPr lang="en-US" dirty="0" smtClean="0"/>
          </a:p>
          <a:p>
            <a:r>
              <a:rPr lang="en-US" dirty="0" smtClean="0"/>
              <a:t>It might be a </a:t>
            </a:r>
            <a:r>
              <a:rPr lang="en-US" dirty="0" smtClean="0">
                <a:solidFill>
                  <a:srgbClr val="FF0000"/>
                </a:solidFill>
              </a:rPr>
              <a:t>request</a:t>
            </a:r>
            <a:r>
              <a:rPr lang="en-US" dirty="0" smtClean="0"/>
              <a:t> for someone else to think of a better name or a reminder to make a change. </a:t>
            </a:r>
            <a:endParaRPr lang="el-GR"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Amplification</a:t>
            </a:r>
            <a:endParaRPr lang="el-GR" dirty="0"/>
          </a:p>
        </p:txBody>
      </p:sp>
      <p:sp>
        <p:nvSpPr>
          <p:cNvPr id="4" name="Rectangle 3"/>
          <p:cNvSpPr/>
          <p:nvPr/>
        </p:nvSpPr>
        <p:spPr>
          <a:xfrm>
            <a:off x="685800" y="1524000"/>
            <a:ext cx="7620000" cy="2954655"/>
          </a:xfrm>
          <a:prstGeom prst="rect">
            <a:avLst/>
          </a:prstGeom>
        </p:spPr>
        <p:txBody>
          <a:bodyPr wrap="square">
            <a:spAutoFit/>
          </a:bodyPr>
          <a:lstStyle/>
          <a:p>
            <a:r>
              <a:rPr lang="en-US" dirty="0" smtClean="0"/>
              <a:t>A comment may be used to amplify the importance of something that may otherwise seem </a:t>
            </a:r>
            <a:r>
              <a:rPr lang="fr-FR" dirty="0" err="1" smtClean="0"/>
              <a:t>inconsequential</a:t>
            </a:r>
            <a:r>
              <a:rPr lang="fr-FR" dirty="0" smtClean="0"/>
              <a:t>.</a:t>
            </a:r>
          </a:p>
          <a:p>
            <a:endParaRPr lang="fr-FR" dirty="0" smtClean="0"/>
          </a:p>
          <a:p>
            <a:r>
              <a:rPr lang="fr-FR" sz="1600" dirty="0" smtClean="0">
                <a:solidFill>
                  <a:srgbClr val="000099"/>
                </a:solidFill>
                <a:latin typeface="Courier New" pitchFamily="49" charset="0"/>
                <a:cs typeface="Courier New" pitchFamily="49" charset="0"/>
              </a:rPr>
              <a:t>String </a:t>
            </a:r>
            <a:r>
              <a:rPr lang="fr-FR" sz="1600" dirty="0" err="1" smtClean="0">
                <a:solidFill>
                  <a:srgbClr val="000099"/>
                </a:solidFill>
                <a:latin typeface="Courier New" pitchFamily="49" charset="0"/>
                <a:cs typeface="Courier New" pitchFamily="49" charset="0"/>
              </a:rPr>
              <a:t>listItemContent</a:t>
            </a:r>
            <a:r>
              <a:rPr lang="fr-FR" sz="1600" dirty="0" smtClean="0">
                <a:solidFill>
                  <a:srgbClr val="000099"/>
                </a:solidFill>
                <a:latin typeface="Courier New" pitchFamily="49" charset="0"/>
                <a:cs typeface="Courier New" pitchFamily="49" charset="0"/>
              </a:rPr>
              <a:t> = </a:t>
            </a:r>
            <a:r>
              <a:rPr lang="fr-FR" sz="1600" dirty="0" err="1" smtClean="0">
                <a:solidFill>
                  <a:srgbClr val="000099"/>
                </a:solidFill>
                <a:latin typeface="Courier New" pitchFamily="49" charset="0"/>
                <a:cs typeface="Courier New" pitchFamily="49" charset="0"/>
              </a:rPr>
              <a:t>match.group</a:t>
            </a:r>
            <a:r>
              <a:rPr lang="fr-FR" sz="1600" dirty="0" smtClean="0">
                <a:solidFill>
                  <a:srgbClr val="000099"/>
                </a:solidFill>
                <a:latin typeface="Courier New" pitchFamily="49" charset="0"/>
                <a:cs typeface="Courier New" pitchFamily="49" charset="0"/>
              </a:rPr>
              <a:t>(3).</a:t>
            </a:r>
            <a:r>
              <a:rPr lang="fr-FR" sz="1600" dirty="0" err="1" smtClean="0">
                <a:solidFill>
                  <a:srgbClr val="000099"/>
                </a:solidFill>
                <a:latin typeface="Courier New" pitchFamily="49" charset="0"/>
                <a:cs typeface="Courier New" pitchFamily="49" charset="0"/>
              </a:rPr>
              <a:t>trim</a:t>
            </a:r>
            <a:r>
              <a:rPr lang="fr-FR" sz="1600" dirty="0" smtClean="0">
                <a:solidFill>
                  <a:srgbClr val="000099"/>
                </a:solidFill>
                <a:latin typeface="Courier New" pitchFamily="49" charset="0"/>
                <a:cs typeface="Courier New" pitchFamily="49" charset="0"/>
              </a:rPr>
              <a:t>();</a:t>
            </a:r>
          </a:p>
          <a:p>
            <a:r>
              <a:rPr lang="en-US" sz="1600" b="1" dirty="0" smtClean="0">
                <a:solidFill>
                  <a:srgbClr val="000099"/>
                </a:solidFill>
                <a:latin typeface="Courier New" pitchFamily="49" charset="0"/>
                <a:cs typeface="Courier New" pitchFamily="49" charset="0"/>
              </a:rPr>
              <a:t>// the trim is real important. It removes the starting</a:t>
            </a:r>
          </a:p>
          <a:p>
            <a:r>
              <a:rPr lang="en-US" sz="1600" b="1" dirty="0" smtClean="0">
                <a:solidFill>
                  <a:srgbClr val="000099"/>
                </a:solidFill>
                <a:latin typeface="Courier New" pitchFamily="49" charset="0"/>
                <a:cs typeface="Courier New" pitchFamily="49" charset="0"/>
              </a:rPr>
              <a:t>// spaces that could cause the item to be recognized</a:t>
            </a:r>
          </a:p>
          <a:p>
            <a:r>
              <a:rPr lang="fr-FR" sz="1600" b="1" dirty="0" smtClean="0">
                <a:solidFill>
                  <a:srgbClr val="000099"/>
                </a:solidFill>
                <a:latin typeface="Courier New" pitchFamily="49" charset="0"/>
                <a:cs typeface="Courier New" pitchFamily="49" charset="0"/>
              </a:rPr>
              <a:t>// as </a:t>
            </a:r>
            <a:r>
              <a:rPr lang="fr-FR" sz="1600" b="1" dirty="0" err="1" smtClean="0">
                <a:solidFill>
                  <a:srgbClr val="000099"/>
                </a:solidFill>
                <a:latin typeface="Courier New" pitchFamily="49" charset="0"/>
                <a:cs typeface="Courier New" pitchFamily="49" charset="0"/>
              </a:rPr>
              <a:t>another</a:t>
            </a:r>
            <a:r>
              <a:rPr lang="fr-FR" sz="1600" b="1" dirty="0" smtClean="0">
                <a:solidFill>
                  <a:srgbClr val="000099"/>
                </a:solidFill>
                <a:latin typeface="Courier New" pitchFamily="49" charset="0"/>
                <a:cs typeface="Courier New" pitchFamily="49" charset="0"/>
              </a:rPr>
              <a:t> </a:t>
            </a:r>
            <a:r>
              <a:rPr lang="fr-FR" sz="1600" b="1" dirty="0" err="1" smtClean="0">
                <a:solidFill>
                  <a:srgbClr val="000099"/>
                </a:solidFill>
                <a:latin typeface="Courier New" pitchFamily="49" charset="0"/>
                <a:cs typeface="Courier New" pitchFamily="49" charset="0"/>
              </a:rPr>
              <a:t>list</a:t>
            </a:r>
            <a:r>
              <a:rPr lang="fr-FR" sz="1600" b="1" dirty="0" smtClean="0">
                <a:solidFill>
                  <a:srgbClr val="000099"/>
                </a:solidFill>
                <a:latin typeface="Courier New" pitchFamily="49" charset="0"/>
                <a:cs typeface="Courier New" pitchFamily="49" charset="0"/>
              </a:rPr>
              <a:t>.</a:t>
            </a:r>
          </a:p>
          <a:p>
            <a:r>
              <a:rPr lang="en-US" sz="1600" dirty="0" smtClean="0">
                <a:solidFill>
                  <a:srgbClr val="000099"/>
                </a:solidFill>
                <a:latin typeface="Courier New" pitchFamily="49" charset="0"/>
                <a:cs typeface="Courier New" pitchFamily="49" charset="0"/>
              </a:rPr>
              <a:t>new </a:t>
            </a:r>
            <a:r>
              <a:rPr lang="en-US" sz="1600" dirty="0" err="1" smtClean="0">
                <a:solidFill>
                  <a:srgbClr val="000099"/>
                </a:solidFill>
                <a:latin typeface="Courier New" pitchFamily="49" charset="0"/>
                <a:cs typeface="Courier New" pitchFamily="49" charset="0"/>
              </a:rPr>
              <a:t>ListItemWidget</a:t>
            </a:r>
            <a:r>
              <a:rPr lang="en-US" sz="1600" dirty="0" smtClean="0">
                <a:solidFill>
                  <a:srgbClr val="000099"/>
                </a:solidFill>
                <a:latin typeface="Courier New" pitchFamily="49" charset="0"/>
                <a:cs typeface="Courier New" pitchFamily="49" charset="0"/>
              </a:rPr>
              <a:t>(this, </a:t>
            </a:r>
            <a:r>
              <a:rPr lang="en-US" sz="1600" dirty="0" err="1" smtClean="0">
                <a:solidFill>
                  <a:srgbClr val="000099"/>
                </a:solidFill>
                <a:latin typeface="Courier New" pitchFamily="49" charset="0"/>
                <a:cs typeface="Courier New" pitchFamily="49" charset="0"/>
              </a:rPr>
              <a:t>listItemContent</a:t>
            </a:r>
            <a:r>
              <a:rPr lang="en-US" sz="1600" dirty="0" smtClean="0">
                <a:solidFill>
                  <a:srgbClr val="000099"/>
                </a:solidFill>
                <a:latin typeface="Courier New" pitchFamily="49" charset="0"/>
                <a:cs typeface="Courier New" pitchFamily="49" charset="0"/>
              </a:rPr>
              <a:t>, </a:t>
            </a:r>
            <a:r>
              <a:rPr lang="en-US" sz="1600" dirty="0" err="1" smtClean="0">
                <a:solidFill>
                  <a:srgbClr val="000099"/>
                </a:solidFill>
                <a:latin typeface="Courier New" pitchFamily="49" charset="0"/>
                <a:cs typeface="Courier New" pitchFamily="49" charset="0"/>
              </a:rPr>
              <a:t>this.level</a:t>
            </a:r>
            <a:r>
              <a:rPr lang="en-US" sz="1600" dirty="0" smtClean="0">
                <a:solidFill>
                  <a:srgbClr val="000099"/>
                </a:solidFill>
                <a:latin typeface="Courier New" pitchFamily="49" charset="0"/>
                <a:cs typeface="Courier New" pitchFamily="49" charset="0"/>
              </a:rPr>
              <a:t> + 1);</a:t>
            </a:r>
          </a:p>
          <a:p>
            <a:r>
              <a:rPr lang="fr-FR" sz="1600" dirty="0" smtClean="0">
                <a:solidFill>
                  <a:srgbClr val="000099"/>
                </a:solidFill>
                <a:latin typeface="Courier New" pitchFamily="49" charset="0"/>
                <a:cs typeface="Courier New" pitchFamily="49" charset="0"/>
              </a:rPr>
              <a:t>return </a:t>
            </a:r>
            <a:r>
              <a:rPr lang="fr-FR" sz="1600" dirty="0" err="1" smtClean="0">
                <a:solidFill>
                  <a:srgbClr val="000099"/>
                </a:solidFill>
                <a:latin typeface="Courier New" pitchFamily="49" charset="0"/>
                <a:cs typeface="Courier New" pitchFamily="49" charset="0"/>
              </a:rPr>
              <a:t>buildList</a:t>
            </a:r>
            <a:r>
              <a:rPr lang="fr-FR" sz="1600" dirty="0" smtClean="0">
                <a:solidFill>
                  <a:srgbClr val="000099"/>
                </a:solidFill>
                <a:latin typeface="Courier New" pitchFamily="49" charset="0"/>
                <a:cs typeface="Courier New" pitchFamily="49" charset="0"/>
              </a:rPr>
              <a:t>(</a:t>
            </a:r>
            <a:r>
              <a:rPr lang="fr-FR" sz="1600" dirty="0" err="1" smtClean="0">
                <a:solidFill>
                  <a:srgbClr val="000099"/>
                </a:solidFill>
                <a:latin typeface="Courier New" pitchFamily="49" charset="0"/>
                <a:cs typeface="Courier New" pitchFamily="49" charset="0"/>
              </a:rPr>
              <a:t>text.substring</a:t>
            </a:r>
            <a:r>
              <a:rPr lang="fr-FR" sz="1600" dirty="0" smtClean="0">
                <a:solidFill>
                  <a:srgbClr val="000099"/>
                </a:solidFill>
                <a:latin typeface="Courier New" pitchFamily="49" charset="0"/>
                <a:cs typeface="Courier New" pitchFamily="49" charset="0"/>
              </a:rPr>
              <a:t>(match.end()));</a:t>
            </a:r>
          </a:p>
          <a:p>
            <a:endParaRPr lang="fr-FR" dirty="0" smtClean="0"/>
          </a:p>
          <a:p>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endParaRPr lang="el-GR" dirty="0"/>
          </a:p>
        </p:txBody>
      </p:sp>
      <p:sp>
        <p:nvSpPr>
          <p:cNvPr id="5" name="Rectangle 4"/>
          <p:cNvSpPr/>
          <p:nvPr/>
        </p:nvSpPr>
        <p:spPr>
          <a:xfrm>
            <a:off x="304800" y="1371600"/>
            <a:ext cx="3810000" cy="4247317"/>
          </a:xfrm>
          <a:prstGeom prst="rect">
            <a:avLst/>
          </a:prstGeom>
        </p:spPr>
        <p:txBody>
          <a:bodyPr wrap="square">
            <a:spAutoFit/>
          </a:bodyPr>
          <a:lstStyle/>
          <a:p>
            <a:pPr algn="just"/>
            <a:r>
              <a:rPr lang="en-US" dirty="0" smtClean="0"/>
              <a:t>There is nothing quite so helpful and satisfying as a </a:t>
            </a:r>
            <a:r>
              <a:rPr lang="en-US" dirty="0" smtClean="0">
                <a:solidFill>
                  <a:srgbClr val="FF0000"/>
                </a:solidFill>
              </a:rPr>
              <a:t>well-described public API</a:t>
            </a:r>
            <a:r>
              <a:rPr lang="en-US" dirty="0" smtClean="0"/>
              <a:t>. The </a:t>
            </a:r>
            <a:r>
              <a:rPr lang="en-US" dirty="0" err="1" smtClean="0">
                <a:solidFill>
                  <a:srgbClr val="FF0000"/>
                </a:solidFill>
              </a:rPr>
              <a:t>javadocs</a:t>
            </a:r>
            <a:r>
              <a:rPr lang="en-US" dirty="0" smtClean="0"/>
              <a:t> for the standard Java library are a case in point. </a:t>
            </a:r>
          </a:p>
          <a:p>
            <a:pPr algn="just"/>
            <a:endParaRPr lang="en-US" dirty="0" smtClean="0"/>
          </a:p>
          <a:p>
            <a:pPr algn="just"/>
            <a:r>
              <a:rPr lang="en-US" dirty="0" smtClean="0"/>
              <a:t>It would be difficult, at best, to write </a:t>
            </a:r>
            <a:r>
              <a:rPr lang="fr-FR" dirty="0" smtClean="0"/>
              <a:t>Java programs </a:t>
            </a:r>
            <a:r>
              <a:rPr lang="fr-FR" dirty="0" err="1" smtClean="0"/>
              <a:t>without</a:t>
            </a:r>
            <a:r>
              <a:rPr lang="fr-FR" dirty="0" smtClean="0"/>
              <a:t> </a:t>
            </a:r>
            <a:r>
              <a:rPr lang="fr-FR" dirty="0" err="1" smtClean="0"/>
              <a:t>them</a:t>
            </a:r>
            <a:r>
              <a:rPr lang="fr-FR" dirty="0" smtClean="0"/>
              <a:t>.</a:t>
            </a:r>
          </a:p>
          <a:p>
            <a:pPr algn="just"/>
            <a:endParaRPr lang="en-US" dirty="0" smtClean="0"/>
          </a:p>
          <a:p>
            <a:pPr algn="just"/>
            <a:r>
              <a:rPr lang="en-US" dirty="0" smtClean="0"/>
              <a:t>If we are writing a public API, then we should certainly write good </a:t>
            </a:r>
            <a:r>
              <a:rPr lang="en-US" dirty="0" err="1" smtClean="0"/>
              <a:t>javadocs</a:t>
            </a:r>
            <a:r>
              <a:rPr lang="en-US" dirty="0" smtClean="0"/>
              <a:t> for it.</a:t>
            </a:r>
          </a:p>
          <a:p>
            <a:pPr algn="just"/>
            <a:endParaRPr lang="en-US" dirty="0" smtClean="0"/>
          </a:p>
          <a:p>
            <a:pPr algn="just"/>
            <a:r>
              <a:rPr lang="en-US" dirty="0" smtClean="0">
                <a:solidFill>
                  <a:srgbClr val="FF0000"/>
                </a:solidFill>
              </a:rPr>
              <a:t>But</a:t>
            </a:r>
            <a:r>
              <a:rPr lang="en-US" dirty="0" smtClean="0"/>
              <a:t> keep that </a:t>
            </a:r>
            <a:r>
              <a:rPr lang="en-US" dirty="0" err="1" smtClean="0"/>
              <a:t>Javadocs</a:t>
            </a:r>
            <a:r>
              <a:rPr lang="en-US" dirty="0" smtClean="0"/>
              <a:t> can be just as misleading, nonlocal, and dishonest as any other kind of comment.</a:t>
            </a:r>
            <a:endParaRPr lang="el-GR" dirty="0"/>
          </a:p>
        </p:txBody>
      </p:sp>
      <p:pic>
        <p:nvPicPr>
          <p:cNvPr id="118790" name="Picture 6"/>
          <p:cNvPicPr>
            <a:picLocks noChangeAspect="1" noChangeArrowheads="1"/>
          </p:cNvPicPr>
          <p:nvPr/>
        </p:nvPicPr>
        <p:blipFill>
          <a:blip r:embed="rId2" cstate="print"/>
          <a:srcRect/>
          <a:stretch>
            <a:fillRect/>
          </a:stretch>
        </p:blipFill>
        <p:spPr bwMode="auto">
          <a:xfrm>
            <a:off x="4295775" y="152400"/>
            <a:ext cx="4619625" cy="663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371600"/>
            <a:ext cx="8796958" cy="2895600"/>
          </a:xfrm>
          <a:prstGeom prst="rect">
            <a:avLst/>
          </a:prstGeom>
          <a:noFill/>
          <a:ln w="9525">
            <a:noFill/>
            <a:miter lim="800000"/>
            <a:headEnd/>
            <a:tailEnd/>
          </a:ln>
        </p:spPr>
      </p:pic>
      <p:sp>
        <p:nvSpPr>
          <p:cNvPr id="5" name="Rectangle 4"/>
          <p:cNvSpPr/>
          <p:nvPr/>
        </p:nvSpPr>
        <p:spPr>
          <a:xfrm>
            <a:off x="1066800" y="5105400"/>
            <a:ext cx="6629400" cy="1200329"/>
          </a:xfrm>
          <a:prstGeom prst="rect">
            <a:avLst/>
          </a:prstGeom>
        </p:spPr>
        <p:txBody>
          <a:bodyPr wrap="square">
            <a:spAutoFit/>
          </a:bodyPr>
          <a:lstStyle/>
          <a:p>
            <a:r>
              <a:rPr lang="en-US" b="1" dirty="0" smtClean="0">
                <a:solidFill>
                  <a:srgbClr val="FF0000"/>
                </a:solidFill>
              </a:rPr>
              <a:t>What does that comment in the catch block mean? </a:t>
            </a:r>
            <a:endParaRPr lang="el-GR" b="1" dirty="0" smtClean="0">
              <a:solidFill>
                <a:srgbClr val="FF0000"/>
              </a:solidFill>
            </a:endParaRPr>
          </a:p>
          <a:p>
            <a:endParaRPr lang="el-GR" dirty="0" smtClean="0"/>
          </a:p>
          <a:p>
            <a:pPr algn="just"/>
            <a:r>
              <a:rPr lang="en-US" dirty="0" smtClean="0"/>
              <a:t>Clearly it meant something to the</a:t>
            </a:r>
            <a:r>
              <a:rPr lang="el-GR" dirty="0" smtClean="0"/>
              <a:t> </a:t>
            </a:r>
            <a:r>
              <a:rPr lang="en-US" dirty="0" smtClean="0"/>
              <a:t>author, but </a:t>
            </a:r>
            <a:r>
              <a:rPr lang="en-US" dirty="0" smtClean="0">
                <a:solidFill>
                  <a:srgbClr val="FF0000"/>
                </a:solidFill>
              </a:rPr>
              <a:t>the meaning does not come through</a:t>
            </a:r>
            <a:r>
              <a:rPr lang="en-US" dirty="0" smtClean="0"/>
              <a:t> all that well.</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 A necessary evil !!</a:t>
            </a:r>
            <a:endParaRPr lang="el-GR" dirty="0"/>
          </a:p>
        </p:txBody>
      </p:sp>
      <p:sp>
        <p:nvSpPr>
          <p:cNvPr id="6" name="Rectangle 5"/>
          <p:cNvSpPr/>
          <p:nvPr/>
        </p:nvSpPr>
        <p:spPr>
          <a:xfrm>
            <a:off x="914400" y="2971800"/>
            <a:ext cx="6934200" cy="1754326"/>
          </a:xfrm>
          <a:prstGeom prst="rect">
            <a:avLst/>
          </a:prstGeom>
        </p:spPr>
        <p:txBody>
          <a:bodyPr wrap="square">
            <a:spAutoFit/>
          </a:bodyPr>
          <a:lstStyle/>
          <a:p>
            <a:pPr algn="ctr"/>
            <a:r>
              <a:rPr lang="en-US" dirty="0" smtClean="0">
                <a:solidFill>
                  <a:srgbClr val="0070C0"/>
                </a:solidFill>
              </a:rPr>
              <a:t>The proper use of comments is to </a:t>
            </a:r>
            <a:r>
              <a:rPr lang="en-US" b="1" dirty="0" smtClean="0">
                <a:solidFill>
                  <a:srgbClr val="0070C0"/>
                </a:solidFill>
              </a:rPr>
              <a:t>compensate</a:t>
            </a:r>
            <a:r>
              <a:rPr lang="en-US" dirty="0" smtClean="0">
                <a:solidFill>
                  <a:srgbClr val="0070C0"/>
                </a:solidFill>
              </a:rPr>
              <a:t> for our </a:t>
            </a:r>
            <a:r>
              <a:rPr lang="en-US" b="1" dirty="0" smtClean="0">
                <a:solidFill>
                  <a:srgbClr val="0070C0"/>
                </a:solidFill>
              </a:rPr>
              <a:t>failure</a:t>
            </a:r>
            <a:r>
              <a:rPr lang="en-US" dirty="0" smtClean="0">
                <a:solidFill>
                  <a:srgbClr val="0070C0"/>
                </a:solidFill>
              </a:rPr>
              <a:t> to </a:t>
            </a:r>
            <a:r>
              <a:rPr lang="en-US" b="1" dirty="0" smtClean="0">
                <a:solidFill>
                  <a:srgbClr val="0070C0"/>
                </a:solidFill>
              </a:rPr>
              <a:t>express</a:t>
            </a:r>
            <a:r>
              <a:rPr lang="en-US" dirty="0" smtClean="0">
                <a:solidFill>
                  <a:srgbClr val="0070C0"/>
                </a:solidFill>
              </a:rPr>
              <a:t> ourselves in code !!!</a:t>
            </a:r>
          </a:p>
          <a:p>
            <a:pPr algn="ctr"/>
            <a:endParaRPr lang="en-US" i="1" dirty="0" smtClean="0"/>
          </a:p>
          <a:p>
            <a:pPr algn="ctr"/>
            <a:endParaRPr lang="en-US" i="1" dirty="0" smtClean="0"/>
          </a:p>
          <a:p>
            <a:pPr algn="ctr"/>
            <a:r>
              <a:rPr lang="en-US" i="1" dirty="0" smtClean="0"/>
              <a:t>We </a:t>
            </a:r>
            <a:r>
              <a:rPr lang="en-US" i="1" dirty="0" smtClean="0">
                <a:solidFill>
                  <a:srgbClr val="FF0000"/>
                </a:solidFill>
              </a:rPr>
              <a:t>must </a:t>
            </a:r>
            <a:r>
              <a:rPr lang="en-US" dirty="0" smtClean="0">
                <a:solidFill>
                  <a:srgbClr val="FF0000"/>
                </a:solidFill>
              </a:rPr>
              <a:t>have them </a:t>
            </a:r>
            <a:r>
              <a:rPr lang="en-US" dirty="0" smtClean="0"/>
              <a:t>because we cannot always figure out how to express ourselves without them,  but their use is </a:t>
            </a:r>
            <a:r>
              <a:rPr lang="en-US" dirty="0" smtClean="0">
                <a:solidFill>
                  <a:srgbClr val="FF0000"/>
                </a:solidFill>
              </a:rPr>
              <a:t>not</a:t>
            </a:r>
            <a:r>
              <a:rPr lang="en-US" dirty="0" smtClean="0"/>
              <a:t> a cause for </a:t>
            </a:r>
            <a:r>
              <a:rPr lang="en-US" dirty="0" smtClean="0">
                <a:solidFill>
                  <a:srgbClr val="FF0000"/>
                </a:solidFill>
              </a:rPr>
              <a:t>celebration</a:t>
            </a:r>
            <a:r>
              <a:rPr lang="en-US" dirty="0" smtClean="0"/>
              <a:t>….</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39342" y="1371600"/>
            <a:ext cx="9028458" cy="2971800"/>
          </a:xfrm>
          <a:prstGeom prst="rect">
            <a:avLst/>
          </a:prstGeom>
          <a:noFill/>
          <a:ln w="9525">
            <a:noFill/>
            <a:miter lim="800000"/>
            <a:headEnd/>
            <a:tailEnd/>
          </a:ln>
        </p:spPr>
      </p:pic>
      <p:sp>
        <p:nvSpPr>
          <p:cNvPr id="6" name="Rectangle 5"/>
          <p:cNvSpPr/>
          <p:nvPr/>
        </p:nvSpPr>
        <p:spPr>
          <a:xfrm>
            <a:off x="990600" y="4953000"/>
            <a:ext cx="7086600" cy="1477328"/>
          </a:xfrm>
          <a:prstGeom prst="rect">
            <a:avLst/>
          </a:prstGeom>
        </p:spPr>
        <p:txBody>
          <a:bodyPr wrap="square">
            <a:spAutoFit/>
          </a:bodyPr>
          <a:lstStyle/>
          <a:p>
            <a:r>
              <a:rPr lang="el-GR" b="1" dirty="0" smtClean="0">
                <a:solidFill>
                  <a:srgbClr val="FF0000"/>
                </a:solidFill>
              </a:rPr>
              <a:t>ΜΑΥΒΕ</a:t>
            </a:r>
            <a:r>
              <a:rPr lang="el-GR" dirty="0" smtClean="0"/>
              <a:t>, </a:t>
            </a:r>
            <a:r>
              <a:rPr lang="fr-FR" dirty="0" smtClean="0"/>
              <a:t>if </a:t>
            </a:r>
            <a:r>
              <a:rPr lang="fr-FR" dirty="0" err="1" smtClean="0"/>
              <a:t>we</a:t>
            </a:r>
            <a:r>
              <a:rPr lang="fr-FR" dirty="0" smtClean="0"/>
              <a:t> </a:t>
            </a:r>
            <a:r>
              <a:rPr lang="fr-FR" dirty="0" err="1" smtClean="0"/>
              <a:t>get</a:t>
            </a:r>
            <a:r>
              <a:rPr lang="fr-FR" dirty="0" smtClean="0"/>
              <a:t> an</a:t>
            </a:r>
            <a:r>
              <a:rPr lang="el-GR" dirty="0" smtClean="0"/>
              <a:t> </a:t>
            </a:r>
            <a:r>
              <a:rPr lang="en-US" dirty="0" err="1" smtClean="0"/>
              <a:t>IOException</a:t>
            </a:r>
            <a:r>
              <a:rPr lang="en-US" dirty="0" smtClean="0"/>
              <a:t>, it means that there was no properties file; </a:t>
            </a:r>
            <a:r>
              <a:rPr lang="el-GR" dirty="0" smtClean="0"/>
              <a:t> </a:t>
            </a:r>
            <a:r>
              <a:rPr lang="en-US" dirty="0" smtClean="0"/>
              <a:t>and in that case all the defaults are</a:t>
            </a:r>
            <a:r>
              <a:rPr lang="el-GR" dirty="0" smtClean="0"/>
              <a:t> </a:t>
            </a:r>
            <a:r>
              <a:rPr lang="fr-FR" dirty="0" err="1" smtClean="0"/>
              <a:t>loaded</a:t>
            </a:r>
            <a:r>
              <a:rPr lang="fr-FR" dirty="0" smtClean="0"/>
              <a:t>.</a:t>
            </a:r>
            <a:endParaRPr lang="el-GR" dirty="0" smtClean="0"/>
          </a:p>
          <a:p>
            <a:endParaRPr lang="el-GR" dirty="0" smtClean="0"/>
          </a:p>
          <a:p>
            <a:r>
              <a:rPr lang="en-US" dirty="0" smtClean="0"/>
              <a:t>But </a:t>
            </a:r>
            <a:r>
              <a:rPr lang="en-US" dirty="0" smtClean="0">
                <a:solidFill>
                  <a:srgbClr val="FF0000"/>
                </a:solidFill>
              </a:rPr>
              <a:t>are they loaded </a:t>
            </a:r>
            <a:r>
              <a:rPr lang="en-US" dirty="0" smtClean="0"/>
              <a:t>in a different place ? </a:t>
            </a:r>
            <a:r>
              <a:rPr lang="en-US" dirty="0" smtClean="0">
                <a:solidFill>
                  <a:srgbClr val="FF0000"/>
                </a:solidFill>
              </a:rPr>
              <a:t>Where</a:t>
            </a:r>
            <a:r>
              <a:rPr lang="en-US" dirty="0" smtClean="0"/>
              <a:t> ? </a:t>
            </a:r>
            <a:r>
              <a:rPr lang="en-US" dirty="0" smtClean="0">
                <a:solidFill>
                  <a:srgbClr val="FF0000"/>
                </a:solidFill>
              </a:rPr>
              <a:t>Who</a:t>
            </a:r>
            <a:r>
              <a:rPr lang="en-US" dirty="0" smtClean="0"/>
              <a:t> is responsible for that ?</a:t>
            </a:r>
            <a:endParaRPr lang="el-G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52400" y="1447800"/>
            <a:ext cx="8839200" cy="2909505"/>
          </a:xfrm>
          <a:prstGeom prst="rect">
            <a:avLst/>
          </a:prstGeom>
          <a:noFill/>
          <a:ln w="9525">
            <a:noFill/>
            <a:miter lim="800000"/>
            <a:headEnd/>
            <a:tailEnd/>
          </a:ln>
        </p:spPr>
      </p:pic>
      <p:sp>
        <p:nvSpPr>
          <p:cNvPr id="5" name="Rectangle 4"/>
          <p:cNvSpPr/>
          <p:nvPr/>
        </p:nvSpPr>
        <p:spPr>
          <a:xfrm>
            <a:off x="990600" y="4715470"/>
            <a:ext cx="6781800" cy="923330"/>
          </a:xfrm>
          <a:prstGeom prst="rect">
            <a:avLst/>
          </a:prstGeom>
        </p:spPr>
        <p:txBody>
          <a:bodyPr wrap="square">
            <a:spAutoFit/>
          </a:bodyPr>
          <a:lstStyle/>
          <a:p>
            <a:r>
              <a:rPr lang="en-US" dirty="0" smtClean="0"/>
              <a:t>Or</a:t>
            </a:r>
            <a:r>
              <a:rPr lang="el-GR" dirty="0" smtClean="0"/>
              <a:t> </a:t>
            </a:r>
            <a:r>
              <a:rPr lang="en-US" dirty="0" smtClean="0"/>
              <a:t>—</a:t>
            </a:r>
            <a:r>
              <a:rPr lang="el-GR" dirty="0" smtClean="0"/>
              <a:t> </a:t>
            </a:r>
            <a:r>
              <a:rPr lang="en-US" dirty="0" smtClean="0"/>
              <a:t>and this is the </a:t>
            </a:r>
            <a:r>
              <a:rPr lang="en-US" b="1" dirty="0" smtClean="0">
                <a:solidFill>
                  <a:srgbClr val="FF0000"/>
                </a:solidFill>
              </a:rPr>
              <a:t>scary possibility</a:t>
            </a:r>
            <a:r>
              <a:rPr lang="el-GR" b="1" dirty="0" smtClean="0">
                <a:solidFill>
                  <a:srgbClr val="FF0000"/>
                </a:solidFill>
              </a:rPr>
              <a:t> </a:t>
            </a:r>
            <a:r>
              <a:rPr lang="en-US" dirty="0" smtClean="0"/>
              <a:t>—the author trying to tell</a:t>
            </a:r>
            <a:r>
              <a:rPr lang="el-GR" dirty="0" smtClean="0"/>
              <a:t> </a:t>
            </a:r>
            <a:r>
              <a:rPr lang="en-US" dirty="0" smtClean="0"/>
              <a:t>himself to come back here later and </a:t>
            </a:r>
            <a:r>
              <a:rPr lang="en-US" dirty="0" smtClean="0">
                <a:solidFill>
                  <a:srgbClr val="FF0000"/>
                </a:solidFill>
              </a:rPr>
              <a:t>write the code </a:t>
            </a:r>
            <a:r>
              <a:rPr lang="en-US" dirty="0" smtClean="0"/>
              <a:t>that would</a:t>
            </a:r>
            <a:r>
              <a:rPr lang="el-GR" dirty="0" smtClean="0"/>
              <a:t> </a:t>
            </a:r>
            <a:r>
              <a:rPr lang="fr-FR" dirty="0" err="1" smtClean="0"/>
              <a:t>load</a:t>
            </a:r>
            <a:r>
              <a:rPr lang="fr-FR" dirty="0" smtClean="0"/>
              <a:t> the defaults?</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Mumbling</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194641" y="1524000"/>
            <a:ext cx="8796959" cy="2895600"/>
          </a:xfrm>
          <a:prstGeom prst="rect">
            <a:avLst/>
          </a:prstGeom>
          <a:noFill/>
          <a:ln w="9525">
            <a:noFill/>
            <a:miter lim="800000"/>
            <a:headEnd/>
            <a:tailEnd/>
          </a:ln>
        </p:spPr>
      </p:pic>
      <p:sp>
        <p:nvSpPr>
          <p:cNvPr id="5" name="Rectangle 4"/>
          <p:cNvSpPr/>
          <p:nvPr/>
        </p:nvSpPr>
        <p:spPr>
          <a:xfrm>
            <a:off x="533400" y="4648200"/>
            <a:ext cx="7848600" cy="1754326"/>
          </a:xfrm>
          <a:prstGeom prst="rect">
            <a:avLst/>
          </a:prstGeom>
        </p:spPr>
        <p:txBody>
          <a:bodyPr wrap="square">
            <a:spAutoFit/>
          </a:bodyPr>
          <a:lstStyle/>
          <a:p>
            <a:r>
              <a:rPr lang="en-US" dirty="0" smtClean="0"/>
              <a:t>Our only recourse is to examine the code in other parts of the system to </a:t>
            </a:r>
            <a:r>
              <a:rPr lang="en-US" b="1" dirty="0" smtClean="0">
                <a:solidFill>
                  <a:srgbClr val="FF0000"/>
                </a:solidFill>
              </a:rPr>
              <a:t>find out what’s</a:t>
            </a:r>
            <a:r>
              <a:rPr lang="el-GR" b="1" dirty="0" smtClean="0">
                <a:solidFill>
                  <a:srgbClr val="FF0000"/>
                </a:solidFill>
              </a:rPr>
              <a:t> </a:t>
            </a:r>
            <a:r>
              <a:rPr lang="en-US" b="1" dirty="0" smtClean="0">
                <a:solidFill>
                  <a:srgbClr val="FF0000"/>
                </a:solidFill>
              </a:rPr>
              <a:t>going on</a:t>
            </a:r>
            <a:r>
              <a:rPr lang="en-US" dirty="0" smtClean="0"/>
              <a:t>. </a:t>
            </a:r>
            <a:endParaRPr lang="el-GR" dirty="0" smtClean="0"/>
          </a:p>
          <a:p>
            <a:endParaRPr lang="el-GR" dirty="0" smtClean="0"/>
          </a:p>
          <a:p>
            <a:r>
              <a:rPr lang="en-US" b="1" dirty="0" smtClean="0">
                <a:solidFill>
                  <a:srgbClr val="0070C0"/>
                </a:solidFill>
              </a:rPr>
              <a:t>Any comment that forces you to look in another module for the meaning of that</a:t>
            </a:r>
            <a:r>
              <a:rPr lang="el-GR" b="1" dirty="0" smtClean="0">
                <a:solidFill>
                  <a:srgbClr val="0070C0"/>
                </a:solidFill>
              </a:rPr>
              <a:t> </a:t>
            </a:r>
            <a:r>
              <a:rPr lang="en-US" b="1" dirty="0" smtClean="0">
                <a:solidFill>
                  <a:srgbClr val="0070C0"/>
                </a:solidFill>
              </a:rPr>
              <a:t>comment has failed to communicate to you and is not worth the bits it consumes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350582" y="1554607"/>
            <a:ext cx="8519036" cy="3550793"/>
          </a:xfrm>
          <a:prstGeom prst="rect">
            <a:avLst/>
          </a:prstGeom>
          <a:noFill/>
          <a:ln w="9525">
            <a:noFill/>
            <a:miter lim="800000"/>
            <a:headEnd/>
            <a:tailEnd/>
          </a:ln>
        </p:spPr>
      </p:pic>
      <p:sp>
        <p:nvSpPr>
          <p:cNvPr id="7" name="Rectangle 6"/>
          <p:cNvSpPr/>
          <p:nvPr/>
        </p:nvSpPr>
        <p:spPr>
          <a:xfrm>
            <a:off x="2057400" y="5410200"/>
            <a:ext cx="4572000" cy="369332"/>
          </a:xfrm>
          <a:prstGeom prst="rect">
            <a:avLst/>
          </a:prstGeom>
        </p:spPr>
        <p:txBody>
          <a:bodyPr>
            <a:spAutoFit/>
          </a:bodyPr>
          <a:lstStyle/>
          <a:p>
            <a:r>
              <a:rPr lang="en-US" b="1" dirty="0" smtClean="0">
                <a:solidFill>
                  <a:srgbClr val="FF0000"/>
                </a:solidFill>
              </a:rPr>
              <a:t>What purpose does this comment serve?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685800" y="1295400"/>
            <a:ext cx="7678379" cy="3200400"/>
          </a:xfrm>
          <a:prstGeom prst="rect">
            <a:avLst/>
          </a:prstGeom>
          <a:noFill/>
          <a:ln w="9525">
            <a:noFill/>
            <a:miter lim="800000"/>
            <a:headEnd/>
            <a:tailEnd/>
          </a:ln>
        </p:spPr>
      </p:pic>
      <p:sp>
        <p:nvSpPr>
          <p:cNvPr id="7" name="Rectangle 6"/>
          <p:cNvSpPr/>
          <p:nvPr/>
        </p:nvSpPr>
        <p:spPr>
          <a:xfrm>
            <a:off x="304800" y="4321076"/>
            <a:ext cx="8458200" cy="2308324"/>
          </a:xfrm>
          <a:prstGeom prst="rect">
            <a:avLst/>
          </a:prstGeom>
        </p:spPr>
        <p:txBody>
          <a:bodyPr wrap="square">
            <a:spAutoFit/>
          </a:bodyPr>
          <a:lstStyle/>
          <a:p>
            <a:r>
              <a:rPr lang="en-US" dirty="0" smtClean="0"/>
              <a:t>It’s certainly </a:t>
            </a:r>
            <a:r>
              <a:rPr lang="en-US" dirty="0" smtClean="0">
                <a:solidFill>
                  <a:srgbClr val="FF0000"/>
                </a:solidFill>
              </a:rPr>
              <a:t>not more informative </a:t>
            </a:r>
            <a:r>
              <a:rPr lang="en-US" dirty="0" smtClean="0"/>
              <a:t>than the </a:t>
            </a:r>
            <a:r>
              <a:rPr lang="en-US" dirty="0" smtClean="0">
                <a:solidFill>
                  <a:srgbClr val="FF0000"/>
                </a:solidFill>
              </a:rPr>
              <a:t>code</a:t>
            </a:r>
            <a:r>
              <a:rPr lang="en-US" dirty="0" smtClean="0"/>
              <a:t>. </a:t>
            </a:r>
          </a:p>
          <a:p>
            <a:endParaRPr lang="en-US" dirty="0" smtClean="0"/>
          </a:p>
          <a:p>
            <a:r>
              <a:rPr lang="en-US" dirty="0" smtClean="0"/>
              <a:t>It is </a:t>
            </a:r>
            <a:r>
              <a:rPr lang="en-US" dirty="0" smtClean="0">
                <a:solidFill>
                  <a:srgbClr val="FF0000"/>
                </a:solidFill>
              </a:rPr>
              <a:t>not easier </a:t>
            </a:r>
            <a:r>
              <a:rPr lang="en-US" dirty="0" smtClean="0"/>
              <a:t>to read than the code. </a:t>
            </a:r>
          </a:p>
          <a:p>
            <a:endParaRPr lang="en-US" dirty="0" smtClean="0"/>
          </a:p>
          <a:p>
            <a:r>
              <a:rPr lang="en-US" dirty="0" smtClean="0"/>
              <a:t>Indeed, it is </a:t>
            </a:r>
            <a:r>
              <a:rPr lang="en-US" dirty="0" smtClean="0">
                <a:solidFill>
                  <a:srgbClr val="FF0000"/>
                </a:solidFill>
              </a:rPr>
              <a:t>less precise </a:t>
            </a:r>
            <a:r>
              <a:rPr lang="en-US" dirty="0" smtClean="0"/>
              <a:t>than the code and entices the reader to accept that lack of precision in lieu of true understanding. </a:t>
            </a:r>
          </a:p>
          <a:p>
            <a:endParaRPr lang="en-US" dirty="0" smtClean="0"/>
          </a:p>
          <a:p>
            <a:r>
              <a:rPr lang="en-US" dirty="0" smtClean="0"/>
              <a:t>Probably it </a:t>
            </a:r>
            <a:r>
              <a:rPr lang="en-US" b="1" dirty="0" smtClean="0">
                <a:solidFill>
                  <a:srgbClr val="FF0000"/>
                </a:solidFill>
              </a:rPr>
              <a:t>takes longer </a:t>
            </a:r>
            <a:r>
              <a:rPr lang="en-US" dirty="0" smtClean="0"/>
              <a:t>to read than the code itself !!!</a:t>
            </a:r>
            <a:endParaRPr lang="el-G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3074" name="Picture 2"/>
          <p:cNvPicPr>
            <a:picLocks noChangeAspect="1" noChangeArrowheads="1"/>
          </p:cNvPicPr>
          <p:nvPr/>
        </p:nvPicPr>
        <p:blipFill>
          <a:blip r:embed="rId3" cstate="print"/>
          <a:srcRect/>
          <a:stretch>
            <a:fillRect/>
          </a:stretch>
        </p:blipFill>
        <p:spPr bwMode="auto">
          <a:xfrm>
            <a:off x="0" y="1219200"/>
            <a:ext cx="5029200" cy="5542384"/>
          </a:xfrm>
          <a:prstGeom prst="rect">
            <a:avLst/>
          </a:prstGeom>
          <a:noFill/>
          <a:ln w="9525">
            <a:noFill/>
            <a:miter lim="800000"/>
            <a:headEnd/>
            <a:tailEnd/>
          </a:ln>
        </p:spPr>
      </p:pic>
      <p:sp>
        <p:nvSpPr>
          <p:cNvPr id="6" name="Rectangle 5"/>
          <p:cNvSpPr/>
          <p:nvPr/>
        </p:nvSpPr>
        <p:spPr>
          <a:xfrm>
            <a:off x="5486400" y="2286000"/>
            <a:ext cx="3200400" cy="2585323"/>
          </a:xfrm>
          <a:prstGeom prst="rect">
            <a:avLst/>
          </a:prstGeom>
        </p:spPr>
        <p:txBody>
          <a:bodyPr wrap="square">
            <a:spAutoFit/>
          </a:bodyPr>
          <a:lstStyle/>
          <a:p>
            <a:r>
              <a:rPr lang="en-US" dirty="0" smtClean="0"/>
              <a:t>More </a:t>
            </a:r>
            <a:r>
              <a:rPr lang="en-US" dirty="0" smtClean="0">
                <a:solidFill>
                  <a:srgbClr val="FF0000"/>
                </a:solidFill>
              </a:rPr>
              <a:t>useless</a:t>
            </a:r>
            <a:r>
              <a:rPr lang="en-US" dirty="0" smtClean="0"/>
              <a:t> and </a:t>
            </a:r>
            <a:r>
              <a:rPr lang="en-US" dirty="0" smtClean="0">
                <a:solidFill>
                  <a:srgbClr val="FF0000"/>
                </a:solidFill>
              </a:rPr>
              <a:t>redundant</a:t>
            </a:r>
            <a:r>
              <a:rPr lang="en-US" dirty="0" smtClean="0"/>
              <a:t> </a:t>
            </a:r>
            <a:r>
              <a:rPr lang="en-US" dirty="0" err="1" smtClean="0"/>
              <a:t>javadoc</a:t>
            </a:r>
            <a:r>
              <a:rPr lang="en-US" dirty="0" smtClean="0"/>
              <a:t> comments in a class taken from Tomcat. </a:t>
            </a:r>
          </a:p>
          <a:p>
            <a:endParaRPr lang="en-US" dirty="0" smtClean="0"/>
          </a:p>
          <a:p>
            <a:r>
              <a:rPr lang="en-US" dirty="0" smtClean="0"/>
              <a:t>These comments serve only to clutter and obscure the code.</a:t>
            </a:r>
            <a:endParaRPr lang="el-GR" dirty="0" smtClean="0"/>
          </a:p>
          <a:p>
            <a:endParaRPr lang="el-GR" dirty="0" smtClean="0"/>
          </a:p>
          <a:p>
            <a:r>
              <a:rPr lang="en-US" b="1" dirty="0" smtClean="0">
                <a:solidFill>
                  <a:srgbClr val="0070C0"/>
                </a:solidFill>
              </a:rPr>
              <a:t>Remember </a:t>
            </a:r>
            <a:r>
              <a:rPr lang="en-US" b="1" dirty="0" smtClean="0">
                <a:solidFill>
                  <a:srgbClr val="0070C0"/>
                </a:solidFill>
                <a:sym typeface="Wingdings" pitchFamily="2" charset="2"/>
              </a:rPr>
              <a:t> vertical density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2133600" y="3733800"/>
            <a:ext cx="4585871" cy="1477328"/>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Redundant Comments</a:t>
            </a:r>
            <a:endParaRPr lang="el-GR" dirty="0"/>
          </a:p>
        </p:txBody>
      </p:sp>
      <p:pic>
        <p:nvPicPr>
          <p:cNvPr id="6146" name="Picture 2"/>
          <p:cNvPicPr>
            <a:picLocks noChangeAspect="1" noChangeArrowheads="1"/>
          </p:cNvPicPr>
          <p:nvPr/>
        </p:nvPicPr>
        <p:blipFill>
          <a:blip r:embed="rId3" cstate="print"/>
          <a:srcRect/>
          <a:stretch>
            <a:fillRect/>
          </a:stretch>
        </p:blipFill>
        <p:spPr bwMode="auto">
          <a:xfrm>
            <a:off x="2590800" y="1447800"/>
            <a:ext cx="3105451" cy="2124075"/>
          </a:xfrm>
          <a:prstGeom prst="rect">
            <a:avLst/>
          </a:prstGeom>
          <a:noFill/>
          <a:ln w="9525">
            <a:noFill/>
            <a:miter lim="800000"/>
            <a:headEnd/>
            <a:tailEnd/>
          </a:ln>
        </p:spPr>
      </p:pic>
      <p:sp>
        <p:nvSpPr>
          <p:cNvPr id="7" name="TextBox 6"/>
          <p:cNvSpPr txBox="1"/>
          <p:nvPr/>
        </p:nvSpPr>
        <p:spPr>
          <a:xfrm>
            <a:off x="1828800" y="3733800"/>
            <a:ext cx="5429756" cy="2031325"/>
          </a:xfrm>
          <a:prstGeom prst="rect">
            <a:avLst/>
          </a:prstGeom>
          <a:noFill/>
        </p:spPr>
        <p:txBody>
          <a:bodyPr wrap="none" rtlCol="0">
            <a:spAutoFit/>
          </a:bodyPr>
          <a:lstStyle/>
          <a:p>
            <a:r>
              <a:rPr lang="en-US" dirty="0" smtClean="0"/>
              <a:t>more </a:t>
            </a:r>
            <a:r>
              <a:rPr lang="en-US" dirty="0" smtClean="0">
                <a:solidFill>
                  <a:srgbClr val="FF0000"/>
                </a:solidFill>
              </a:rPr>
              <a:t>redundant/noise</a:t>
            </a:r>
            <a:r>
              <a:rPr lang="en-US" dirty="0" smtClean="0"/>
              <a:t> comments !!</a:t>
            </a:r>
          </a:p>
          <a:p>
            <a:endParaRPr lang="en-US" dirty="0" smtClean="0"/>
          </a:p>
          <a:p>
            <a:r>
              <a:rPr lang="en-US" dirty="0" smtClean="0"/>
              <a:t>But there is something even more </a:t>
            </a:r>
            <a:r>
              <a:rPr lang="en-US" dirty="0" smtClean="0">
                <a:solidFill>
                  <a:srgbClr val="FF0000"/>
                </a:solidFill>
              </a:rPr>
              <a:t>scary</a:t>
            </a:r>
            <a:r>
              <a:rPr lang="en-US" dirty="0" smtClean="0"/>
              <a:t> here !!</a:t>
            </a:r>
          </a:p>
          <a:p>
            <a:endParaRPr lang="en-US" dirty="0" smtClean="0"/>
          </a:p>
          <a:p>
            <a:r>
              <a:rPr lang="en-US" b="1" dirty="0" smtClean="0">
                <a:solidFill>
                  <a:srgbClr val="FF0000"/>
                </a:solidFill>
              </a:rPr>
              <a:t>can you spot it ??</a:t>
            </a:r>
          </a:p>
          <a:p>
            <a:endParaRPr lang="en-US" b="1" dirty="0" smtClean="0">
              <a:solidFill>
                <a:srgbClr val="FF0000"/>
              </a:solidFill>
            </a:endParaRPr>
          </a:p>
          <a:p>
            <a:r>
              <a:rPr lang="en-US" b="1" dirty="0" smtClean="0">
                <a:solidFill>
                  <a:srgbClr val="FF0000"/>
                </a:solidFill>
              </a:rPr>
              <a:t>there is a copy paste error in the last comment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414185" y="1295400"/>
            <a:ext cx="8226834" cy="3429000"/>
          </a:xfrm>
          <a:prstGeom prst="rect">
            <a:avLst/>
          </a:prstGeom>
          <a:noFill/>
          <a:ln w="9525">
            <a:noFill/>
            <a:miter lim="800000"/>
            <a:headEnd/>
            <a:tailEnd/>
          </a:ln>
        </p:spPr>
      </p:pic>
      <p:sp>
        <p:nvSpPr>
          <p:cNvPr id="7" name="Rectangle 6"/>
          <p:cNvSpPr/>
          <p:nvPr/>
        </p:nvSpPr>
        <p:spPr>
          <a:xfrm>
            <a:off x="1219200" y="4542472"/>
            <a:ext cx="6096000" cy="1477328"/>
          </a:xfrm>
          <a:prstGeom prst="rect">
            <a:avLst/>
          </a:prstGeom>
        </p:spPr>
        <p:txBody>
          <a:bodyPr wrap="square">
            <a:spAutoFit/>
          </a:bodyPr>
          <a:lstStyle/>
          <a:p>
            <a:pPr algn="just"/>
            <a:r>
              <a:rPr lang="en-US" dirty="0" smtClean="0"/>
              <a:t>Sometimes, with all the best intentions, a programmer makes a statement in his comments that isn’t precise enough to be accurate.</a:t>
            </a:r>
          </a:p>
          <a:p>
            <a:pPr algn="just"/>
            <a:endParaRPr lang="en-US" dirty="0" smtClean="0"/>
          </a:p>
          <a:p>
            <a:pPr algn="just"/>
            <a:r>
              <a:rPr lang="en-US" b="1" dirty="0" smtClean="0">
                <a:solidFill>
                  <a:srgbClr val="FF0000"/>
                </a:solidFill>
              </a:rPr>
              <a:t>Do you see how the above comment is misleading?</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Misleading Comments</a:t>
            </a:r>
            <a:endParaRPr lang="el-GR" dirty="0"/>
          </a:p>
        </p:txBody>
      </p:sp>
      <p:pic>
        <p:nvPicPr>
          <p:cNvPr id="5" name="Picture 2"/>
          <p:cNvPicPr>
            <a:picLocks noChangeAspect="1" noChangeArrowheads="1"/>
          </p:cNvPicPr>
          <p:nvPr/>
        </p:nvPicPr>
        <p:blipFill>
          <a:blip r:embed="rId3" cstate="print"/>
          <a:srcRect/>
          <a:stretch>
            <a:fillRect/>
          </a:stretch>
        </p:blipFill>
        <p:spPr bwMode="auto">
          <a:xfrm>
            <a:off x="1143000" y="1295400"/>
            <a:ext cx="6490058" cy="2705100"/>
          </a:xfrm>
          <a:prstGeom prst="rect">
            <a:avLst/>
          </a:prstGeom>
          <a:noFill/>
          <a:ln w="9525">
            <a:noFill/>
            <a:miter lim="800000"/>
            <a:headEnd/>
            <a:tailEnd/>
          </a:ln>
        </p:spPr>
      </p:pic>
      <p:sp>
        <p:nvSpPr>
          <p:cNvPr id="7" name="Rectangle 6"/>
          <p:cNvSpPr/>
          <p:nvPr/>
        </p:nvSpPr>
        <p:spPr>
          <a:xfrm>
            <a:off x="228600" y="3962400"/>
            <a:ext cx="6096000" cy="2585323"/>
          </a:xfrm>
          <a:prstGeom prst="rect">
            <a:avLst/>
          </a:prstGeom>
        </p:spPr>
        <p:txBody>
          <a:bodyPr wrap="square">
            <a:spAutoFit/>
          </a:bodyPr>
          <a:lstStyle/>
          <a:p>
            <a:pPr algn="just"/>
            <a:r>
              <a:rPr lang="en-US" dirty="0" smtClean="0"/>
              <a:t>Sometimes, with all the best intentions, a programmer makes a statement in his comments that </a:t>
            </a:r>
            <a:r>
              <a:rPr lang="en-US" b="1" dirty="0" smtClean="0">
                <a:solidFill>
                  <a:srgbClr val="FF0000"/>
                </a:solidFill>
              </a:rPr>
              <a:t>isn’t precise</a:t>
            </a:r>
            <a:r>
              <a:rPr lang="en-US" dirty="0" smtClean="0"/>
              <a:t> enough to be accurate.</a:t>
            </a:r>
          </a:p>
          <a:p>
            <a:pPr algn="just"/>
            <a:endParaRPr lang="en-US" dirty="0" smtClean="0"/>
          </a:p>
          <a:p>
            <a:pPr algn="just"/>
            <a:r>
              <a:rPr lang="en-US" b="1" dirty="0" smtClean="0">
                <a:solidFill>
                  <a:srgbClr val="FF0000"/>
                </a:solidFill>
              </a:rPr>
              <a:t>Do you see how the above comment is misleading?</a:t>
            </a:r>
          </a:p>
          <a:p>
            <a:pPr algn="just"/>
            <a:endParaRPr lang="en-US" b="1" dirty="0" smtClean="0">
              <a:solidFill>
                <a:srgbClr val="FF0000"/>
              </a:solidFill>
            </a:endParaRPr>
          </a:p>
          <a:p>
            <a:pPr algn="just"/>
            <a:r>
              <a:rPr lang="en-US" b="1" dirty="0" smtClean="0">
                <a:solidFill>
                  <a:srgbClr val="FF0000"/>
                </a:solidFill>
              </a:rPr>
              <a:t>The method does not return </a:t>
            </a:r>
            <a:r>
              <a:rPr lang="en-US" b="1" dirty="0" smtClean="0">
                <a:solidFill>
                  <a:srgbClr val="0070C0"/>
                </a:solidFill>
              </a:rPr>
              <a:t>when</a:t>
            </a:r>
            <a:r>
              <a:rPr lang="en-US" b="1" dirty="0" smtClean="0">
                <a:solidFill>
                  <a:srgbClr val="FF0000"/>
                </a:solidFill>
              </a:rPr>
              <a:t> closed is true ; it returns </a:t>
            </a:r>
            <a:r>
              <a:rPr lang="en-US" b="1" dirty="0" smtClean="0">
                <a:solidFill>
                  <a:srgbClr val="0070C0"/>
                </a:solidFill>
              </a:rPr>
              <a:t>if closed is true</a:t>
            </a:r>
            <a:r>
              <a:rPr lang="en-US" b="1" dirty="0" smtClean="0">
                <a:solidFill>
                  <a:srgbClr val="FF0000"/>
                </a:solidFill>
              </a:rPr>
              <a:t>, else it waits for a time out and </a:t>
            </a:r>
            <a:r>
              <a:rPr lang="en-US" b="1" dirty="0" smtClean="0">
                <a:solidFill>
                  <a:srgbClr val="0070C0"/>
                </a:solidFill>
              </a:rPr>
              <a:t>if closed is still false </a:t>
            </a:r>
            <a:r>
              <a:rPr lang="en-US" b="1" dirty="0" smtClean="0">
                <a:solidFill>
                  <a:srgbClr val="FF0000"/>
                </a:solidFill>
              </a:rPr>
              <a:t>it throws an exception.</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don’t make up for bad code !!</a:t>
            </a:r>
            <a:endParaRPr lang="el-GR" dirty="0"/>
          </a:p>
        </p:txBody>
      </p:sp>
      <p:sp>
        <p:nvSpPr>
          <p:cNvPr id="5" name="Rectangle 4"/>
          <p:cNvSpPr/>
          <p:nvPr/>
        </p:nvSpPr>
        <p:spPr>
          <a:xfrm>
            <a:off x="762000" y="2286000"/>
            <a:ext cx="5867400" cy="2585323"/>
          </a:xfrm>
          <a:prstGeom prst="rect">
            <a:avLst/>
          </a:prstGeom>
        </p:spPr>
        <p:txBody>
          <a:bodyPr wrap="square">
            <a:spAutoFit/>
          </a:bodyPr>
          <a:lstStyle/>
          <a:p>
            <a:pPr algn="just"/>
            <a:r>
              <a:rPr lang="en-US" dirty="0" smtClean="0"/>
              <a:t>One of the more common </a:t>
            </a:r>
            <a:r>
              <a:rPr lang="en-US" dirty="0" smtClean="0">
                <a:solidFill>
                  <a:srgbClr val="FF0000"/>
                </a:solidFill>
              </a:rPr>
              <a:t>motivations</a:t>
            </a:r>
            <a:r>
              <a:rPr lang="en-US" dirty="0" smtClean="0"/>
              <a:t> for writing </a:t>
            </a:r>
            <a:r>
              <a:rPr lang="en-US" dirty="0" smtClean="0">
                <a:solidFill>
                  <a:srgbClr val="FF0000"/>
                </a:solidFill>
              </a:rPr>
              <a:t>comments</a:t>
            </a:r>
            <a:r>
              <a:rPr lang="en-US" dirty="0" smtClean="0"/>
              <a:t> is </a:t>
            </a:r>
            <a:r>
              <a:rPr lang="en-US" dirty="0" smtClean="0">
                <a:solidFill>
                  <a:srgbClr val="FF0000"/>
                </a:solidFill>
              </a:rPr>
              <a:t>bad code</a:t>
            </a:r>
            <a:r>
              <a:rPr lang="en-US" dirty="0" smtClean="0"/>
              <a:t>. </a:t>
            </a:r>
          </a:p>
          <a:p>
            <a:pPr algn="just"/>
            <a:endParaRPr lang="en-US" dirty="0" smtClean="0"/>
          </a:p>
          <a:p>
            <a:pPr algn="just"/>
            <a:r>
              <a:rPr lang="en-US" dirty="0" smtClean="0"/>
              <a:t>We write a module and we know it is confusing and disorganized.  We know it’s a mess.  So we say to ourselves,  “Ooh, I’d better comment that!”</a:t>
            </a:r>
          </a:p>
          <a:p>
            <a:endParaRPr lang="en-US" dirty="0" smtClean="0"/>
          </a:p>
          <a:p>
            <a:pPr algn="just"/>
            <a:r>
              <a:rPr lang="en-US" dirty="0" smtClean="0"/>
              <a:t>Rather than spend your time writing the comments that explain the mess you’ve made, spend it </a:t>
            </a:r>
            <a:r>
              <a:rPr lang="en-US" dirty="0" smtClean="0">
                <a:solidFill>
                  <a:srgbClr val="FF0000"/>
                </a:solidFill>
              </a:rPr>
              <a:t>cleaning that mess</a:t>
            </a:r>
            <a:r>
              <a:rPr lang="en-US" dirty="0" smtClean="0"/>
              <a:t>.</a:t>
            </a:r>
            <a:endParaRPr lang="el-G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670888" y="1295399"/>
            <a:ext cx="7253912" cy="3339301"/>
          </a:xfrm>
          <a:prstGeom prst="rect">
            <a:avLst/>
          </a:prstGeom>
          <a:noFill/>
          <a:ln w="9525">
            <a:noFill/>
            <a:miter lim="800000"/>
            <a:headEnd/>
            <a:tailEnd/>
          </a:ln>
        </p:spPr>
      </p:pic>
      <p:sp>
        <p:nvSpPr>
          <p:cNvPr id="6" name="TextBox 5"/>
          <p:cNvSpPr txBox="1"/>
          <p:nvPr/>
        </p:nvSpPr>
        <p:spPr>
          <a:xfrm>
            <a:off x="990600" y="4800600"/>
            <a:ext cx="6477000" cy="1477328"/>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Mandated Comments</a:t>
            </a:r>
            <a:endParaRPr lang="el-GR" dirty="0"/>
          </a:p>
        </p:txBody>
      </p:sp>
      <p:pic>
        <p:nvPicPr>
          <p:cNvPr id="4098" name="Picture 2"/>
          <p:cNvPicPr>
            <a:picLocks noChangeAspect="1" noChangeArrowheads="1"/>
          </p:cNvPicPr>
          <p:nvPr/>
        </p:nvPicPr>
        <p:blipFill>
          <a:blip r:embed="rId3" cstate="print"/>
          <a:srcRect/>
          <a:stretch>
            <a:fillRect/>
          </a:stretch>
        </p:blipFill>
        <p:spPr bwMode="auto">
          <a:xfrm>
            <a:off x="838200" y="1219200"/>
            <a:ext cx="6952180" cy="3200400"/>
          </a:xfrm>
          <a:prstGeom prst="rect">
            <a:avLst/>
          </a:prstGeom>
          <a:noFill/>
          <a:ln w="9525">
            <a:noFill/>
            <a:miter lim="800000"/>
            <a:headEnd/>
            <a:tailEnd/>
          </a:ln>
        </p:spPr>
      </p:pic>
      <p:sp>
        <p:nvSpPr>
          <p:cNvPr id="6" name="TextBox 5"/>
          <p:cNvSpPr txBox="1"/>
          <p:nvPr/>
        </p:nvSpPr>
        <p:spPr>
          <a:xfrm>
            <a:off x="457200" y="44958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pPr algn="just"/>
            <a:r>
              <a:rPr lang="en-US" dirty="0" smtClean="0"/>
              <a:t>These comments are there because of a rule followed  by the development team that requires </a:t>
            </a:r>
            <a:r>
              <a:rPr lang="en-US" dirty="0" smtClean="0">
                <a:solidFill>
                  <a:srgbClr val="FF0000"/>
                </a:solidFill>
              </a:rPr>
              <a:t>each function </a:t>
            </a:r>
            <a:r>
              <a:rPr lang="en-US" dirty="0" smtClean="0"/>
              <a:t>to have a </a:t>
            </a:r>
            <a:r>
              <a:rPr lang="en-US" dirty="0" err="1" smtClean="0"/>
              <a:t>javadoc</a:t>
            </a:r>
            <a:r>
              <a:rPr lang="en-US" dirty="0" smtClean="0"/>
              <a:t> </a:t>
            </a:r>
            <a:r>
              <a:rPr lang="en-US" dirty="0" smtClean="0">
                <a:solidFill>
                  <a:srgbClr val="FF0000"/>
                </a:solidFill>
              </a:rPr>
              <a:t>comment</a:t>
            </a:r>
          </a:p>
          <a:p>
            <a:pPr algn="just"/>
            <a:endParaRPr lang="en-US" dirty="0" smtClean="0">
              <a:solidFill>
                <a:srgbClr val="FF0000"/>
              </a:solidFill>
            </a:endParaRPr>
          </a:p>
          <a:p>
            <a:pPr algn="just"/>
            <a:r>
              <a:rPr lang="en-US" b="1" dirty="0" smtClean="0">
                <a:solidFill>
                  <a:srgbClr val="0070C0"/>
                </a:solidFill>
              </a:rPr>
              <a:t>It is just plain silly to have a rule that says that every function must have a </a:t>
            </a:r>
            <a:r>
              <a:rPr lang="en-US" b="1" dirty="0" err="1" smtClean="0">
                <a:solidFill>
                  <a:srgbClr val="0070C0"/>
                </a:solidFill>
              </a:rPr>
              <a:t>javadoc</a:t>
            </a:r>
            <a:r>
              <a:rPr lang="en-US" b="1" dirty="0" smtClean="0">
                <a:solidFill>
                  <a:srgbClr val="0070C0"/>
                </a:solidFill>
              </a:rPr>
              <a:t>, or every variable must have a comment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2133600" y="4964668"/>
            <a:ext cx="4419600" cy="369332"/>
          </a:xfrm>
          <a:prstGeom prst="rect">
            <a:avLst/>
          </a:prstGeom>
          <a:noFill/>
        </p:spPr>
        <p:txBody>
          <a:bodyPr wrap="square" rtlCol="0">
            <a:spAutoFit/>
          </a:bodyPr>
          <a:lstStyle/>
          <a:p>
            <a:r>
              <a:rPr lang="en-US" b="1" dirty="0" smtClean="0">
                <a:solidFill>
                  <a:srgbClr val="FF0000"/>
                </a:solidFill>
              </a:rPr>
              <a:t>How about these comments ??</a:t>
            </a:r>
          </a:p>
        </p:txBody>
      </p:sp>
      <p:pic>
        <p:nvPicPr>
          <p:cNvPr id="5122" name="Picture 2"/>
          <p:cNvPicPr>
            <a:picLocks noChangeAspect="1" noChangeArrowheads="1"/>
          </p:cNvPicPr>
          <p:nvPr/>
        </p:nvPicPr>
        <p:blipFill>
          <a:blip r:embed="rId3" cstate="print"/>
          <a:srcRect/>
          <a:stretch>
            <a:fillRect/>
          </a:stretch>
        </p:blipFill>
        <p:spPr bwMode="auto">
          <a:xfrm>
            <a:off x="609600" y="1295400"/>
            <a:ext cx="7263406" cy="35189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Log Comments</a:t>
            </a:r>
            <a:endParaRPr lang="el-GR" dirty="0"/>
          </a:p>
        </p:txBody>
      </p:sp>
      <p:sp>
        <p:nvSpPr>
          <p:cNvPr id="5" name="TextBox 4"/>
          <p:cNvSpPr txBox="1"/>
          <p:nvPr/>
        </p:nvSpPr>
        <p:spPr>
          <a:xfrm>
            <a:off x="533400" y="4572000"/>
            <a:ext cx="8305800" cy="2031325"/>
          </a:xfrm>
          <a:prstGeom prst="rect">
            <a:avLst/>
          </a:prstGeom>
          <a:noFill/>
        </p:spPr>
        <p:txBody>
          <a:bodyPr wrap="square" rtlCol="0">
            <a:spAutoFit/>
          </a:bodyPr>
          <a:lstStyle/>
          <a:p>
            <a:r>
              <a:rPr lang="en-US" b="1" dirty="0" smtClean="0">
                <a:solidFill>
                  <a:srgbClr val="FF0000"/>
                </a:solidFill>
              </a:rPr>
              <a:t>How about these comments ??</a:t>
            </a:r>
          </a:p>
          <a:p>
            <a:endParaRPr lang="en-US" b="1" dirty="0" smtClean="0">
              <a:solidFill>
                <a:srgbClr val="FF0000"/>
              </a:solidFill>
            </a:endParaRPr>
          </a:p>
          <a:p>
            <a:r>
              <a:rPr lang="en-US" dirty="0" smtClean="0"/>
              <a:t>Long ago there was a good reason to create and maintain these log entries at the start of every module.  We didn’t have source code </a:t>
            </a:r>
            <a:r>
              <a:rPr lang="en-US" dirty="0" smtClean="0">
                <a:solidFill>
                  <a:srgbClr val="FF0000"/>
                </a:solidFill>
              </a:rPr>
              <a:t>control systems</a:t>
            </a:r>
            <a:r>
              <a:rPr lang="en-US" dirty="0" smtClean="0"/>
              <a:t> that did it for us. </a:t>
            </a:r>
          </a:p>
          <a:p>
            <a:endParaRPr lang="en-US" dirty="0" smtClean="0"/>
          </a:p>
          <a:p>
            <a:r>
              <a:rPr lang="en-US" dirty="0" smtClean="0"/>
              <a:t>Nowadays, however, these long comments are just more clutter to obfuscate the module.  They should be </a:t>
            </a:r>
            <a:r>
              <a:rPr lang="fr-FR" b="1" dirty="0" err="1" smtClean="0">
                <a:solidFill>
                  <a:srgbClr val="FF0000"/>
                </a:solidFill>
              </a:rPr>
              <a:t>completely</a:t>
            </a:r>
            <a:r>
              <a:rPr lang="fr-FR" b="1" dirty="0" smtClean="0">
                <a:solidFill>
                  <a:srgbClr val="FF0000"/>
                </a:solidFill>
              </a:rPr>
              <a:t> </a:t>
            </a:r>
            <a:r>
              <a:rPr lang="fr-FR" b="1" dirty="0" err="1" smtClean="0">
                <a:solidFill>
                  <a:srgbClr val="FF0000"/>
                </a:solidFill>
              </a:rPr>
              <a:t>removed</a:t>
            </a:r>
            <a:r>
              <a:rPr lang="fr-FR" dirty="0" smtClean="0"/>
              <a:t>.</a:t>
            </a:r>
            <a:endParaRPr lang="en-US" b="1" dirty="0" smtClean="0">
              <a:solidFill>
                <a:srgbClr val="FF0000"/>
              </a:solidFill>
            </a:endParaRPr>
          </a:p>
        </p:txBody>
      </p:sp>
      <p:pic>
        <p:nvPicPr>
          <p:cNvPr id="5122" name="Picture 2"/>
          <p:cNvPicPr>
            <a:picLocks noChangeAspect="1" noChangeArrowheads="1"/>
          </p:cNvPicPr>
          <p:nvPr/>
        </p:nvPicPr>
        <p:blipFill>
          <a:blip r:embed="rId3" cstate="print"/>
          <a:srcRect/>
          <a:stretch>
            <a:fillRect/>
          </a:stretch>
        </p:blipFill>
        <p:spPr bwMode="auto">
          <a:xfrm>
            <a:off x="823558" y="1219200"/>
            <a:ext cx="70776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Position Markers </a:t>
            </a:r>
            <a:endParaRPr lang="el-GR" dirty="0"/>
          </a:p>
        </p:txBody>
      </p:sp>
      <p:sp>
        <p:nvSpPr>
          <p:cNvPr id="6" name="Rectangle 5"/>
          <p:cNvSpPr/>
          <p:nvPr/>
        </p:nvSpPr>
        <p:spPr>
          <a:xfrm>
            <a:off x="685800" y="1524000"/>
            <a:ext cx="7086600" cy="2554545"/>
          </a:xfrm>
          <a:prstGeom prst="rect">
            <a:avLst/>
          </a:prstGeom>
        </p:spPr>
        <p:txBody>
          <a:bodyPr wrap="square">
            <a:spAutoFit/>
          </a:bodyPr>
          <a:lstStyle/>
          <a:p>
            <a:r>
              <a:rPr lang="en-US" dirty="0" smtClean="0"/>
              <a:t>Sometimes programmers like to mark a particular position in a source file. </a:t>
            </a:r>
          </a:p>
          <a:p>
            <a:endParaRPr lang="en-US" dirty="0" smtClean="0"/>
          </a:p>
          <a:p>
            <a:r>
              <a:rPr lang="fr-FR" sz="1600" dirty="0" smtClean="0">
                <a:solidFill>
                  <a:srgbClr val="000099"/>
                </a:solidFill>
                <a:latin typeface="Courier New" pitchFamily="49" charset="0"/>
                <a:cs typeface="Courier New" pitchFamily="49" charset="0"/>
              </a:rPr>
              <a:t>// Actions //////////////////////////////////</a:t>
            </a:r>
          </a:p>
          <a:p>
            <a:endParaRPr lang="en-US" dirty="0" smtClean="0"/>
          </a:p>
          <a:p>
            <a:r>
              <a:rPr lang="en-US" dirty="0" smtClean="0"/>
              <a:t>There are </a:t>
            </a:r>
            <a:r>
              <a:rPr lang="en-US" dirty="0" smtClean="0">
                <a:solidFill>
                  <a:srgbClr val="FF0000"/>
                </a:solidFill>
              </a:rPr>
              <a:t>rare times </a:t>
            </a:r>
            <a:r>
              <a:rPr lang="en-US" dirty="0" smtClean="0"/>
              <a:t>when it makes sense to gather certain functions together beneath a </a:t>
            </a:r>
            <a:r>
              <a:rPr lang="en-US" dirty="0" smtClean="0">
                <a:solidFill>
                  <a:srgbClr val="FF0000"/>
                </a:solidFill>
              </a:rPr>
              <a:t>banner</a:t>
            </a:r>
            <a:r>
              <a:rPr lang="en-US" dirty="0" smtClean="0"/>
              <a:t> like this. But in general they are </a:t>
            </a:r>
            <a:r>
              <a:rPr lang="en-US" dirty="0" smtClean="0">
                <a:solidFill>
                  <a:srgbClr val="FF0000"/>
                </a:solidFill>
              </a:rPr>
              <a:t>clutter</a:t>
            </a:r>
            <a:r>
              <a:rPr lang="en-US" dirty="0" smtClean="0"/>
              <a:t> that should be eliminated.</a:t>
            </a:r>
          </a:p>
          <a:p>
            <a:endParaRPr lang="en-US" dirty="0" smtClean="0"/>
          </a:p>
          <a:p>
            <a:r>
              <a:rPr lang="en-US" dirty="0" smtClean="0"/>
              <a:t>So use them very </a:t>
            </a:r>
            <a:r>
              <a:rPr lang="en-US" dirty="0" smtClean="0">
                <a:solidFill>
                  <a:srgbClr val="FF0000"/>
                </a:solidFill>
              </a:rPr>
              <a:t>sparingly</a:t>
            </a:r>
            <a:r>
              <a:rPr lang="en-US" dirty="0" smtClean="0"/>
              <a:t>, and only when the benefit is significant. </a:t>
            </a: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95400"/>
            <a:ext cx="8039934" cy="3733800"/>
          </a:xfrm>
          <a:prstGeom prst="rect">
            <a:avLst/>
          </a:prstGeom>
          <a:noFill/>
          <a:ln w="9525">
            <a:noFill/>
            <a:miter lim="800000"/>
            <a:headEnd/>
            <a:tailEnd/>
          </a:ln>
        </p:spPr>
      </p:pic>
      <p:sp>
        <p:nvSpPr>
          <p:cNvPr id="5" name="Rectangle 4"/>
          <p:cNvSpPr/>
          <p:nvPr/>
        </p:nvSpPr>
        <p:spPr>
          <a:xfrm>
            <a:off x="1371600" y="5334000"/>
            <a:ext cx="6705600" cy="646331"/>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Closing Brace Comments</a:t>
            </a:r>
            <a:endParaRPr lang="el-GR" dirty="0"/>
          </a:p>
        </p:txBody>
      </p:sp>
      <p:pic>
        <p:nvPicPr>
          <p:cNvPr id="9218" name="Picture 2"/>
          <p:cNvPicPr>
            <a:picLocks noChangeAspect="1" noChangeArrowheads="1"/>
          </p:cNvPicPr>
          <p:nvPr/>
        </p:nvPicPr>
        <p:blipFill>
          <a:blip r:embed="rId3" cstate="print"/>
          <a:srcRect/>
          <a:stretch>
            <a:fillRect/>
          </a:stretch>
        </p:blipFill>
        <p:spPr bwMode="auto">
          <a:xfrm>
            <a:off x="609600" y="1219200"/>
            <a:ext cx="7547697" cy="3505201"/>
          </a:xfrm>
          <a:prstGeom prst="rect">
            <a:avLst/>
          </a:prstGeom>
          <a:noFill/>
          <a:ln w="9525">
            <a:noFill/>
            <a:miter lim="800000"/>
            <a:headEnd/>
            <a:tailEnd/>
          </a:ln>
        </p:spPr>
      </p:pic>
      <p:sp>
        <p:nvSpPr>
          <p:cNvPr id="5" name="Rectangle 4"/>
          <p:cNvSpPr/>
          <p:nvPr/>
        </p:nvSpPr>
        <p:spPr>
          <a:xfrm>
            <a:off x="533400" y="4724400"/>
            <a:ext cx="7924800" cy="1754326"/>
          </a:xfrm>
          <a:prstGeom prst="rect">
            <a:avLst/>
          </a:prstGeom>
        </p:spPr>
        <p:txBody>
          <a:bodyPr wrap="square">
            <a:spAutoFit/>
          </a:bodyPr>
          <a:lstStyle/>
          <a:p>
            <a:r>
              <a:rPr lang="en-US" dirty="0" smtClean="0"/>
              <a:t>Closing brace comments make sense for </a:t>
            </a:r>
            <a:r>
              <a:rPr lang="en-US" dirty="0" smtClean="0">
                <a:solidFill>
                  <a:srgbClr val="FF0000"/>
                </a:solidFill>
              </a:rPr>
              <a:t>long functions </a:t>
            </a:r>
            <a:r>
              <a:rPr lang="en-US" dirty="0" smtClean="0"/>
              <a:t>with deeply nested structures.</a:t>
            </a:r>
          </a:p>
          <a:p>
            <a:r>
              <a:rPr lang="en-US" dirty="0" smtClean="0"/>
              <a:t>BUT, we </a:t>
            </a:r>
            <a:r>
              <a:rPr lang="en-US" dirty="0" smtClean="0">
                <a:solidFill>
                  <a:srgbClr val="FF0000"/>
                </a:solidFill>
              </a:rPr>
              <a:t>don’t like long functions </a:t>
            </a:r>
            <a:r>
              <a:rPr lang="en-US" dirty="0" smtClean="0"/>
              <a:t>!!</a:t>
            </a:r>
          </a:p>
          <a:p>
            <a:endParaRPr lang="en-US" dirty="0" smtClean="0"/>
          </a:p>
          <a:p>
            <a:pPr algn="just"/>
            <a:r>
              <a:rPr lang="en-US" b="1" dirty="0" smtClean="0">
                <a:solidFill>
                  <a:srgbClr val="0070C0"/>
                </a:solidFill>
              </a:rPr>
              <a:t>So if you find yourself wanting to mark your closing braces, try to shorten your functions instead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Attributions</a:t>
            </a:r>
            <a:endParaRPr lang="el-GR" dirty="0"/>
          </a:p>
        </p:txBody>
      </p:sp>
      <p:sp>
        <p:nvSpPr>
          <p:cNvPr id="6" name="Rectangle 5"/>
          <p:cNvSpPr/>
          <p:nvPr/>
        </p:nvSpPr>
        <p:spPr>
          <a:xfrm>
            <a:off x="1143000" y="1997839"/>
            <a:ext cx="7239000" cy="3139321"/>
          </a:xfrm>
          <a:prstGeom prst="rect">
            <a:avLst/>
          </a:prstGeom>
        </p:spPr>
        <p:txBody>
          <a:bodyPr wrap="square">
            <a:spAutoFit/>
          </a:bodyPr>
          <a:lstStyle/>
          <a:p>
            <a:r>
              <a:rPr lang="fr-FR" sz="1600" dirty="0" smtClean="0">
                <a:solidFill>
                  <a:srgbClr val="000099"/>
                </a:solidFill>
                <a:latin typeface="Courier New" pitchFamily="49" charset="0"/>
                <a:cs typeface="Courier New" pitchFamily="49" charset="0"/>
              </a:rPr>
              <a:t>/* </a:t>
            </a:r>
            <a:r>
              <a:rPr lang="fr-FR" sz="1600" dirty="0" err="1" smtClean="0">
                <a:solidFill>
                  <a:srgbClr val="000099"/>
                </a:solidFill>
                <a:latin typeface="Courier New" pitchFamily="49" charset="0"/>
                <a:cs typeface="Courier New" pitchFamily="49" charset="0"/>
              </a:rPr>
              <a:t>Added</a:t>
            </a:r>
            <a:r>
              <a:rPr lang="fr-FR" sz="1600" dirty="0" smtClean="0">
                <a:solidFill>
                  <a:srgbClr val="000099"/>
                </a:solidFill>
                <a:latin typeface="Courier New" pitchFamily="49" charset="0"/>
                <a:cs typeface="Courier New" pitchFamily="49" charset="0"/>
              </a:rPr>
              <a:t> by Rick */</a:t>
            </a:r>
          </a:p>
          <a:p>
            <a:endParaRPr lang="en-US" dirty="0" smtClean="0"/>
          </a:p>
          <a:p>
            <a:r>
              <a:rPr lang="en-US" b="1" dirty="0" smtClean="0">
                <a:solidFill>
                  <a:srgbClr val="FF0000"/>
                </a:solidFill>
              </a:rPr>
              <a:t>Source code control systems are very good at remembering who added what, when.</a:t>
            </a:r>
          </a:p>
          <a:p>
            <a:endParaRPr lang="en-US" dirty="0" smtClean="0"/>
          </a:p>
          <a:p>
            <a:r>
              <a:rPr lang="en-US" dirty="0" smtClean="0"/>
              <a:t>There is no need to pollute the code with little bylines.  </a:t>
            </a:r>
          </a:p>
          <a:p>
            <a:endParaRPr lang="en-US" dirty="0" smtClean="0"/>
          </a:p>
          <a:p>
            <a:r>
              <a:rPr lang="en-US" dirty="0" smtClean="0"/>
              <a:t>You might think that such comments would be useful in order to help others know who to talk to about the code. But the reality is that they tend to stay around for years and years, getting </a:t>
            </a:r>
            <a:r>
              <a:rPr lang="en-US" b="1" dirty="0" smtClean="0">
                <a:solidFill>
                  <a:srgbClr val="FF0000"/>
                </a:solidFill>
              </a:rPr>
              <a:t>less and less accurate </a:t>
            </a:r>
            <a:r>
              <a:rPr lang="fr-FR" b="1" dirty="0" smtClean="0">
                <a:solidFill>
                  <a:srgbClr val="FF0000"/>
                </a:solidFill>
              </a:rPr>
              <a:t>and relevant</a:t>
            </a:r>
            <a:r>
              <a:rPr lang="fr-FR" dirty="0" smtClean="0"/>
              <a:t>.</a:t>
            </a:r>
            <a:endParaRPr lang="el-G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Commented out code</a:t>
            </a:r>
            <a:endParaRPr lang="el-GR" dirty="0"/>
          </a:p>
        </p:txBody>
      </p:sp>
      <p:pic>
        <p:nvPicPr>
          <p:cNvPr id="10242" name="Picture 2"/>
          <p:cNvPicPr>
            <a:picLocks noChangeAspect="1" noChangeArrowheads="1"/>
          </p:cNvPicPr>
          <p:nvPr/>
        </p:nvPicPr>
        <p:blipFill>
          <a:blip r:embed="rId3" cstate="print"/>
          <a:srcRect/>
          <a:stretch>
            <a:fillRect/>
          </a:stretch>
        </p:blipFill>
        <p:spPr bwMode="auto">
          <a:xfrm>
            <a:off x="449762" y="1981199"/>
            <a:ext cx="8237038" cy="1219201"/>
          </a:xfrm>
          <a:prstGeom prst="rect">
            <a:avLst/>
          </a:prstGeom>
          <a:noFill/>
          <a:ln w="9525">
            <a:noFill/>
            <a:miter lim="800000"/>
            <a:headEnd/>
            <a:tailEnd/>
          </a:ln>
        </p:spPr>
      </p:pic>
      <p:sp>
        <p:nvSpPr>
          <p:cNvPr id="5" name="Rectangle 4"/>
          <p:cNvSpPr/>
          <p:nvPr/>
        </p:nvSpPr>
        <p:spPr>
          <a:xfrm>
            <a:off x="1447800" y="3429000"/>
            <a:ext cx="6477000" cy="646331"/>
          </a:xfrm>
          <a:prstGeom prst="rect">
            <a:avLst/>
          </a:prstGeom>
        </p:spPr>
        <p:txBody>
          <a:bodyPr wrap="square">
            <a:spAutoFit/>
          </a:bodyPr>
          <a:lstStyle/>
          <a:p>
            <a:pPr algn="ctr"/>
            <a:r>
              <a:rPr lang="en-US" b="1" dirty="0" smtClean="0">
                <a:solidFill>
                  <a:srgbClr val="0070C0"/>
                </a:solidFill>
              </a:rPr>
              <a:t>Few practices are as odious as commenting-out code. Don’t do this !!</a:t>
            </a:r>
            <a:endParaRPr lang="el-GR" b="1" dirty="0">
              <a:solidFill>
                <a:srgbClr val="0070C0"/>
              </a:solidFill>
            </a:endParaRPr>
          </a:p>
        </p:txBody>
      </p:sp>
      <p:sp>
        <p:nvSpPr>
          <p:cNvPr id="7" name="Rectangle 6"/>
          <p:cNvSpPr/>
          <p:nvPr/>
        </p:nvSpPr>
        <p:spPr>
          <a:xfrm>
            <a:off x="1447800" y="4495800"/>
            <a:ext cx="6477000" cy="923330"/>
          </a:xfrm>
          <a:prstGeom prst="rect">
            <a:avLst/>
          </a:prstGeom>
        </p:spPr>
        <p:txBody>
          <a:bodyPr wrap="square">
            <a:spAutoFit/>
          </a:bodyPr>
          <a:lstStyle/>
          <a:p>
            <a:pPr algn="just"/>
            <a:r>
              <a:rPr lang="en-US" dirty="0" smtClean="0"/>
              <a:t>Others who see that commented-out code won’t have the courage to delete it. They’ll think it is there for a reason and is too </a:t>
            </a:r>
            <a:r>
              <a:rPr lang="en-US" dirty="0" smtClean="0">
                <a:solidFill>
                  <a:srgbClr val="FF0000"/>
                </a:solidFill>
              </a:rPr>
              <a:t>important</a:t>
            </a:r>
            <a:r>
              <a:rPr lang="en-US" dirty="0" smtClean="0"/>
              <a:t> to </a:t>
            </a:r>
            <a:r>
              <a:rPr lang="en-US" dirty="0" smtClean="0">
                <a:solidFill>
                  <a:srgbClr val="FF0000"/>
                </a:solidFill>
              </a:rPr>
              <a:t>delete</a:t>
            </a:r>
            <a:r>
              <a:rPr lang="en-US" dirty="0" smtClean="0"/>
              <a:t>.</a:t>
            </a:r>
            <a:endParaRPr lang="el-G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14400" y="1066799"/>
            <a:ext cx="7467600" cy="4836609"/>
          </a:xfrm>
          <a:prstGeom prst="rect">
            <a:avLst/>
          </a:prstGeom>
          <a:noFill/>
          <a:ln w="9525">
            <a:noFill/>
            <a:miter lim="800000"/>
            <a:headEnd/>
            <a:tailEnd/>
          </a:ln>
        </p:spPr>
      </p:pic>
      <p:sp>
        <p:nvSpPr>
          <p:cNvPr id="8" name="Rectangle 7"/>
          <p:cNvSpPr/>
          <p:nvPr/>
        </p:nvSpPr>
        <p:spPr>
          <a:xfrm>
            <a:off x="2438400" y="6019800"/>
            <a:ext cx="4114800" cy="369332"/>
          </a:xfrm>
          <a:prstGeom prst="rect">
            <a:avLst/>
          </a:prstGeom>
        </p:spPr>
        <p:txBody>
          <a:bodyPr wrap="square">
            <a:spAutoFit/>
          </a:bodyPr>
          <a:lstStyle/>
          <a:p>
            <a:r>
              <a:rPr lang="en-US" b="1" dirty="0" smtClean="0">
                <a:solidFill>
                  <a:srgbClr val="FF0000"/>
                </a:solidFill>
              </a:rPr>
              <a:t>What does this comment say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1905000" y="2895600"/>
            <a:ext cx="4219168" cy="923330"/>
          </a:xfrm>
          <a:prstGeom prst="rect">
            <a:avLst/>
          </a:prstGeom>
          <a:noFill/>
        </p:spPr>
        <p:txBody>
          <a:bodyPr wrap="none" rtlCol="0">
            <a:spAutoFit/>
          </a:bodyPr>
          <a:lstStyle/>
          <a:p>
            <a:r>
              <a:rPr lang="en-US" dirty="0" smtClean="0"/>
              <a:t>A comment over a complex expression ….</a:t>
            </a:r>
          </a:p>
          <a:p>
            <a:endParaRPr lang="en-US" dirty="0" smtClean="0"/>
          </a:p>
          <a:p>
            <a:r>
              <a:rPr lang="en-US" b="1" dirty="0" smtClean="0">
                <a:solidFill>
                  <a:srgbClr val="FF0000"/>
                </a:solidFill>
              </a:rPr>
              <a:t>Can we do better than this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HTML in Comments</a:t>
            </a:r>
            <a:endParaRPr lang="el-GR" dirty="0"/>
          </a:p>
        </p:txBody>
      </p:sp>
      <p:pic>
        <p:nvPicPr>
          <p:cNvPr id="11266" name="Picture 2"/>
          <p:cNvPicPr>
            <a:picLocks noChangeAspect="1" noChangeArrowheads="1"/>
          </p:cNvPicPr>
          <p:nvPr/>
        </p:nvPicPr>
        <p:blipFill>
          <a:blip r:embed="rId3" cstate="print"/>
          <a:srcRect/>
          <a:stretch>
            <a:fillRect/>
          </a:stretch>
        </p:blipFill>
        <p:spPr bwMode="auto">
          <a:xfrm>
            <a:off x="990600" y="1142999"/>
            <a:ext cx="6477000" cy="4195019"/>
          </a:xfrm>
          <a:prstGeom prst="rect">
            <a:avLst/>
          </a:prstGeom>
          <a:noFill/>
          <a:ln w="9525">
            <a:noFill/>
            <a:miter lim="800000"/>
            <a:headEnd/>
            <a:tailEnd/>
          </a:ln>
        </p:spPr>
      </p:pic>
      <p:sp>
        <p:nvSpPr>
          <p:cNvPr id="8" name="Rectangle 7"/>
          <p:cNvSpPr/>
          <p:nvPr/>
        </p:nvSpPr>
        <p:spPr>
          <a:xfrm>
            <a:off x="685800" y="5257800"/>
            <a:ext cx="7696200" cy="1477328"/>
          </a:xfrm>
          <a:prstGeom prst="rect">
            <a:avLst/>
          </a:prstGeom>
        </p:spPr>
        <p:txBody>
          <a:bodyPr wrap="square">
            <a:spAutoFit/>
          </a:bodyPr>
          <a:lstStyle/>
          <a:p>
            <a:r>
              <a:rPr lang="en-US" dirty="0" smtClean="0">
                <a:solidFill>
                  <a:srgbClr val="FF0000"/>
                </a:solidFill>
              </a:rPr>
              <a:t>HTML</a:t>
            </a:r>
            <a:r>
              <a:rPr lang="en-US" dirty="0" smtClean="0"/>
              <a:t> in source code makes the comments </a:t>
            </a:r>
            <a:r>
              <a:rPr lang="en-US" b="1" dirty="0" smtClean="0">
                <a:solidFill>
                  <a:srgbClr val="FF0000"/>
                </a:solidFill>
              </a:rPr>
              <a:t>hard to read</a:t>
            </a:r>
            <a:r>
              <a:rPr lang="en-US" dirty="0" smtClean="0"/>
              <a:t>. </a:t>
            </a:r>
          </a:p>
          <a:p>
            <a:endParaRPr lang="en-US" dirty="0" smtClean="0"/>
          </a:p>
          <a:p>
            <a:pPr algn="just"/>
            <a:r>
              <a:rPr lang="en-US" dirty="0" smtClean="0"/>
              <a:t>If comments are going to be extracted by some tool (like </a:t>
            </a:r>
            <a:r>
              <a:rPr lang="en-US" dirty="0" err="1" smtClean="0"/>
              <a:t>Javadoc</a:t>
            </a:r>
            <a:r>
              <a:rPr lang="en-US" dirty="0" smtClean="0"/>
              <a:t>) to appear in a Web page, then it should be the responsibility of that tool, and not the programmer, to adorn the comments with appropriate HTML.</a:t>
            </a:r>
            <a:endParaRPr lang="el-G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sp>
        <p:nvSpPr>
          <p:cNvPr id="8" name="Rectangle 7"/>
          <p:cNvSpPr/>
          <p:nvPr/>
        </p:nvSpPr>
        <p:spPr>
          <a:xfrm>
            <a:off x="2133600" y="4114800"/>
            <a:ext cx="4648200" cy="369332"/>
          </a:xfrm>
          <a:prstGeom prst="rect">
            <a:avLst/>
          </a:prstGeom>
        </p:spPr>
        <p:txBody>
          <a:bodyPr wrap="square">
            <a:spAutoFit/>
          </a:bodyPr>
          <a:lstStyle/>
          <a:p>
            <a:r>
              <a:rPr lang="en-US" b="1" dirty="0" smtClean="0">
                <a:solidFill>
                  <a:srgbClr val="FF0000"/>
                </a:solidFill>
              </a:rPr>
              <a:t>How about this comment ??</a:t>
            </a:r>
            <a:endParaRPr lang="en-US" b="1" dirty="0" smtClean="0"/>
          </a:p>
        </p:txBody>
      </p:sp>
      <p:pic>
        <p:nvPicPr>
          <p:cNvPr id="12290" name="Picture 2"/>
          <p:cNvPicPr>
            <a:picLocks noChangeAspect="1" noChangeArrowheads="1"/>
          </p:cNvPicPr>
          <p:nvPr/>
        </p:nvPicPr>
        <p:blipFill>
          <a:blip r:embed="rId3" cstate="print"/>
          <a:srcRect/>
          <a:stretch>
            <a:fillRect/>
          </a:stretch>
        </p:blipFill>
        <p:spPr bwMode="auto">
          <a:xfrm>
            <a:off x="756886" y="1295400"/>
            <a:ext cx="7478851"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Non local information</a:t>
            </a:r>
            <a:endParaRPr lang="el-GR" dirty="0"/>
          </a:p>
        </p:txBody>
      </p:sp>
      <p:pic>
        <p:nvPicPr>
          <p:cNvPr id="12290" name="Picture 2"/>
          <p:cNvPicPr>
            <a:picLocks noChangeAspect="1" noChangeArrowheads="1"/>
          </p:cNvPicPr>
          <p:nvPr/>
        </p:nvPicPr>
        <p:blipFill>
          <a:blip r:embed="rId3" cstate="print"/>
          <a:srcRect/>
          <a:stretch>
            <a:fillRect/>
          </a:stretch>
        </p:blipFill>
        <p:spPr bwMode="auto">
          <a:xfrm>
            <a:off x="762000" y="1219200"/>
            <a:ext cx="7171080" cy="2338054"/>
          </a:xfrm>
          <a:prstGeom prst="rect">
            <a:avLst/>
          </a:prstGeom>
          <a:noFill/>
          <a:ln w="9525">
            <a:noFill/>
            <a:miter lim="800000"/>
            <a:headEnd/>
            <a:tailEnd/>
          </a:ln>
        </p:spPr>
      </p:pic>
      <p:sp>
        <p:nvSpPr>
          <p:cNvPr id="5" name="Rectangle 4"/>
          <p:cNvSpPr/>
          <p:nvPr/>
        </p:nvSpPr>
        <p:spPr>
          <a:xfrm>
            <a:off x="838200" y="3657600"/>
            <a:ext cx="7086600" cy="2585323"/>
          </a:xfrm>
          <a:prstGeom prst="rect">
            <a:avLst/>
          </a:prstGeom>
        </p:spPr>
        <p:txBody>
          <a:bodyPr wrap="square">
            <a:spAutoFit/>
          </a:bodyPr>
          <a:lstStyle/>
          <a:p>
            <a:r>
              <a:rPr lang="en-US" dirty="0" smtClean="0"/>
              <a:t>Aside from the fact that it is horribly </a:t>
            </a:r>
            <a:r>
              <a:rPr lang="en-US" dirty="0" smtClean="0">
                <a:solidFill>
                  <a:srgbClr val="FF0000"/>
                </a:solidFill>
              </a:rPr>
              <a:t>redundant</a:t>
            </a:r>
            <a:r>
              <a:rPr lang="en-US" dirty="0" smtClean="0"/>
              <a:t>, it also offers information about the </a:t>
            </a:r>
            <a:r>
              <a:rPr lang="en-US" dirty="0" smtClean="0">
                <a:solidFill>
                  <a:srgbClr val="FF0000"/>
                </a:solidFill>
              </a:rPr>
              <a:t>default port</a:t>
            </a:r>
            <a:r>
              <a:rPr lang="en-US" dirty="0" smtClean="0"/>
              <a:t> </a:t>
            </a:r>
            <a:r>
              <a:rPr lang="en-US" dirty="0" smtClean="0">
                <a:solidFill>
                  <a:srgbClr val="FF0000"/>
                </a:solidFill>
              </a:rPr>
              <a:t>!!</a:t>
            </a:r>
          </a:p>
          <a:p>
            <a:endParaRPr lang="en-US" dirty="0" smtClean="0"/>
          </a:p>
          <a:p>
            <a:r>
              <a:rPr lang="en-US" dirty="0" smtClean="0"/>
              <a:t>And yet the function has absolutely no control over what that default is. The comment is </a:t>
            </a:r>
            <a:r>
              <a:rPr lang="en-US" dirty="0" smtClean="0">
                <a:solidFill>
                  <a:srgbClr val="FF0000"/>
                </a:solidFill>
              </a:rPr>
              <a:t>not describing the function</a:t>
            </a:r>
            <a:r>
              <a:rPr lang="en-US" dirty="0" smtClean="0"/>
              <a:t>, but some other, </a:t>
            </a:r>
            <a:r>
              <a:rPr lang="en-US" dirty="0" smtClean="0">
                <a:solidFill>
                  <a:srgbClr val="FF0000"/>
                </a:solidFill>
              </a:rPr>
              <a:t>far distant part of the system</a:t>
            </a:r>
            <a:r>
              <a:rPr lang="en-US" dirty="0" smtClean="0"/>
              <a:t>. </a:t>
            </a:r>
          </a:p>
          <a:p>
            <a:endParaRPr lang="en-US" dirty="0" smtClean="0"/>
          </a:p>
          <a:p>
            <a:r>
              <a:rPr lang="en-US" b="1" dirty="0" smtClean="0"/>
              <a:t>Of course there is no guarantee that this comment will be </a:t>
            </a:r>
            <a:r>
              <a:rPr lang="en-US" b="1" dirty="0" smtClean="0">
                <a:solidFill>
                  <a:srgbClr val="FF0000"/>
                </a:solidFill>
              </a:rPr>
              <a:t>changed</a:t>
            </a:r>
            <a:r>
              <a:rPr lang="en-US" b="1" dirty="0" smtClean="0"/>
              <a:t> when the code containing the </a:t>
            </a:r>
            <a:r>
              <a:rPr lang="en-US" b="1" dirty="0" smtClean="0">
                <a:solidFill>
                  <a:srgbClr val="FF0000"/>
                </a:solidFill>
              </a:rPr>
              <a:t>default port </a:t>
            </a:r>
            <a:r>
              <a:rPr lang="en-US" b="1" dirty="0" smtClean="0"/>
              <a:t>is changed !!!</a:t>
            </a:r>
            <a:endParaRPr lang="el-GR"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err="1" smtClean="0"/>
              <a:t>Javadocs</a:t>
            </a:r>
            <a:r>
              <a:rPr lang="en-US" dirty="0" smtClean="0"/>
              <a:t> in non public code</a:t>
            </a:r>
            <a:endParaRPr lang="el-GR" dirty="0"/>
          </a:p>
        </p:txBody>
      </p:sp>
      <p:sp>
        <p:nvSpPr>
          <p:cNvPr id="4" name="Rectangle 3"/>
          <p:cNvSpPr/>
          <p:nvPr/>
        </p:nvSpPr>
        <p:spPr>
          <a:xfrm>
            <a:off x="838200" y="2413338"/>
            <a:ext cx="7543800" cy="1477328"/>
          </a:xfrm>
          <a:prstGeom prst="rect">
            <a:avLst/>
          </a:prstGeom>
        </p:spPr>
        <p:txBody>
          <a:bodyPr wrap="square">
            <a:spAutoFit/>
          </a:bodyPr>
          <a:lstStyle/>
          <a:p>
            <a:r>
              <a:rPr lang="en-US" b="1" dirty="0" smtClean="0">
                <a:solidFill>
                  <a:srgbClr val="0070C0"/>
                </a:solidFill>
              </a:rPr>
              <a:t>As useful as </a:t>
            </a:r>
            <a:r>
              <a:rPr lang="en-US" b="1" dirty="0" err="1" smtClean="0">
                <a:solidFill>
                  <a:srgbClr val="0070C0"/>
                </a:solidFill>
              </a:rPr>
              <a:t>javadocs</a:t>
            </a:r>
            <a:r>
              <a:rPr lang="en-US" b="1" dirty="0" smtClean="0">
                <a:solidFill>
                  <a:srgbClr val="0070C0"/>
                </a:solidFill>
              </a:rPr>
              <a:t> are for public APIs, they are anathema to code that is not intended for public consumption. </a:t>
            </a:r>
          </a:p>
          <a:p>
            <a:endParaRPr lang="en-US" dirty="0" smtClean="0"/>
          </a:p>
          <a:p>
            <a:r>
              <a:rPr lang="en-US" dirty="0" smtClean="0"/>
              <a:t>Generating </a:t>
            </a:r>
            <a:r>
              <a:rPr lang="en-US" dirty="0" err="1" smtClean="0"/>
              <a:t>javadoc</a:t>
            </a:r>
            <a:r>
              <a:rPr lang="en-US" dirty="0" smtClean="0"/>
              <a:t> </a:t>
            </a:r>
            <a:r>
              <a:rPr lang="en-US" dirty="0" smtClean="0">
                <a:solidFill>
                  <a:srgbClr val="FF0000"/>
                </a:solidFill>
              </a:rPr>
              <a:t>pages</a:t>
            </a:r>
            <a:r>
              <a:rPr lang="en-US" dirty="0" smtClean="0"/>
              <a:t> for the </a:t>
            </a:r>
            <a:r>
              <a:rPr lang="en-US" dirty="0" smtClean="0">
                <a:solidFill>
                  <a:srgbClr val="FF0000"/>
                </a:solidFill>
              </a:rPr>
              <a:t>classes</a:t>
            </a:r>
            <a:r>
              <a:rPr lang="en-US" dirty="0" smtClean="0"/>
              <a:t> and </a:t>
            </a:r>
            <a:r>
              <a:rPr lang="en-US" dirty="0" smtClean="0">
                <a:solidFill>
                  <a:srgbClr val="FF0000"/>
                </a:solidFill>
              </a:rPr>
              <a:t>functions</a:t>
            </a:r>
            <a:r>
              <a:rPr lang="en-US" dirty="0" smtClean="0"/>
              <a:t> </a:t>
            </a:r>
            <a:r>
              <a:rPr lang="en-US" dirty="0" smtClean="0">
                <a:solidFill>
                  <a:srgbClr val="FF0000"/>
                </a:solidFill>
              </a:rPr>
              <a:t>inside a system </a:t>
            </a:r>
            <a:r>
              <a:rPr lang="en-US" dirty="0" smtClean="0"/>
              <a:t>is not generally useful.</a:t>
            </a:r>
            <a:endParaRPr lang="el-G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Explain yourself in code !!</a:t>
            </a:r>
            <a:endParaRPr lang="el-GR" dirty="0"/>
          </a:p>
        </p:txBody>
      </p:sp>
      <p:sp>
        <p:nvSpPr>
          <p:cNvPr id="6" name="Rectangle 5"/>
          <p:cNvSpPr/>
          <p:nvPr/>
        </p:nvSpPr>
        <p:spPr>
          <a:xfrm>
            <a:off x="533400" y="1828800"/>
            <a:ext cx="8229600" cy="830997"/>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Check to see if the employee is eligible for full benefits</a:t>
            </a:r>
          </a:p>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employee.flags</a:t>
            </a:r>
            <a:r>
              <a:rPr lang="fr-FR" sz="1600" dirty="0" smtClean="0">
                <a:solidFill>
                  <a:srgbClr val="000099"/>
                </a:solidFill>
                <a:latin typeface="Courier New" pitchFamily="49" charset="0"/>
                <a:cs typeface="Courier New" pitchFamily="49" charset="0"/>
              </a:rPr>
              <a:t> &amp; HOURLY_FLAG) &amp;&amp; (employee.age &gt; 65))</a:t>
            </a:r>
          </a:p>
          <a:p>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
        <p:nvSpPr>
          <p:cNvPr id="7" name="TextBox 6"/>
          <p:cNvSpPr txBox="1"/>
          <p:nvPr/>
        </p:nvSpPr>
        <p:spPr>
          <a:xfrm>
            <a:off x="990600" y="2819400"/>
            <a:ext cx="7620000" cy="2308324"/>
          </a:xfrm>
          <a:prstGeom prst="rect">
            <a:avLst/>
          </a:prstGeom>
          <a:noFill/>
        </p:spPr>
        <p:txBody>
          <a:bodyPr wrap="square" rtlCol="0">
            <a:spAutoFit/>
          </a:bodyPr>
          <a:lstStyle/>
          <a:p>
            <a:r>
              <a:rPr lang="en-US" dirty="0" smtClean="0"/>
              <a:t>A comment over a complex expression ….</a:t>
            </a:r>
          </a:p>
          <a:p>
            <a:endParaRPr lang="en-US" dirty="0" smtClean="0"/>
          </a:p>
          <a:p>
            <a:r>
              <a:rPr lang="en-US" b="1" dirty="0" smtClean="0">
                <a:solidFill>
                  <a:srgbClr val="FF0000"/>
                </a:solidFill>
              </a:rPr>
              <a:t>Can we do better that this ??</a:t>
            </a:r>
            <a:endParaRPr lang="el-GR" b="1" dirty="0" smtClean="0">
              <a:solidFill>
                <a:srgbClr val="FF0000"/>
              </a:solidFill>
            </a:endParaRPr>
          </a:p>
          <a:p>
            <a:endParaRPr lang="en-US" dirty="0" smtClean="0"/>
          </a:p>
          <a:p>
            <a:r>
              <a:rPr lang="en-US" dirty="0" smtClean="0"/>
              <a:t>It takes only a few seconds of thought to explain most of our intent in code. </a:t>
            </a:r>
          </a:p>
          <a:p>
            <a:endParaRPr lang="en-US" dirty="0" smtClean="0"/>
          </a:p>
          <a:p>
            <a:r>
              <a:rPr lang="en-US" dirty="0" smtClean="0"/>
              <a:t>In many cases it’s simply a matter of </a:t>
            </a:r>
            <a:r>
              <a:rPr lang="en-US" dirty="0" smtClean="0">
                <a:solidFill>
                  <a:srgbClr val="FF0000"/>
                </a:solidFill>
              </a:rPr>
              <a:t>creating a function </a:t>
            </a:r>
            <a:r>
              <a:rPr lang="en-US" dirty="0" smtClean="0"/>
              <a:t>that </a:t>
            </a:r>
            <a:r>
              <a:rPr lang="en-US" dirty="0" smtClean="0">
                <a:solidFill>
                  <a:srgbClr val="FF0000"/>
                </a:solidFill>
              </a:rPr>
              <a:t>says</a:t>
            </a:r>
            <a:r>
              <a:rPr lang="en-US" dirty="0" smtClean="0"/>
              <a:t> the same thing as the </a:t>
            </a:r>
            <a:r>
              <a:rPr lang="en-US" dirty="0" smtClean="0">
                <a:solidFill>
                  <a:srgbClr val="FF0000"/>
                </a:solidFill>
              </a:rPr>
              <a:t>comment</a:t>
            </a:r>
            <a:r>
              <a:rPr lang="en-US" dirty="0" smtClean="0"/>
              <a:t> </a:t>
            </a:r>
            <a:r>
              <a:rPr lang="fr-FR" dirty="0" err="1" smtClean="0"/>
              <a:t>you</a:t>
            </a:r>
            <a:r>
              <a:rPr lang="fr-FR" dirty="0" smtClean="0"/>
              <a:t> </a:t>
            </a:r>
            <a:r>
              <a:rPr lang="fr-FR" dirty="0" err="1" smtClean="0"/>
              <a:t>want</a:t>
            </a:r>
            <a:r>
              <a:rPr lang="fr-FR" dirty="0" smtClean="0"/>
              <a:t> to </a:t>
            </a:r>
            <a:r>
              <a:rPr lang="fr-FR" dirty="0" err="1" smtClean="0"/>
              <a:t>write</a:t>
            </a:r>
            <a:r>
              <a:rPr lang="fr-FR" dirty="0" smtClean="0"/>
              <a:t>.</a:t>
            </a:r>
            <a:endParaRPr lang="en-US" dirty="0" smtClean="0"/>
          </a:p>
        </p:txBody>
      </p:sp>
      <p:sp>
        <p:nvSpPr>
          <p:cNvPr id="5" name="Rectangle 4"/>
          <p:cNvSpPr/>
          <p:nvPr/>
        </p:nvSpPr>
        <p:spPr>
          <a:xfrm>
            <a:off x="1524000" y="5334000"/>
            <a:ext cx="5245347" cy="338554"/>
          </a:xfrm>
          <a:prstGeom prst="rect">
            <a:avLst/>
          </a:prstGeom>
        </p:spPr>
        <p:txBody>
          <a:bodyPr wrap="none">
            <a:spAutoFit/>
          </a:bodyPr>
          <a:lstStyle/>
          <a:p>
            <a:r>
              <a:rPr lang="fr-FR" sz="1600" dirty="0" smtClean="0">
                <a:solidFill>
                  <a:srgbClr val="000099"/>
                </a:solidFill>
                <a:latin typeface="Courier New" pitchFamily="49" charset="0"/>
                <a:cs typeface="Courier New" pitchFamily="49" charset="0"/>
              </a:rPr>
              <a:t>if (</a:t>
            </a:r>
            <a:r>
              <a:rPr lang="fr-FR" sz="1600" dirty="0" err="1" smtClean="0">
                <a:solidFill>
                  <a:srgbClr val="000099"/>
                </a:solidFill>
                <a:latin typeface="Courier New" pitchFamily="49" charset="0"/>
                <a:cs typeface="Courier New" pitchFamily="49" charset="0"/>
              </a:rPr>
              <a:t>employee.isEligibleForFullBenefits</a:t>
            </a:r>
            <a:r>
              <a:rPr lang="fr-FR" sz="1600" dirty="0" smtClean="0">
                <a:solidFill>
                  <a:srgbClr val="000099"/>
                </a:solidFill>
                <a:latin typeface="Courier New" pitchFamily="49" charset="0"/>
                <a:cs typeface="Courier New" pitchFamily="49" charset="0"/>
              </a:rPr>
              <a:t>())</a:t>
            </a:r>
            <a:endParaRPr lang="el-GR" sz="1600" dirty="0">
              <a:solidFill>
                <a:srgbClr val="000099"/>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289561" y="1676400"/>
            <a:ext cx="8808719" cy="2590800"/>
          </a:xfrm>
          <a:prstGeom prst="rect">
            <a:avLst/>
          </a:prstGeom>
          <a:noFill/>
          <a:ln w="9525">
            <a:noFill/>
            <a:miter lim="800000"/>
            <a:headEnd/>
            <a:tailEnd/>
          </a:ln>
        </p:spPr>
      </p:pic>
      <p:sp>
        <p:nvSpPr>
          <p:cNvPr id="8" name="TextBox 7"/>
          <p:cNvSpPr txBox="1"/>
          <p:nvPr/>
        </p:nvSpPr>
        <p:spPr>
          <a:xfrm>
            <a:off x="2590800" y="5486400"/>
            <a:ext cx="3453766" cy="369332"/>
          </a:xfrm>
          <a:prstGeom prst="rect">
            <a:avLst/>
          </a:prstGeom>
          <a:noFill/>
        </p:spPr>
        <p:txBody>
          <a:bodyPr wrap="none" rtlCol="0">
            <a:spAutoFit/>
          </a:bodyPr>
          <a:lstStyle/>
          <a:p>
            <a:r>
              <a:rPr lang="en-US" b="1" dirty="0" smtClean="0">
                <a:solidFill>
                  <a:srgbClr val="FF0000"/>
                </a:solidFill>
              </a:rPr>
              <a:t>Do you see anything strange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Comments lie !!</a:t>
            </a:r>
            <a:endParaRPr lang="el-GR" dirty="0"/>
          </a:p>
        </p:txBody>
      </p:sp>
      <p:pic>
        <p:nvPicPr>
          <p:cNvPr id="114690" name="Picture 2"/>
          <p:cNvPicPr>
            <a:picLocks noChangeAspect="1" noChangeArrowheads="1"/>
          </p:cNvPicPr>
          <p:nvPr/>
        </p:nvPicPr>
        <p:blipFill>
          <a:blip r:embed="rId2" cstate="print"/>
          <a:srcRect/>
          <a:stretch>
            <a:fillRect/>
          </a:stretch>
        </p:blipFill>
        <p:spPr bwMode="auto">
          <a:xfrm>
            <a:off x="1219200" y="1371600"/>
            <a:ext cx="6858000" cy="2017059"/>
          </a:xfrm>
          <a:prstGeom prst="rect">
            <a:avLst/>
          </a:prstGeom>
          <a:noFill/>
          <a:ln w="9525">
            <a:noFill/>
            <a:miter lim="800000"/>
            <a:headEnd/>
            <a:tailEnd/>
          </a:ln>
        </p:spPr>
      </p:pic>
      <p:sp>
        <p:nvSpPr>
          <p:cNvPr id="5" name="Rectangle 4"/>
          <p:cNvSpPr/>
          <p:nvPr/>
        </p:nvSpPr>
        <p:spPr>
          <a:xfrm>
            <a:off x="381000" y="3505200"/>
            <a:ext cx="8534400" cy="2585323"/>
          </a:xfrm>
          <a:prstGeom prst="rect">
            <a:avLst/>
          </a:prstGeom>
        </p:spPr>
        <p:txBody>
          <a:bodyPr wrap="square">
            <a:spAutoFit/>
          </a:bodyPr>
          <a:lstStyle/>
          <a:p>
            <a:r>
              <a:rPr lang="en-US" b="1" dirty="0" smtClean="0">
                <a:solidFill>
                  <a:srgbClr val="0070C0"/>
                </a:solidFill>
              </a:rPr>
              <a:t>Comments lie !!  </a:t>
            </a:r>
            <a:r>
              <a:rPr lang="en-US" dirty="0" smtClean="0"/>
              <a:t>Not always, and not intentionally, but too </a:t>
            </a:r>
            <a:r>
              <a:rPr lang="en-US" dirty="0" smtClean="0">
                <a:solidFill>
                  <a:srgbClr val="FF0000"/>
                </a:solidFill>
              </a:rPr>
              <a:t>often</a:t>
            </a:r>
            <a:r>
              <a:rPr lang="en-US" dirty="0" smtClean="0"/>
              <a:t>. </a:t>
            </a:r>
          </a:p>
          <a:p>
            <a:endParaRPr lang="en-US" dirty="0" smtClean="0"/>
          </a:p>
          <a:p>
            <a:pPr algn="just"/>
            <a:r>
              <a:rPr lang="en-US" dirty="0" smtClean="0"/>
              <a:t>The </a:t>
            </a:r>
            <a:r>
              <a:rPr lang="en-US" dirty="0" smtClean="0">
                <a:solidFill>
                  <a:srgbClr val="FF0000"/>
                </a:solidFill>
              </a:rPr>
              <a:t>older</a:t>
            </a:r>
            <a:r>
              <a:rPr lang="en-US" dirty="0" smtClean="0"/>
              <a:t> a comment is, and the farther away it is from the code it describes, the more likely it is to be just plain </a:t>
            </a:r>
            <a:r>
              <a:rPr lang="en-US" dirty="0" smtClean="0">
                <a:solidFill>
                  <a:srgbClr val="FF0000"/>
                </a:solidFill>
              </a:rPr>
              <a:t>wrong</a:t>
            </a:r>
            <a:r>
              <a:rPr lang="en-US" dirty="0" smtClean="0"/>
              <a:t>. </a:t>
            </a:r>
          </a:p>
          <a:p>
            <a:endParaRPr lang="en-US" dirty="0" smtClean="0"/>
          </a:p>
          <a:p>
            <a:pPr algn="just"/>
            <a:r>
              <a:rPr lang="en-US" dirty="0" smtClean="0"/>
              <a:t>The reason is simple. Programmers </a:t>
            </a:r>
            <a:r>
              <a:rPr lang="en-US" dirty="0" smtClean="0">
                <a:solidFill>
                  <a:srgbClr val="FF0000"/>
                </a:solidFill>
              </a:rPr>
              <a:t>can’t</a:t>
            </a:r>
            <a:r>
              <a:rPr lang="en-US" dirty="0" smtClean="0"/>
              <a:t> realistically </a:t>
            </a:r>
            <a:r>
              <a:rPr lang="fr-FR" dirty="0" err="1" smtClean="0">
                <a:solidFill>
                  <a:srgbClr val="FF0000"/>
                </a:solidFill>
              </a:rPr>
              <a:t>maintain</a:t>
            </a:r>
            <a:r>
              <a:rPr lang="fr-FR" dirty="0" smtClean="0">
                <a:solidFill>
                  <a:srgbClr val="FF0000"/>
                </a:solidFill>
              </a:rPr>
              <a:t> </a:t>
            </a:r>
            <a:r>
              <a:rPr lang="fr-FR" dirty="0" err="1" smtClean="0">
                <a:solidFill>
                  <a:srgbClr val="FF0000"/>
                </a:solidFill>
              </a:rPr>
              <a:t>them</a:t>
            </a:r>
            <a:r>
              <a:rPr lang="fr-FR" dirty="0" smtClean="0"/>
              <a:t>. </a:t>
            </a:r>
            <a:r>
              <a:rPr lang="en-US" dirty="0" smtClean="0"/>
              <a:t>Code changes and evolves. Chunks of it move from here to there. Those chunks bifurcate and reproduce and come together again to form chimeras. Unfortunately the comments don’t always follow them—</a:t>
            </a:r>
            <a:r>
              <a:rPr lang="en-US" i="1" dirty="0" smtClean="0"/>
              <a:t>can’t always follow them.</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Comments !!</a:t>
            </a:r>
            <a:endParaRPr lang="el-GR" dirty="0"/>
          </a:p>
        </p:txBody>
      </p:sp>
      <p:sp>
        <p:nvSpPr>
          <p:cNvPr id="3" name="Text Placeholder 2"/>
          <p:cNvSpPr>
            <a:spLocks noGrp="1"/>
          </p:cNvSpPr>
          <p:nvPr>
            <p:ph type="body" idx="1"/>
          </p:nvPr>
        </p:nvSpPr>
        <p:spPr/>
        <p:txBody>
          <a:bodyPr/>
          <a:lstStyle/>
          <a:p>
            <a:endParaRPr lang="el-G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Legal Comments</a:t>
            </a:r>
            <a:endParaRPr lang="el-GR" dirty="0"/>
          </a:p>
        </p:txBody>
      </p:sp>
      <p:sp>
        <p:nvSpPr>
          <p:cNvPr id="6" name="Rectangle 5"/>
          <p:cNvSpPr/>
          <p:nvPr/>
        </p:nvSpPr>
        <p:spPr>
          <a:xfrm>
            <a:off x="914400" y="1752600"/>
            <a:ext cx="7010400" cy="1077218"/>
          </a:xfrm>
          <a:prstGeom prst="rect">
            <a:avLst/>
          </a:prstGeom>
        </p:spPr>
        <p:txBody>
          <a:bodyPr wrap="square">
            <a:spAutoFit/>
          </a:bodyPr>
          <a:lstStyle/>
          <a:p>
            <a:r>
              <a:rPr lang="en-US" sz="1600" dirty="0" smtClean="0">
                <a:solidFill>
                  <a:srgbClr val="000099"/>
                </a:solidFill>
                <a:latin typeface="Courier New" pitchFamily="49" charset="0"/>
                <a:cs typeface="Courier New" pitchFamily="49" charset="0"/>
              </a:rPr>
              <a:t>// Copyright (C) 2003,2004,2005 by Object Mentor, Inc. </a:t>
            </a:r>
          </a:p>
          <a:p>
            <a:r>
              <a:rPr lang="en-US" sz="1600" dirty="0" smtClean="0">
                <a:solidFill>
                  <a:srgbClr val="000099"/>
                </a:solidFill>
                <a:latin typeface="Courier New" pitchFamily="49" charset="0"/>
                <a:cs typeface="Courier New" pitchFamily="49" charset="0"/>
              </a:rPr>
              <a:t>// All rights reserved.</a:t>
            </a:r>
          </a:p>
          <a:p>
            <a:r>
              <a:rPr lang="en-US" sz="1600" dirty="0" smtClean="0">
                <a:solidFill>
                  <a:srgbClr val="000099"/>
                </a:solidFill>
                <a:latin typeface="Courier New" pitchFamily="49" charset="0"/>
                <a:cs typeface="Courier New" pitchFamily="49" charset="0"/>
              </a:rPr>
              <a:t>// Released under the terms of the GNU </a:t>
            </a:r>
          </a:p>
          <a:p>
            <a:r>
              <a:rPr lang="en-US" sz="1600" dirty="0" smtClean="0">
                <a:solidFill>
                  <a:srgbClr val="000099"/>
                </a:solidFill>
                <a:latin typeface="Courier New" pitchFamily="49" charset="0"/>
                <a:cs typeface="Courier New" pitchFamily="49" charset="0"/>
              </a:rPr>
              <a:t>// General Public License version.</a:t>
            </a:r>
            <a:endParaRPr lang="el-GR" sz="1600" dirty="0">
              <a:solidFill>
                <a:srgbClr val="000099"/>
              </a:solidFill>
              <a:latin typeface="Courier New" pitchFamily="49" charset="0"/>
              <a:cs typeface="Courier New" pitchFamily="49" charset="0"/>
            </a:endParaRPr>
          </a:p>
        </p:txBody>
      </p:sp>
      <p:sp>
        <p:nvSpPr>
          <p:cNvPr id="7" name="Rectangle 6"/>
          <p:cNvSpPr/>
          <p:nvPr/>
        </p:nvSpPr>
        <p:spPr>
          <a:xfrm>
            <a:off x="838200" y="3276600"/>
            <a:ext cx="6705600" cy="2308324"/>
          </a:xfrm>
          <a:prstGeom prst="rect">
            <a:avLst/>
          </a:prstGeom>
        </p:spPr>
        <p:txBody>
          <a:bodyPr wrap="square">
            <a:spAutoFit/>
          </a:bodyPr>
          <a:lstStyle/>
          <a:p>
            <a:pPr algn="just"/>
            <a:r>
              <a:rPr lang="en-US" dirty="0" smtClean="0">
                <a:solidFill>
                  <a:srgbClr val="FF0000"/>
                </a:solidFill>
              </a:rPr>
              <a:t>Copyright</a:t>
            </a:r>
            <a:r>
              <a:rPr lang="en-US" dirty="0" smtClean="0"/>
              <a:t> and </a:t>
            </a:r>
            <a:r>
              <a:rPr lang="en-US" dirty="0" smtClean="0">
                <a:solidFill>
                  <a:srgbClr val="FF0000"/>
                </a:solidFill>
              </a:rPr>
              <a:t>authorship</a:t>
            </a:r>
            <a:r>
              <a:rPr lang="en-US" dirty="0" smtClean="0"/>
              <a:t> statements are necessary and reasonable things to put into a comment at the start of each source file.</a:t>
            </a:r>
          </a:p>
          <a:p>
            <a:pPr algn="just"/>
            <a:endParaRPr lang="en-US" dirty="0" smtClean="0"/>
          </a:p>
          <a:p>
            <a:r>
              <a:rPr lang="en-US" dirty="0" smtClean="0">
                <a:solidFill>
                  <a:srgbClr val="FF0000"/>
                </a:solidFill>
              </a:rPr>
              <a:t>BUT, </a:t>
            </a:r>
            <a:r>
              <a:rPr lang="en-US" dirty="0" smtClean="0"/>
              <a:t>comments like this should not be contracts or legal tomes. </a:t>
            </a:r>
          </a:p>
          <a:p>
            <a:endParaRPr lang="en-US" dirty="0" smtClean="0"/>
          </a:p>
          <a:p>
            <a:pPr algn="just"/>
            <a:r>
              <a:rPr lang="en-US" dirty="0" smtClean="0"/>
              <a:t>For example,  where possible, refer to a standard license or other external document rather than putting all the terms and conditions </a:t>
            </a:r>
            <a:r>
              <a:rPr lang="fr-FR" dirty="0" err="1" smtClean="0"/>
              <a:t>into</a:t>
            </a:r>
            <a:r>
              <a:rPr lang="fr-FR" dirty="0" smtClean="0"/>
              <a:t> the comment.</a:t>
            </a:r>
            <a:endParaRPr lang="el-GR"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6492</TotalTime>
  <Words>2222</Words>
  <Application>Microsoft Office PowerPoint</Application>
  <PresentationFormat>On-screen Show (4:3)</PresentationFormat>
  <Paragraphs>303</Paragraphs>
  <Slides>43</Slides>
  <Notes>29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Origin</vt:lpstr>
      <vt:lpstr>Clean Comments www.cs.uoi.gr/~zarras/soft-devII.htm    </vt:lpstr>
      <vt:lpstr>Comments - A necessary evil !!</vt:lpstr>
      <vt:lpstr>Comments don’t make up for bad code !!</vt:lpstr>
      <vt:lpstr>Explain yourself in code !!</vt:lpstr>
      <vt:lpstr>Explain yourself in code !!</vt:lpstr>
      <vt:lpstr>Comments lie !!</vt:lpstr>
      <vt:lpstr>Comments lie !!</vt:lpstr>
      <vt:lpstr>Good Comments !!</vt:lpstr>
      <vt:lpstr>Legal Comments</vt:lpstr>
      <vt:lpstr>Informative Comments</vt:lpstr>
      <vt:lpstr>Informative Comments</vt:lpstr>
      <vt:lpstr>Explain design decisions</vt:lpstr>
      <vt:lpstr>Clarification of arguments, ret values</vt:lpstr>
      <vt:lpstr>Warnings</vt:lpstr>
      <vt:lpstr>TODO</vt:lpstr>
      <vt:lpstr>Amplification</vt:lpstr>
      <vt:lpstr>Javadocs</vt:lpstr>
      <vt:lpstr>Bad Comments !!</vt:lpstr>
      <vt:lpstr>Mumbling</vt:lpstr>
      <vt:lpstr>Mumbling</vt:lpstr>
      <vt:lpstr>Mumbling</vt:lpstr>
      <vt:lpstr>Mumbling</vt:lpstr>
      <vt:lpstr>Redundant Comments</vt:lpstr>
      <vt:lpstr>Redundant Comments</vt:lpstr>
      <vt:lpstr>Redundant Comments</vt:lpstr>
      <vt:lpstr>Redundant Comments</vt:lpstr>
      <vt:lpstr>Redundant Comments</vt:lpstr>
      <vt:lpstr>Misleading Comments</vt:lpstr>
      <vt:lpstr>Misleading Comments</vt:lpstr>
      <vt:lpstr>Mandated Comments</vt:lpstr>
      <vt:lpstr>Mandated Comments</vt:lpstr>
      <vt:lpstr>Log Comments</vt:lpstr>
      <vt:lpstr>Log Comments</vt:lpstr>
      <vt:lpstr>Position Markers </vt:lpstr>
      <vt:lpstr>Closing Brace Comments</vt:lpstr>
      <vt:lpstr>Closing Brace Comments</vt:lpstr>
      <vt:lpstr>Attributions</vt:lpstr>
      <vt:lpstr>Commented out code</vt:lpstr>
      <vt:lpstr>HTML in Comments</vt:lpstr>
      <vt:lpstr>HTML in Comments</vt:lpstr>
      <vt:lpstr>Non local information</vt:lpstr>
      <vt:lpstr>Non local information</vt:lpstr>
      <vt:lpstr>Javadocs in non public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97</cp:revision>
  <dcterms:created xsi:type="dcterms:W3CDTF">2006-08-16T00:00:00Z</dcterms:created>
  <dcterms:modified xsi:type="dcterms:W3CDTF">2022-10-13T16:19:44Z</dcterms:modified>
</cp:coreProperties>
</file>