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8"/>
  </p:notesMasterIdLst>
  <p:handoutMasterIdLst>
    <p:handoutMasterId r:id="rId29"/>
  </p:handoutMasterIdLst>
  <p:sldIdLst>
    <p:sldId id="256" r:id="rId2"/>
    <p:sldId id="355" r:id="rId3"/>
    <p:sldId id="354" r:id="rId4"/>
    <p:sldId id="356" r:id="rId5"/>
    <p:sldId id="357" r:id="rId6"/>
    <p:sldId id="387" r:id="rId7"/>
    <p:sldId id="388" r:id="rId8"/>
    <p:sldId id="380" r:id="rId9"/>
    <p:sldId id="358" r:id="rId10"/>
    <p:sldId id="381" r:id="rId11"/>
    <p:sldId id="359" r:id="rId12"/>
    <p:sldId id="389" r:id="rId13"/>
    <p:sldId id="382" r:id="rId14"/>
    <p:sldId id="360" r:id="rId15"/>
    <p:sldId id="390" r:id="rId16"/>
    <p:sldId id="365" r:id="rId17"/>
    <p:sldId id="366" r:id="rId18"/>
    <p:sldId id="369" r:id="rId19"/>
    <p:sldId id="371" r:id="rId20"/>
    <p:sldId id="384" r:id="rId21"/>
    <p:sldId id="372" r:id="rId22"/>
    <p:sldId id="385" r:id="rId23"/>
    <p:sldId id="386" r:id="rId24"/>
    <p:sldId id="367" r:id="rId25"/>
    <p:sldId id="368" r:id="rId26"/>
    <p:sldId id="375" r:id="rId27"/>
  </p:sldIdLst>
  <p:sldSz cx="9144000" cy="6858000" type="screen4x3"/>
  <p:notesSz cx="6858000"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arras" initials="zas" lastIdx="21" clrIdx="0"/>
  <p:cmAuthor id="1" name="zarras" initials="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184" autoAdjust="0"/>
    <p:restoredTop sz="96914" autoAdjust="0"/>
  </p:normalViewPr>
  <p:slideViewPr>
    <p:cSldViewPr>
      <p:cViewPr>
        <p:scale>
          <a:sx n="80" d="100"/>
          <a:sy n="80" d="100"/>
        </p:scale>
        <p:origin x="-1052" y="1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06T18:02:01.453" idx="1">
    <p:pos x="2875" y="384"/>
    <p:text>use the example with some more details in the board
write down the if statements in the Employee class methods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6332"/>
          </a:xfrm>
          <a:prstGeom prst="rect">
            <a:avLst/>
          </a:prstGeom>
        </p:spPr>
        <p:txBody>
          <a:bodyPr vert="horz" lIns="99484" tIns="49743" rIns="99484" bIns="49743" rtlCol="0"/>
          <a:lstStyle>
            <a:lvl1pPr algn="l">
              <a:defRPr sz="1400"/>
            </a:lvl1pPr>
          </a:lstStyle>
          <a:p>
            <a:endParaRPr lang="el-GR"/>
          </a:p>
        </p:txBody>
      </p:sp>
      <p:sp>
        <p:nvSpPr>
          <p:cNvPr id="3" name="Date Placeholder 2"/>
          <p:cNvSpPr>
            <a:spLocks noGrp="1"/>
          </p:cNvSpPr>
          <p:nvPr>
            <p:ph type="dt" sz="quarter" idx="1"/>
          </p:nvPr>
        </p:nvSpPr>
        <p:spPr>
          <a:xfrm>
            <a:off x="3884613" y="1"/>
            <a:ext cx="2971800" cy="496332"/>
          </a:xfrm>
          <a:prstGeom prst="rect">
            <a:avLst/>
          </a:prstGeom>
        </p:spPr>
        <p:txBody>
          <a:bodyPr vert="horz" lIns="99484" tIns="49743" rIns="99484" bIns="49743" rtlCol="0"/>
          <a:lstStyle>
            <a:lvl1pPr algn="r">
              <a:defRPr sz="1400"/>
            </a:lvl1pPr>
          </a:lstStyle>
          <a:p>
            <a:fld id="{56FF66BB-58F6-4A37-8208-0812DDE6C8EF}" type="datetimeFigureOut">
              <a:rPr lang="el-GR" smtClean="0"/>
              <a:pPr/>
              <a:t>17/12/2021</a:t>
            </a:fld>
            <a:endParaRPr lang="el-GR"/>
          </a:p>
        </p:txBody>
      </p:sp>
      <p:sp>
        <p:nvSpPr>
          <p:cNvPr id="4" name="Footer Placeholder 3"/>
          <p:cNvSpPr>
            <a:spLocks noGrp="1"/>
          </p:cNvSpPr>
          <p:nvPr>
            <p:ph type="ftr" sz="quarter" idx="2"/>
          </p:nvPr>
        </p:nvSpPr>
        <p:spPr>
          <a:xfrm>
            <a:off x="0" y="9428584"/>
            <a:ext cx="2971800" cy="496332"/>
          </a:xfrm>
          <a:prstGeom prst="rect">
            <a:avLst/>
          </a:prstGeom>
        </p:spPr>
        <p:txBody>
          <a:bodyPr vert="horz" lIns="99484" tIns="49743" rIns="99484" bIns="49743" rtlCol="0" anchor="b"/>
          <a:lstStyle>
            <a:lvl1pPr algn="l">
              <a:defRPr sz="1400"/>
            </a:lvl1pPr>
          </a:lstStyle>
          <a:p>
            <a:endParaRPr lang="el-GR"/>
          </a:p>
        </p:txBody>
      </p:sp>
      <p:sp>
        <p:nvSpPr>
          <p:cNvPr id="5" name="Slide Number Placeholder 4"/>
          <p:cNvSpPr>
            <a:spLocks noGrp="1"/>
          </p:cNvSpPr>
          <p:nvPr>
            <p:ph type="sldNum" sz="quarter" idx="3"/>
          </p:nvPr>
        </p:nvSpPr>
        <p:spPr>
          <a:xfrm>
            <a:off x="3884613" y="9428584"/>
            <a:ext cx="2971800" cy="496332"/>
          </a:xfrm>
          <a:prstGeom prst="rect">
            <a:avLst/>
          </a:prstGeom>
        </p:spPr>
        <p:txBody>
          <a:bodyPr vert="horz" lIns="99484" tIns="49743" rIns="99484" bIns="49743" rtlCol="0" anchor="b"/>
          <a:lstStyle>
            <a:lvl1pPr algn="r">
              <a:defRPr sz="1400"/>
            </a:lvl1pPr>
          </a:lstStyle>
          <a:p>
            <a:fld id="{B6ACD10E-DA98-4C58-B3FF-1209C7843F57}" type="slidenum">
              <a:rPr lang="el-GR" smtClean="0"/>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6332"/>
          </a:xfrm>
          <a:prstGeom prst="rect">
            <a:avLst/>
          </a:prstGeom>
        </p:spPr>
        <p:txBody>
          <a:bodyPr vert="horz" lIns="99484" tIns="49743" rIns="99484" bIns="49743" rtlCol="0"/>
          <a:lstStyle>
            <a:lvl1pPr algn="l">
              <a:defRPr sz="1400"/>
            </a:lvl1pPr>
          </a:lstStyle>
          <a:p>
            <a:endParaRPr lang="el-GR"/>
          </a:p>
        </p:txBody>
      </p:sp>
      <p:sp>
        <p:nvSpPr>
          <p:cNvPr id="3" name="Date Placeholder 2"/>
          <p:cNvSpPr>
            <a:spLocks noGrp="1"/>
          </p:cNvSpPr>
          <p:nvPr>
            <p:ph type="dt" idx="1"/>
          </p:nvPr>
        </p:nvSpPr>
        <p:spPr>
          <a:xfrm>
            <a:off x="3884613" y="1"/>
            <a:ext cx="2971800" cy="496332"/>
          </a:xfrm>
          <a:prstGeom prst="rect">
            <a:avLst/>
          </a:prstGeom>
        </p:spPr>
        <p:txBody>
          <a:bodyPr vert="horz" lIns="99484" tIns="49743" rIns="99484" bIns="49743" rtlCol="0"/>
          <a:lstStyle>
            <a:lvl1pPr algn="r">
              <a:defRPr sz="1400"/>
            </a:lvl1pPr>
          </a:lstStyle>
          <a:p>
            <a:fld id="{DC17DF70-03C8-4BDB-82BF-9C076E474B74}" type="datetimeFigureOut">
              <a:rPr lang="el-GR" smtClean="0"/>
              <a:pPr/>
              <a:t>17/12/2021</a:t>
            </a:fld>
            <a:endParaRPr lang="el-GR"/>
          </a:p>
        </p:txBody>
      </p:sp>
      <p:sp>
        <p:nvSpPr>
          <p:cNvPr id="4" name="Slide Image Placeholder 3"/>
          <p:cNvSpPr>
            <a:spLocks noGrp="1" noRot="1" noChangeAspect="1"/>
          </p:cNvSpPr>
          <p:nvPr>
            <p:ph type="sldImg" idx="2"/>
          </p:nvPr>
        </p:nvSpPr>
        <p:spPr>
          <a:xfrm>
            <a:off x="947738" y="742950"/>
            <a:ext cx="4964112" cy="3724275"/>
          </a:xfrm>
          <a:prstGeom prst="rect">
            <a:avLst/>
          </a:prstGeom>
          <a:noFill/>
          <a:ln w="12700">
            <a:solidFill>
              <a:prstClr val="black"/>
            </a:solidFill>
          </a:ln>
        </p:spPr>
        <p:txBody>
          <a:bodyPr vert="horz" lIns="99484" tIns="49743" rIns="99484" bIns="49743" rtlCol="0" anchor="ctr"/>
          <a:lstStyle/>
          <a:p>
            <a:endParaRPr lang="el-GR"/>
          </a:p>
        </p:txBody>
      </p:sp>
      <p:sp>
        <p:nvSpPr>
          <p:cNvPr id="5" name="Notes Placeholder 4"/>
          <p:cNvSpPr>
            <a:spLocks noGrp="1"/>
          </p:cNvSpPr>
          <p:nvPr>
            <p:ph type="body" sz="quarter" idx="3"/>
          </p:nvPr>
        </p:nvSpPr>
        <p:spPr>
          <a:xfrm>
            <a:off x="685800" y="4715153"/>
            <a:ext cx="5486400" cy="4466987"/>
          </a:xfrm>
          <a:prstGeom prst="rect">
            <a:avLst/>
          </a:prstGeom>
        </p:spPr>
        <p:txBody>
          <a:bodyPr vert="horz" lIns="99484" tIns="49743" rIns="99484" bIns="4974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9428584"/>
            <a:ext cx="2971800" cy="496332"/>
          </a:xfrm>
          <a:prstGeom prst="rect">
            <a:avLst/>
          </a:prstGeom>
        </p:spPr>
        <p:txBody>
          <a:bodyPr vert="horz" lIns="99484" tIns="49743" rIns="99484" bIns="49743" rtlCol="0" anchor="b"/>
          <a:lstStyle>
            <a:lvl1pPr algn="l">
              <a:defRPr sz="1400"/>
            </a:lvl1pPr>
          </a:lstStyle>
          <a:p>
            <a:endParaRPr lang="el-GR"/>
          </a:p>
        </p:txBody>
      </p:sp>
      <p:sp>
        <p:nvSpPr>
          <p:cNvPr id="7" name="Slide Number Placeholder 6"/>
          <p:cNvSpPr>
            <a:spLocks noGrp="1"/>
          </p:cNvSpPr>
          <p:nvPr>
            <p:ph type="sldNum" sz="quarter" idx="5"/>
          </p:nvPr>
        </p:nvSpPr>
        <p:spPr>
          <a:xfrm>
            <a:off x="3884613" y="9428584"/>
            <a:ext cx="2971800" cy="496332"/>
          </a:xfrm>
          <a:prstGeom prst="rect">
            <a:avLst/>
          </a:prstGeom>
        </p:spPr>
        <p:txBody>
          <a:bodyPr vert="horz" lIns="99484" tIns="49743" rIns="99484" bIns="49743" rtlCol="0" anchor="b"/>
          <a:lstStyle>
            <a:lvl1pPr algn="r">
              <a:defRPr sz="1400"/>
            </a:lvl1pPr>
          </a:lstStyle>
          <a:p>
            <a:fld id="{519E72D8-DBAA-4DCF-87F7-0480A1282348}"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Typecode</a:t>
            </a:r>
            <a:r>
              <a:rPr lang="en-US" dirty="0" smtClean="0"/>
              <a:t> is a</a:t>
            </a:r>
            <a:r>
              <a:rPr lang="en-US" baseline="0" dirty="0" smtClean="0"/>
              <a:t> class attribute that we use to distinguish different subsets of the class objects</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3</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Clump</a:t>
            </a:r>
            <a:r>
              <a:rPr lang="en-US" baseline="0" dirty="0" smtClean="0"/>
              <a:t> = </a:t>
            </a:r>
            <a:r>
              <a:rPr lang="el-GR" baseline="0" dirty="0" smtClean="0"/>
              <a:t>συστάδα</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25</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 example with various</a:t>
            </a:r>
            <a:r>
              <a:rPr lang="en-US" baseline="0" dirty="0" smtClean="0"/>
              <a:t> </a:t>
            </a:r>
            <a:r>
              <a:rPr lang="en-US" baseline="0" dirty="0" err="1" smtClean="0"/>
              <a:t>custore</a:t>
            </a:r>
            <a:r>
              <a:rPr lang="en-US" baseline="0" dirty="0" smtClean="0"/>
              <a:t> related fields</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5</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8</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matter the </a:t>
            </a:r>
            <a:r>
              <a:rPr lang="en-US" dirty="0" err="1" smtClean="0"/>
              <a:t>typecode</a:t>
            </a:r>
            <a:r>
              <a:rPr lang="en-US" dirty="0" smtClean="0"/>
              <a:t> the behavior is the same</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9</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5277" indent="-235277">
              <a:buAutoNum type="arabicParenR"/>
            </a:pPr>
            <a:r>
              <a:rPr lang="en-US" dirty="0" smtClean="0"/>
              <a:t>The behavior</a:t>
            </a:r>
            <a:r>
              <a:rPr lang="en-US" baseline="0" dirty="0" smtClean="0"/>
              <a:t> varies depending on the </a:t>
            </a:r>
            <a:r>
              <a:rPr lang="en-US" baseline="0" dirty="0" err="1" smtClean="0"/>
              <a:t>typecode</a:t>
            </a:r>
            <a:endParaRPr lang="en-US" baseline="0" dirty="0" smtClean="0"/>
          </a:p>
          <a:p>
            <a:pPr marL="235277" indent="-235277">
              <a:buAutoNum type="arabicParenR"/>
            </a:pPr>
            <a:r>
              <a:rPr lang="en-US" baseline="0" dirty="0" smtClean="0"/>
              <a:t>The </a:t>
            </a:r>
            <a:r>
              <a:rPr lang="en-US" baseline="0" dirty="0" err="1" smtClean="0"/>
              <a:t>typecode</a:t>
            </a:r>
            <a:r>
              <a:rPr lang="en-US" baseline="0" dirty="0" smtClean="0"/>
              <a:t> is immutable after the object creation</a:t>
            </a:r>
          </a:p>
          <a:p>
            <a:pPr marL="235277" indent="-235277">
              <a:buAutoNum type="arabicParenR"/>
            </a:pPr>
            <a:endParaRPr lang="en-US" baseline="0" dirty="0" smtClean="0"/>
          </a:p>
          <a:p>
            <a:pPr marL="235277" indent="-235277"/>
            <a:r>
              <a:rPr lang="en-US" baseline="0" dirty="0" smtClean="0"/>
              <a:t>Make the varying parts abstract and put the concrete variations into subclasses </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11</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5277" indent="-235277">
              <a:buAutoNum type="arabicParenR"/>
            </a:pPr>
            <a:r>
              <a:rPr lang="en-US" dirty="0" smtClean="0"/>
              <a:t>The behavior</a:t>
            </a:r>
            <a:r>
              <a:rPr lang="en-US" baseline="0" dirty="0" smtClean="0"/>
              <a:t> varies depending on the </a:t>
            </a:r>
            <a:r>
              <a:rPr lang="en-US" baseline="0" dirty="0" err="1" smtClean="0"/>
              <a:t>typecode</a:t>
            </a:r>
            <a:endParaRPr lang="en-US" baseline="0" dirty="0" smtClean="0"/>
          </a:p>
          <a:p>
            <a:pPr marL="235277" indent="-235277">
              <a:buAutoNum type="arabicParenR"/>
            </a:pPr>
            <a:r>
              <a:rPr lang="en-US" baseline="0" dirty="0" smtClean="0"/>
              <a:t>The </a:t>
            </a:r>
            <a:r>
              <a:rPr lang="en-US" baseline="0" dirty="0" err="1" smtClean="0"/>
              <a:t>typecode</a:t>
            </a:r>
            <a:r>
              <a:rPr lang="en-US" baseline="0" dirty="0" smtClean="0"/>
              <a:t> is immutable after the object creation</a:t>
            </a:r>
          </a:p>
          <a:p>
            <a:pPr marL="235277" indent="-235277">
              <a:buAutoNum type="arabicParenR"/>
            </a:pPr>
            <a:endParaRPr lang="en-US" baseline="0" dirty="0" smtClean="0"/>
          </a:p>
          <a:p>
            <a:pPr marL="235277" indent="-235277"/>
            <a:r>
              <a:rPr lang="en-US" baseline="0" dirty="0" smtClean="0"/>
              <a:t>Make the varying parts abstract and put the concrete variations into subclasses </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12</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a:t>
            </a:r>
            <a:r>
              <a:rPr lang="en-US" dirty="0" err="1" smtClean="0"/>
              <a:t>typecode</a:t>
            </a:r>
            <a:r>
              <a:rPr lang="en-US" dirty="0" smtClean="0"/>
              <a:t> value</a:t>
            </a:r>
            <a:r>
              <a:rPr lang="en-US" baseline="0" dirty="0" smtClean="0"/>
              <a:t> changes and the behavior of the class objects changes accordingly you need to be able to change the behavior of the class objects dynamically </a:t>
            </a:r>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13</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5277" indent="-235277">
              <a:buAutoNum type="arabicParenR"/>
            </a:pPr>
            <a:r>
              <a:rPr lang="en-US" dirty="0" smtClean="0"/>
              <a:t>The behavior</a:t>
            </a:r>
            <a:r>
              <a:rPr lang="en-US" baseline="0" dirty="0" smtClean="0"/>
              <a:t> varies depending on the </a:t>
            </a:r>
            <a:r>
              <a:rPr lang="en-US" baseline="0" dirty="0" err="1" smtClean="0"/>
              <a:t>typecode</a:t>
            </a:r>
            <a:endParaRPr lang="en-US" baseline="0" dirty="0" smtClean="0"/>
          </a:p>
          <a:p>
            <a:pPr marL="235277" indent="-235277">
              <a:buAutoNum type="arabicParenR"/>
            </a:pPr>
            <a:r>
              <a:rPr lang="en-US" baseline="0" dirty="0" smtClean="0"/>
              <a:t>The </a:t>
            </a:r>
            <a:r>
              <a:rPr lang="en-US" baseline="0" dirty="0" err="1" smtClean="0"/>
              <a:t>typecode</a:t>
            </a:r>
            <a:r>
              <a:rPr lang="en-US" baseline="0" dirty="0" smtClean="0"/>
              <a:t> can change after the object creation</a:t>
            </a:r>
          </a:p>
          <a:p>
            <a:pPr marL="705830" lvl="1" indent="-235277">
              <a:buAutoNum type="arabicParenR"/>
            </a:pPr>
            <a:r>
              <a:rPr lang="en-US" baseline="0" dirty="0" smtClean="0"/>
              <a:t>The </a:t>
            </a:r>
            <a:r>
              <a:rPr lang="en-US" baseline="0" dirty="0" err="1" smtClean="0"/>
              <a:t>typecode</a:t>
            </a:r>
            <a:r>
              <a:rPr lang="en-US" baseline="0" dirty="0" smtClean="0"/>
              <a:t> is changed from the clients of the object -&gt; Strategy</a:t>
            </a:r>
          </a:p>
          <a:p>
            <a:pPr marL="705830" lvl="1" indent="-235277">
              <a:buAutoNum type="arabicParenR"/>
            </a:pPr>
            <a:r>
              <a:rPr lang="en-US" baseline="0" dirty="0" smtClean="0"/>
              <a:t>The </a:t>
            </a:r>
            <a:r>
              <a:rPr lang="en-US" baseline="0" dirty="0" err="1" smtClean="0"/>
              <a:t>typecode</a:t>
            </a:r>
            <a:r>
              <a:rPr lang="en-US" baseline="0" dirty="0" smtClean="0"/>
              <a:t> is changed from the object itself depending on its current </a:t>
            </a:r>
            <a:r>
              <a:rPr lang="en-US" b="1" baseline="0" dirty="0" smtClean="0">
                <a:solidFill>
                  <a:srgbClr val="FF0000"/>
                </a:solidFill>
              </a:rPr>
              <a:t>state</a:t>
            </a:r>
            <a:r>
              <a:rPr lang="en-US" baseline="0" dirty="0" smtClean="0"/>
              <a:t>  -&gt; State</a:t>
            </a:r>
          </a:p>
          <a:p>
            <a:pPr marL="705830" lvl="1" indent="-235277">
              <a:buAutoNum type="arabicParenR"/>
            </a:pPr>
            <a:endParaRPr lang="en-US" baseline="0" dirty="0" smtClean="0"/>
          </a:p>
          <a:p>
            <a:pPr marL="705830" lvl="1" indent="-235277"/>
            <a:endParaRPr lang="en-US" baseline="0" dirty="0" smtClean="0"/>
          </a:p>
          <a:p>
            <a:pPr marL="705830" lvl="1" indent="-235277"/>
            <a:r>
              <a:rPr lang="en-US" baseline="0" dirty="0" smtClean="0"/>
              <a:t>Create an new Hierarchy and move the varying parts there</a:t>
            </a:r>
          </a:p>
          <a:p>
            <a:pPr marL="705830" lvl="1" indent="-235277"/>
            <a:endParaRPr lang="en-US" baseline="0" dirty="0" smtClean="0"/>
          </a:p>
          <a:p>
            <a:pPr marL="705830" lvl="1" indent="-235277"/>
            <a:r>
              <a:rPr lang="en-US" baseline="0" dirty="0" smtClean="0"/>
              <a:t>Base class has abstract </a:t>
            </a:r>
            <a:r>
              <a:rPr lang="en-US" baseline="0" dirty="0" err="1" smtClean="0"/>
              <a:t>defs</a:t>
            </a:r>
            <a:r>
              <a:rPr lang="en-US" baseline="0" dirty="0" smtClean="0"/>
              <a:t> of the varying parts </a:t>
            </a:r>
          </a:p>
          <a:p>
            <a:pPr marL="705830" lvl="1" indent="-235277"/>
            <a:r>
              <a:rPr lang="en-US" baseline="0" dirty="0" smtClean="0"/>
              <a:t>Subclasses have the concrete variations</a:t>
            </a:r>
          </a:p>
          <a:p>
            <a:pPr marL="705830" lvl="1" indent="-235277"/>
            <a:endParaRPr lang="en-US" baseline="0" dirty="0" smtClean="0"/>
          </a:p>
          <a:p>
            <a:pPr marL="705830" lvl="1" indent="-235277"/>
            <a:r>
              <a:rPr lang="en-US" baseline="0" dirty="0" smtClean="0"/>
              <a:t>Original class delegates calls to the varying parts to the encapsulated object</a:t>
            </a:r>
          </a:p>
          <a:p>
            <a:pPr marL="705830" lvl="1" indent="-235277"/>
            <a:endParaRPr lang="en-US" baseline="0" dirty="0" smtClean="0"/>
          </a:p>
          <a:p>
            <a:pPr marL="705830" lvl="1" indent="-235277"/>
            <a:endParaRPr lang="en-US" dirty="0" smtClean="0"/>
          </a:p>
          <a:p>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14</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5277" indent="-235277">
              <a:buAutoNum type="arabicParenR"/>
            </a:pPr>
            <a:r>
              <a:rPr lang="en-US" dirty="0" smtClean="0"/>
              <a:t>The behavior</a:t>
            </a:r>
            <a:r>
              <a:rPr lang="en-US" baseline="0" dirty="0" smtClean="0"/>
              <a:t> varies depending on the </a:t>
            </a:r>
            <a:r>
              <a:rPr lang="en-US" baseline="0" dirty="0" err="1" smtClean="0"/>
              <a:t>typecode</a:t>
            </a:r>
            <a:endParaRPr lang="en-US" baseline="0" dirty="0" smtClean="0"/>
          </a:p>
          <a:p>
            <a:pPr marL="235277" indent="-235277">
              <a:buAutoNum type="arabicParenR"/>
            </a:pPr>
            <a:r>
              <a:rPr lang="en-US" baseline="0" dirty="0" smtClean="0"/>
              <a:t>The </a:t>
            </a:r>
            <a:r>
              <a:rPr lang="en-US" baseline="0" dirty="0" err="1" smtClean="0"/>
              <a:t>typecode</a:t>
            </a:r>
            <a:r>
              <a:rPr lang="en-US" baseline="0" dirty="0" smtClean="0"/>
              <a:t> can change after the object creation</a:t>
            </a:r>
          </a:p>
          <a:p>
            <a:pPr marL="705830" lvl="1" indent="-235277">
              <a:buAutoNum type="arabicParenR"/>
            </a:pPr>
            <a:r>
              <a:rPr lang="en-US" baseline="0" dirty="0" smtClean="0"/>
              <a:t>The </a:t>
            </a:r>
            <a:r>
              <a:rPr lang="en-US" baseline="0" dirty="0" err="1" smtClean="0"/>
              <a:t>typecode</a:t>
            </a:r>
            <a:r>
              <a:rPr lang="en-US" baseline="0" dirty="0" smtClean="0"/>
              <a:t> is changed from the clients of the object -&gt; Strategy</a:t>
            </a:r>
          </a:p>
          <a:p>
            <a:pPr marL="705830" lvl="1" indent="-235277">
              <a:buAutoNum type="arabicParenR"/>
            </a:pPr>
            <a:r>
              <a:rPr lang="en-US" baseline="0" dirty="0" smtClean="0"/>
              <a:t>The </a:t>
            </a:r>
            <a:r>
              <a:rPr lang="en-US" baseline="0" dirty="0" err="1" smtClean="0"/>
              <a:t>typecode</a:t>
            </a:r>
            <a:r>
              <a:rPr lang="en-US" baseline="0" dirty="0" smtClean="0"/>
              <a:t> is changed from the object itself depending on its current </a:t>
            </a:r>
            <a:r>
              <a:rPr lang="en-US" b="1" baseline="0" dirty="0" smtClean="0">
                <a:solidFill>
                  <a:srgbClr val="FF0000"/>
                </a:solidFill>
              </a:rPr>
              <a:t>state</a:t>
            </a:r>
            <a:r>
              <a:rPr lang="en-US" baseline="0" dirty="0" smtClean="0"/>
              <a:t>  -&gt; State</a:t>
            </a:r>
          </a:p>
          <a:p>
            <a:pPr marL="705830" lvl="1" indent="-235277">
              <a:buAutoNum type="arabicParenR"/>
            </a:pPr>
            <a:endParaRPr lang="en-US" baseline="0" dirty="0" smtClean="0"/>
          </a:p>
          <a:p>
            <a:pPr marL="705830" lvl="1" indent="-235277"/>
            <a:endParaRPr lang="en-US" baseline="0" dirty="0" smtClean="0"/>
          </a:p>
          <a:p>
            <a:pPr marL="705830" lvl="1" indent="-235277"/>
            <a:r>
              <a:rPr lang="en-US" baseline="0" dirty="0" smtClean="0"/>
              <a:t>Create an new Hierarchy and move the varying parts there</a:t>
            </a:r>
          </a:p>
          <a:p>
            <a:pPr marL="705830" lvl="1" indent="-235277"/>
            <a:endParaRPr lang="en-US" baseline="0" dirty="0" smtClean="0"/>
          </a:p>
          <a:p>
            <a:pPr marL="705830" lvl="1" indent="-235277"/>
            <a:r>
              <a:rPr lang="en-US" baseline="0" dirty="0" smtClean="0"/>
              <a:t>Base class has abstract </a:t>
            </a:r>
            <a:r>
              <a:rPr lang="en-US" baseline="0" dirty="0" err="1" smtClean="0"/>
              <a:t>defs</a:t>
            </a:r>
            <a:r>
              <a:rPr lang="en-US" baseline="0" dirty="0" smtClean="0"/>
              <a:t> of the varying parts </a:t>
            </a:r>
          </a:p>
          <a:p>
            <a:pPr marL="705830" lvl="1" indent="-235277"/>
            <a:r>
              <a:rPr lang="en-US" baseline="0" dirty="0" smtClean="0"/>
              <a:t>Subclasses have the concrete variations</a:t>
            </a:r>
          </a:p>
          <a:p>
            <a:pPr marL="705830" lvl="1" indent="-235277"/>
            <a:endParaRPr lang="en-US" baseline="0" dirty="0" smtClean="0"/>
          </a:p>
          <a:p>
            <a:pPr marL="705830" lvl="1" indent="-235277"/>
            <a:r>
              <a:rPr lang="en-US" baseline="0" dirty="0" smtClean="0"/>
              <a:t>Original class delegates calls to the varying parts to the encapsulated object</a:t>
            </a:r>
          </a:p>
          <a:p>
            <a:pPr marL="705830" lvl="1" indent="-235277"/>
            <a:endParaRPr lang="en-US" baseline="0" dirty="0" smtClean="0"/>
          </a:p>
          <a:p>
            <a:pPr marL="705830" lvl="1" indent="-235277"/>
            <a:endParaRPr lang="en-US" dirty="0" smtClean="0"/>
          </a:p>
          <a:p>
            <a:endParaRPr lang="en-US" dirty="0"/>
          </a:p>
        </p:txBody>
      </p:sp>
      <p:sp>
        <p:nvSpPr>
          <p:cNvPr id="4" name="Slide Number Placeholder 3"/>
          <p:cNvSpPr>
            <a:spLocks noGrp="1"/>
          </p:cNvSpPr>
          <p:nvPr>
            <p:ph type="sldNum" sz="quarter" idx="10"/>
          </p:nvPr>
        </p:nvSpPr>
        <p:spPr/>
        <p:txBody>
          <a:bodyPr/>
          <a:lstStyle/>
          <a:p>
            <a:fld id="{519E72D8-DBAA-4DCF-87F7-0480A1282348}" type="slidenum">
              <a:rPr lang="el-GR" smtClean="0"/>
              <a:pPr/>
              <a:t>15</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12/17/2021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12/17/2021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9"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2"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3"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12/17/2021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2" y="6467474"/>
            <a:ext cx="190849" cy="12031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uoi.gr/~zarras/soft-devII.ht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http://static.squarespace.com/static/518f5d62e4b075248d6a3f90/t/521bc806e4b08ade07864b34/1377552402666/area51.jpg"/>
          <p:cNvPicPr>
            <a:picLocks noChangeAspect="1" noChangeArrowheads="1"/>
          </p:cNvPicPr>
          <p:nvPr/>
        </p:nvPicPr>
        <p:blipFill>
          <a:blip r:embed="rId2" cstate="print"/>
          <a:srcRect/>
          <a:stretch>
            <a:fillRect/>
          </a:stretch>
        </p:blipFill>
        <p:spPr bwMode="auto">
          <a:xfrm>
            <a:off x="304800" y="304800"/>
            <a:ext cx="3751302" cy="5308092"/>
          </a:xfrm>
          <a:prstGeom prst="rect">
            <a:avLst/>
          </a:prstGeom>
          <a:noFill/>
        </p:spPr>
      </p:pic>
      <p:sp>
        <p:nvSpPr>
          <p:cNvPr id="2" name="Title 1"/>
          <p:cNvSpPr>
            <a:spLocks noGrp="1"/>
          </p:cNvSpPr>
          <p:nvPr>
            <p:ph type="ctrTitle"/>
          </p:nvPr>
        </p:nvSpPr>
        <p:spPr>
          <a:xfrm>
            <a:off x="1219200" y="3886200"/>
            <a:ext cx="6858000" cy="990600"/>
          </a:xfrm>
        </p:spPr>
        <p:txBody>
          <a:bodyPr>
            <a:normAutofit/>
          </a:bodyPr>
          <a:lstStyle/>
          <a:p>
            <a:r>
              <a:rPr lang="en-US" dirty="0" smtClean="0"/>
              <a:t>Data</a:t>
            </a:r>
            <a:br>
              <a:rPr lang="en-US" dirty="0" smtClean="0"/>
            </a:br>
            <a:r>
              <a:rPr lang="en-US" sz="1800" dirty="0" smtClean="0">
                <a:hlinkClick r:id="rId3"/>
              </a:rPr>
              <a:t>www.cs.uoi.gr/~zarras/soft-devII.htm</a:t>
            </a:r>
            <a:r>
              <a:rPr lang="en-US" sz="1800" dirty="0" smtClean="0"/>
              <a:t>    </a:t>
            </a:r>
            <a:endParaRPr lang="el-GR" sz="1800" dirty="0"/>
          </a:p>
        </p:txBody>
      </p:sp>
      <p:sp>
        <p:nvSpPr>
          <p:cNvPr id="3" name="Subtitle 2"/>
          <p:cNvSpPr>
            <a:spLocks noGrp="1"/>
          </p:cNvSpPr>
          <p:nvPr>
            <p:ph type="subTitle" idx="1"/>
          </p:nvPr>
        </p:nvSpPr>
        <p:spPr/>
        <p:txBody>
          <a:bodyPr>
            <a:normAutofit fontScale="70000" lnSpcReduction="20000"/>
          </a:bodyPr>
          <a:lstStyle/>
          <a:p>
            <a:r>
              <a:rPr lang="en-US" dirty="0" smtClean="0"/>
              <a:t>Sources: M. Fowler </a:t>
            </a:r>
            <a:r>
              <a:rPr lang="en-US" dirty="0" err="1" smtClean="0"/>
              <a:t>Refactorings</a:t>
            </a:r>
            <a:r>
              <a:rPr lang="en-US" dirty="0" smtClean="0"/>
              <a:t> Catalog</a:t>
            </a:r>
          </a:p>
          <a:p>
            <a:r>
              <a:rPr lang="en-US" dirty="0" smtClean="0"/>
              <a:t>W. Wake Refactoring Workbook</a:t>
            </a:r>
            <a:endParaRPr lang="el-G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2585323"/>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simulated types</a:t>
            </a:r>
            <a:r>
              <a:rPr lang="en-US" dirty="0" smtClean="0"/>
              <a:t>: an integer type code stands in for a class.</a:t>
            </a:r>
          </a:p>
          <a:p>
            <a:pPr marL="800100" lvl="1" indent="-342900"/>
            <a:endParaRPr lang="en-US" dirty="0" smtClean="0"/>
          </a:p>
          <a:p>
            <a:pPr marL="800100" lvl="1" indent="-342900"/>
            <a:r>
              <a:rPr lang="en-US" dirty="0" smtClean="0"/>
              <a:t>If the </a:t>
            </a:r>
            <a:r>
              <a:rPr lang="en-US" b="1" dirty="0" smtClean="0">
                <a:solidFill>
                  <a:srgbClr val="0070C0"/>
                </a:solidFill>
              </a:rPr>
              <a:t>behavior of the object depends on the </a:t>
            </a:r>
            <a:r>
              <a:rPr lang="en-US" b="1" dirty="0" err="1" smtClean="0">
                <a:solidFill>
                  <a:srgbClr val="0070C0"/>
                </a:solidFill>
              </a:rPr>
              <a:t>typecode</a:t>
            </a:r>
            <a:r>
              <a:rPr lang="en-US" b="1" dirty="0" smtClean="0">
                <a:solidFill>
                  <a:srgbClr val="0070C0"/>
                </a:solidFill>
              </a:rPr>
              <a:t> </a:t>
            </a:r>
            <a:r>
              <a:rPr lang="en-US" dirty="0" smtClean="0"/>
              <a:t>and the </a:t>
            </a:r>
            <a:r>
              <a:rPr lang="en-US" dirty="0" err="1" smtClean="0"/>
              <a:t>typecode</a:t>
            </a:r>
            <a:r>
              <a:rPr lang="en-US" dirty="0" smtClean="0"/>
              <a:t> value is </a:t>
            </a:r>
            <a:r>
              <a:rPr lang="en-US" b="1" dirty="0" smtClean="0">
                <a:solidFill>
                  <a:srgbClr val="0070C0"/>
                </a:solidFill>
              </a:rPr>
              <a:t>immutable during the lifetime of the object</a:t>
            </a:r>
            <a:r>
              <a:rPr lang="en-US" dirty="0" smtClean="0"/>
              <a:t>, and the class is not </a:t>
            </a:r>
            <a:r>
              <a:rPr lang="en-US" dirty="0" err="1" smtClean="0"/>
              <a:t>subclassed</a:t>
            </a:r>
            <a:r>
              <a:rPr lang="en-US" dirty="0" smtClean="0"/>
              <a:t> already, </a:t>
            </a:r>
            <a:r>
              <a:rPr lang="en-US" b="1" i="1" dirty="0" smtClean="0">
                <a:solidFill>
                  <a:srgbClr val="0070C0"/>
                </a:solidFill>
              </a:rPr>
              <a:t>Replace Type Code with Subclass</a:t>
            </a:r>
            <a:r>
              <a:rPr lang="en-US" i="1" dirty="0" smtClean="0"/>
              <a:t>.</a:t>
            </a:r>
          </a:p>
          <a:p>
            <a:endParaRPr lang="en-US" i="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Type Code with Subclass</a:t>
            </a:r>
            <a:endParaRPr lang="el-GR" dirty="0" smtClean="0"/>
          </a:p>
        </p:txBody>
      </p:sp>
      <p:pic>
        <p:nvPicPr>
          <p:cNvPr id="3074" name="Picture 2"/>
          <p:cNvPicPr>
            <a:picLocks noChangeAspect="1" noChangeArrowheads="1"/>
          </p:cNvPicPr>
          <p:nvPr/>
        </p:nvPicPr>
        <p:blipFill>
          <a:blip r:embed="rId3"/>
          <a:srcRect/>
          <a:stretch>
            <a:fillRect/>
          </a:stretch>
        </p:blipFill>
        <p:spPr bwMode="auto">
          <a:xfrm>
            <a:off x="1447800" y="1143000"/>
            <a:ext cx="5638800" cy="3290143"/>
          </a:xfrm>
          <a:prstGeom prst="rect">
            <a:avLst/>
          </a:prstGeom>
          <a:noFill/>
          <a:ln w="9525">
            <a:noFill/>
            <a:miter lim="800000"/>
            <a:headEnd/>
            <a:tailEnd/>
          </a:ln>
          <a:effectLst/>
        </p:spPr>
      </p:pic>
      <p:sp>
        <p:nvSpPr>
          <p:cNvPr id="4" name="Rectangle 3"/>
          <p:cNvSpPr/>
          <p:nvPr/>
        </p:nvSpPr>
        <p:spPr>
          <a:xfrm>
            <a:off x="5257800" y="3048000"/>
            <a:ext cx="533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srcRect/>
          <a:stretch>
            <a:fillRect/>
          </a:stretch>
        </p:blipFill>
        <p:spPr bwMode="auto">
          <a:xfrm>
            <a:off x="228600" y="1842343"/>
            <a:ext cx="8658225"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Type Code with Subclass</a:t>
            </a:r>
            <a:endParaRPr lang="el-GR" dirty="0" smtClean="0"/>
          </a:p>
        </p:txBody>
      </p:sp>
      <p:pic>
        <p:nvPicPr>
          <p:cNvPr id="3074" name="Picture 2"/>
          <p:cNvPicPr>
            <a:picLocks noChangeAspect="1" noChangeArrowheads="1"/>
          </p:cNvPicPr>
          <p:nvPr/>
        </p:nvPicPr>
        <p:blipFill>
          <a:blip r:embed="rId3"/>
          <a:srcRect/>
          <a:stretch>
            <a:fillRect/>
          </a:stretch>
        </p:blipFill>
        <p:spPr bwMode="auto">
          <a:xfrm>
            <a:off x="1447800" y="1358057"/>
            <a:ext cx="5638800" cy="3290143"/>
          </a:xfrm>
          <a:prstGeom prst="rect">
            <a:avLst/>
          </a:prstGeom>
          <a:noFill/>
          <a:ln w="9525">
            <a:noFill/>
            <a:miter lim="800000"/>
            <a:headEnd/>
            <a:tailEnd/>
          </a:ln>
          <a:effectLst/>
        </p:spPr>
      </p:pic>
      <p:sp>
        <p:nvSpPr>
          <p:cNvPr id="4" name="Rectangle 3"/>
          <p:cNvSpPr/>
          <p:nvPr/>
        </p:nvSpPr>
        <p:spPr>
          <a:xfrm>
            <a:off x="5257800" y="3048000"/>
            <a:ext cx="533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4"/>
          <a:srcRect/>
          <a:stretch>
            <a:fillRect/>
          </a:stretch>
        </p:blipFill>
        <p:spPr bwMode="auto">
          <a:xfrm>
            <a:off x="0" y="2057400"/>
            <a:ext cx="8980196"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2031325"/>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simulated types</a:t>
            </a:r>
            <a:r>
              <a:rPr lang="en-US" dirty="0" smtClean="0"/>
              <a:t>: an integer type code stands in for a class.</a:t>
            </a:r>
          </a:p>
          <a:p>
            <a:pPr marL="800100" lvl="1" indent="-342900"/>
            <a:r>
              <a:rPr lang="en-US" dirty="0" smtClean="0"/>
              <a:t>If the behavior of the object depends on the </a:t>
            </a:r>
            <a:r>
              <a:rPr lang="en-US" dirty="0" err="1" smtClean="0"/>
              <a:t>typecode</a:t>
            </a:r>
            <a:r>
              <a:rPr lang="en-US" dirty="0" smtClean="0"/>
              <a:t> and the </a:t>
            </a:r>
            <a:r>
              <a:rPr lang="en-US" dirty="0" smtClean="0">
                <a:solidFill>
                  <a:srgbClr val="0070C0"/>
                </a:solidFill>
              </a:rPr>
              <a:t>type code changes during the lifetime of the object (</a:t>
            </a:r>
            <a:r>
              <a:rPr lang="en-US" dirty="0" smtClean="0">
                <a:solidFill>
                  <a:srgbClr val="FF0000"/>
                </a:solidFill>
              </a:rPr>
              <a:t>or the class is </a:t>
            </a:r>
            <a:r>
              <a:rPr lang="en-US" dirty="0" err="1" smtClean="0">
                <a:solidFill>
                  <a:srgbClr val="FF0000"/>
                </a:solidFill>
              </a:rPr>
              <a:t>subclassed</a:t>
            </a:r>
            <a:r>
              <a:rPr lang="en-US" dirty="0" smtClean="0">
                <a:solidFill>
                  <a:srgbClr val="FF0000"/>
                </a:solidFill>
              </a:rPr>
              <a:t> already)</a:t>
            </a:r>
            <a:r>
              <a:rPr lang="en-US" dirty="0" smtClean="0"/>
              <a:t>, </a:t>
            </a:r>
            <a:r>
              <a:rPr lang="en-US" b="1" i="1" dirty="0" smtClean="0">
                <a:solidFill>
                  <a:srgbClr val="0070C0"/>
                </a:solidFill>
              </a:rPr>
              <a:t>Replace Type Code with Strategy</a:t>
            </a:r>
            <a:r>
              <a:rPr lang="en-US" i="1" dirty="0" smtClean="0"/>
              <a:t>. </a:t>
            </a:r>
          </a:p>
          <a:p>
            <a:endParaRPr lang="en-US" i="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Type Code with Strategy</a:t>
            </a:r>
            <a:endParaRPr lang="en-US" dirty="0"/>
          </a:p>
        </p:txBody>
      </p:sp>
      <p:pic>
        <p:nvPicPr>
          <p:cNvPr id="3074" name="Picture 2"/>
          <p:cNvPicPr>
            <a:picLocks noChangeAspect="1" noChangeArrowheads="1"/>
          </p:cNvPicPr>
          <p:nvPr/>
        </p:nvPicPr>
        <p:blipFill>
          <a:blip r:embed="rId3"/>
          <a:srcRect/>
          <a:stretch>
            <a:fillRect/>
          </a:stretch>
        </p:blipFill>
        <p:spPr bwMode="auto">
          <a:xfrm>
            <a:off x="152400" y="1671956"/>
            <a:ext cx="7620000" cy="4392608"/>
          </a:xfrm>
          <a:prstGeom prst="rect">
            <a:avLst/>
          </a:prstGeom>
          <a:noFill/>
          <a:ln w="9525">
            <a:noFill/>
            <a:miter lim="800000"/>
            <a:headEnd/>
            <a:tailEnd/>
          </a:ln>
          <a:effectLst/>
        </p:spPr>
      </p:pic>
      <p:sp>
        <p:nvSpPr>
          <p:cNvPr id="4" name="Rectangle 3"/>
          <p:cNvSpPr/>
          <p:nvPr/>
        </p:nvSpPr>
        <p:spPr>
          <a:xfrm>
            <a:off x="6096000" y="1600200"/>
            <a:ext cx="3048000" cy="1754326"/>
          </a:xfrm>
          <a:prstGeom prst="rect">
            <a:avLst/>
          </a:prstGeom>
        </p:spPr>
        <p:txBody>
          <a:bodyPr wrap="square">
            <a:spAutoFit/>
          </a:bodyPr>
          <a:lstStyle/>
          <a:p>
            <a:pPr algn="ctr">
              <a:buFont typeface="Wingdings 3" pitchFamily="18" charset="2"/>
              <a:buNone/>
            </a:pPr>
            <a:r>
              <a:rPr lang="en-US" dirty="0" smtClean="0"/>
              <a:t>Apply the </a:t>
            </a:r>
            <a:r>
              <a:rPr lang="en-US" dirty="0" smtClean="0">
                <a:solidFill>
                  <a:srgbClr val="C00000"/>
                </a:solidFill>
              </a:rPr>
              <a:t>Strategy pattern</a:t>
            </a:r>
            <a:r>
              <a:rPr lang="en-US" dirty="0" smtClean="0"/>
              <a:t>, i.e., encapsulate the </a:t>
            </a:r>
            <a:r>
              <a:rPr lang="en-US" dirty="0" err="1" smtClean="0">
                <a:solidFill>
                  <a:srgbClr val="C00000"/>
                </a:solidFill>
              </a:rPr>
              <a:t>typecode</a:t>
            </a:r>
            <a:r>
              <a:rPr lang="en-US" dirty="0" smtClean="0">
                <a:solidFill>
                  <a:srgbClr val="C00000"/>
                </a:solidFill>
              </a:rPr>
              <a:t> dependent behavior</a:t>
            </a:r>
            <a:r>
              <a:rPr lang="en-US" dirty="0" smtClean="0"/>
              <a:t> into </a:t>
            </a:r>
            <a:r>
              <a:rPr lang="en-US" dirty="0" smtClean="0">
                <a:solidFill>
                  <a:srgbClr val="C00000"/>
                </a:solidFill>
              </a:rPr>
              <a:t>separate objects </a:t>
            </a:r>
            <a:r>
              <a:rPr lang="en-US" dirty="0" smtClean="0"/>
              <a:t>with polymorphic interfaces and delegate calls to these objects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105021" y="1066801"/>
            <a:ext cx="7438779" cy="5674610"/>
          </a:xfrm>
          <a:prstGeom prst="rect">
            <a:avLst/>
          </a:prstGeom>
          <a:noFill/>
          <a:ln w="9525">
            <a:noFill/>
            <a:miter lim="800000"/>
            <a:headEnd/>
            <a:tailEnd/>
          </a:ln>
          <a:effectLst/>
        </p:spPr>
      </p:pic>
      <p:sp>
        <p:nvSpPr>
          <p:cNvPr id="2" name="Title 1"/>
          <p:cNvSpPr>
            <a:spLocks noGrp="1"/>
          </p:cNvSpPr>
          <p:nvPr>
            <p:ph type="title"/>
          </p:nvPr>
        </p:nvSpPr>
        <p:spPr>
          <a:xfrm>
            <a:off x="457200" y="152400"/>
            <a:ext cx="8229600" cy="685800"/>
          </a:xfrm>
        </p:spPr>
        <p:txBody>
          <a:bodyPr/>
          <a:lstStyle/>
          <a:p>
            <a:r>
              <a:rPr lang="en-US" dirty="0" smtClean="0"/>
              <a:t>Replace Type Code with Strategy</a:t>
            </a:r>
            <a:endParaRPr lang="en-US" dirty="0"/>
          </a:p>
        </p:txBody>
      </p:sp>
      <p:sp>
        <p:nvSpPr>
          <p:cNvPr id="4" name="Rectangle 3"/>
          <p:cNvSpPr/>
          <p:nvPr/>
        </p:nvSpPr>
        <p:spPr>
          <a:xfrm>
            <a:off x="6705600" y="1600200"/>
            <a:ext cx="2438400" cy="2308324"/>
          </a:xfrm>
          <a:prstGeom prst="rect">
            <a:avLst/>
          </a:prstGeom>
        </p:spPr>
        <p:txBody>
          <a:bodyPr wrap="square">
            <a:spAutoFit/>
          </a:bodyPr>
          <a:lstStyle/>
          <a:p>
            <a:pPr algn="ctr">
              <a:buFont typeface="Wingdings 3" pitchFamily="18" charset="2"/>
              <a:buNone/>
            </a:pPr>
            <a:r>
              <a:rPr lang="en-US" dirty="0" smtClean="0"/>
              <a:t>Apply the </a:t>
            </a:r>
            <a:r>
              <a:rPr lang="en-US" dirty="0" smtClean="0">
                <a:solidFill>
                  <a:srgbClr val="C00000"/>
                </a:solidFill>
              </a:rPr>
              <a:t>Strategy pattern</a:t>
            </a:r>
            <a:r>
              <a:rPr lang="en-US" dirty="0" smtClean="0"/>
              <a:t>, i.e., encapsulate the </a:t>
            </a:r>
            <a:r>
              <a:rPr lang="en-US" dirty="0" err="1" smtClean="0">
                <a:solidFill>
                  <a:srgbClr val="C00000"/>
                </a:solidFill>
              </a:rPr>
              <a:t>typecode</a:t>
            </a:r>
            <a:r>
              <a:rPr lang="en-US" dirty="0" smtClean="0">
                <a:solidFill>
                  <a:srgbClr val="C00000"/>
                </a:solidFill>
              </a:rPr>
              <a:t> dependent behavior</a:t>
            </a:r>
            <a:r>
              <a:rPr lang="en-US" dirty="0" smtClean="0"/>
              <a:t> into </a:t>
            </a:r>
            <a:r>
              <a:rPr lang="en-US" dirty="0" smtClean="0">
                <a:solidFill>
                  <a:srgbClr val="C00000"/>
                </a:solidFill>
              </a:rPr>
              <a:t>separate objects </a:t>
            </a:r>
            <a:r>
              <a:rPr lang="en-US" dirty="0" smtClean="0"/>
              <a:t>with polymorphic interfaces and delegate calls to these objects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Class/Container</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661279"/>
            <a:ext cx="7560000" cy="3139321"/>
          </a:xfrm>
          <a:prstGeom prst="rect">
            <a:avLst/>
          </a:prstGeom>
        </p:spPr>
        <p:txBody>
          <a:bodyPr wrap="square">
            <a:spAutoFit/>
          </a:bodyPr>
          <a:lstStyle/>
          <a:p>
            <a:r>
              <a:rPr lang="en-US" b="1" u="sng" dirty="0" smtClean="0">
                <a:solidFill>
                  <a:srgbClr val="0070C0"/>
                </a:solidFill>
              </a:rPr>
              <a:t>Symptoms</a:t>
            </a:r>
          </a:p>
          <a:p>
            <a:endParaRPr lang="en-US" dirty="0" smtClean="0"/>
          </a:p>
          <a:p>
            <a:r>
              <a:rPr lang="en-US" dirty="0" smtClean="0"/>
              <a:t>The class consists only of </a:t>
            </a:r>
            <a:r>
              <a:rPr lang="en-US" dirty="0" smtClean="0">
                <a:solidFill>
                  <a:srgbClr val="FF0000"/>
                </a:solidFill>
              </a:rPr>
              <a:t>public data members</a:t>
            </a:r>
            <a:r>
              <a:rPr lang="en-US" dirty="0" smtClean="0"/>
              <a:t>, or of </a:t>
            </a:r>
            <a:r>
              <a:rPr lang="en-US" dirty="0" smtClean="0">
                <a:solidFill>
                  <a:srgbClr val="FF0000"/>
                </a:solidFill>
              </a:rPr>
              <a:t>simple getting and setting methods</a:t>
            </a:r>
            <a:r>
              <a:rPr lang="en-US" dirty="0" smtClean="0"/>
              <a:t>.</a:t>
            </a:r>
          </a:p>
          <a:p>
            <a:endParaRPr lang="en-US" b="1" dirty="0" smtClean="0"/>
          </a:p>
          <a:p>
            <a:r>
              <a:rPr lang="en-US" b="1" u="sng" dirty="0" smtClean="0">
                <a:solidFill>
                  <a:srgbClr val="0070C0"/>
                </a:solidFill>
              </a:rPr>
              <a:t>Causes</a:t>
            </a:r>
          </a:p>
          <a:p>
            <a:endParaRPr lang="en-US" dirty="0" smtClean="0"/>
          </a:p>
          <a:p>
            <a:pPr algn="just"/>
            <a:r>
              <a:rPr lang="en-US" dirty="0" smtClean="0"/>
              <a:t>It’s </a:t>
            </a:r>
            <a:r>
              <a:rPr lang="en-US" dirty="0" smtClean="0">
                <a:solidFill>
                  <a:srgbClr val="0070C0"/>
                </a:solidFill>
              </a:rPr>
              <a:t>common for classes to begin like this</a:t>
            </a:r>
            <a:r>
              <a:rPr lang="en-US" dirty="0" smtClean="0"/>
              <a:t>: you realize that some data is part of an independent object, so you extract it out. But objects are about the commonality of </a:t>
            </a:r>
            <a:r>
              <a:rPr lang="en-US" i="1" dirty="0" smtClean="0"/>
              <a:t>behavior, and these objects aren’t developed enough to have much behavior yet.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752600"/>
            <a:ext cx="7560000" cy="1477328"/>
          </a:xfrm>
          <a:prstGeom prst="rect">
            <a:avLst/>
          </a:prstGeom>
        </p:spPr>
        <p:txBody>
          <a:bodyPr wrap="square">
            <a:spAutoFit/>
          </a:bodyPr>
          <a:lstStyle/>
          <a:p>
            <a:r>
              <a:rPr lang="en-US" b="1" u="sng" dirty="0" smtClean="0">
                <a:solidFill>
                  <a:srgbClr val="0070C0"/>
                </a:solidFill>
              </a:rPr>
              <a:t>What to Do</a:t>
            </a:r>
          </a:p>
          <a:p>
            <a:endParaRPr lang="en-US" b="1" i="1" dirty="0" smtClean="0"/>
          </a:p>
          <a:p>
            <a:pPr marL="342900" indent="-342900"/>
            <a:r>
              <a:rPr lang="en-US" i="1" dirty="0" smtClean="0">
                <a:solidFill>
                  <a:srgbClr val="0070C0"/>
                </a:solidFill>
              </a:rPr>
              <a:t>Encapsulate Field</a:t>
            </a:r>
            <a:r>
              <a:rPr lang="en-US" i="1" dirty="0" smtClean="0"/>
              <a:t> to block direct access to the fields (allowing access only </a:t>
            </a:r>
            <a:r>
              <a:rPr lang="en-US" dirty="0" smtClean="0"/>
              <a:t>through getters and setters).</a:t>
            </a:r>
          </a:p>
          <a:p>
            <a:pPr marL="342900" indent="-342900"/>
            <a:endParaRPr lang="en-US" i="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Encapsulate Field</a:t>
            </a:r>
            <a:endParaRPr lang="en-US" dirty="0"/>
          </a:p>
        </p:txBody>
      </p:sp>
      <p:pic>
        <p:nvPicPr>
          <p:cNvPr id="5122" name="Picture 2"/>
          <p:cNvPicPr>
            <a:picLocks noChangeAspect="1" noChangeArrowheads="1"/>
          </p:cNvPicPr>
          <p:nvPr/>
        </p:nvPicPr>
        <p:blipFill>
          <a:blip r:embed="rId2"/>
          <a:srcRect/>
          <a:stretch>
            <a:fillRect/>
          </a:stretch>
        </p:blipFill>
        <p:spPr bwMode="auto">
          <a:xfrm>
            <a:off x="2133600" y="1600200"/>
            <a:ext cx="4305300" cy="389914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Obsession</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752600"/>
            <a:ext cx="7560000" cy="923330"/>
          </a:xfrm>
          <a:prstGeom prst="rect">
            <a:avLst/>
          </a:prstGeom>
        </p:spPr>
        <p:txBody>
          <a:bodyPr wrap="square">
            <a:spAutoFit/>
          </a:bodyPr>
          <a:lstStyle/>
          <a:p>
            <a:r>
              <a:rPr lang="en-US" b="1" u="sng" dirty="0" smtClean="0">
                <a:solidFill>
                  <a:srgbClr val="0070C0"/>
                </a:solidFill>
              </a:rPr>
              <a:t>What to Do</a:t>
            </a:r>
          </a:p>
          <a:p>
            <a:endParaRPr lang="en-US" b="1" i="1" dirty="0" smtClean="0"/>
          </a:p>
          <a:p>
            <a:pPr marL="342900" indent="-342900"/>
            <a:r>
              <a:rPr lang="en-US" i="1" dirty="0" smtClean="0">
                <a:solidFill>
                  <a:srgbClr val="0070C0"/>
                </a:solidFill>
              </a:rPr>
              <a:t>Encapsulate Collection </a:t>
            </a:r>
            <a:r>
              <a:rPr lang="en-US" i="1" dirty="0" smtClean="0"/>
              <a:t>to remove direct access to any collection-type fields.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Encapsulate Collection</a:t>
            </a:r>
            <a:endParaRPr lang="en-US" dirty="0"/>
          </a:p>
        </p:txBody>
      </p:sp>
      <p:pic>
        <p:nvPicPr>
          <p:cNvPr id="6146" name="Picture 2"/>
          <p:cNvPicPr>
            <a:picLocks noChangeAspect="1" noChangeArrowheads="1"/>
          </p:cNvPicPr>
          <p:nvPr/>
        </p:nvPicPr>
        <p:blipFill>
          <a:blip r:embed="rId2"/>
          <a:srcRect/>
          <a:stretch>
            <a:fillRect/>
          </a:stretch>
        </p:blipFill>
        <p:spPr bwMode="auto">
          <a:xfrm>
            <a:off x="1371600" y="2209800"/>
            <a:ext cx="6153150" cy="20669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752600"/>
            <a:ext cx="7560000" cy="2308324"/>
          </a:xfrm>
          <a:prstGeom prst="rect">
            <a:avLst/>
          </a:prstGeom>
        </p:spPr>
        <p:txBody>
          <a:bodyPr wrap="square">
            <a:spAutoFit/>
          </a:bodyPr>
          <a:lstStyle/>
          <a:p>
            <a:r>
              <a:rPr lang="en-US" b="1" u="sng" dirty="0" smtClean="0">
                <a:solidFill>
                  <a:srgbClr val="0070C0"/>
                </a:solidFill>
              </a:rPr>
              <a:t>What to Do</a:t>
            </a:r>
          </a:p>
          <a:p>
            <a:endParaRPr lang="en-US" b="1" i="1" dirty="0" smtClean="0"/>
          </a:p>
          <a:p>
            <a:pPr marL="342900" indent="-342900"/>
            <a:r>
              <a:rPr lang="en-US" dirty="0" smtClean="0"/>
              <a:t>Look at each client of the object.  Almost invariably, you’ll find clients accessing the fields and manipulating the results, when the class could do it for them. </a:t>
            </a:r>
          </a:p>
          <a:p>
            <a:pPr marL="442913" lvl="1"/>
            <a:r>
              <a:rPr lang="en-US" dirty="0" smtClean="0">
                <a:solidFill>
                  <a:srgbClr val="FF0000"/>
                </a:solidFill>
              </a:rPr>
              <a:t>(This is often a source of duplication, as many callers will tend to do the same things with the data.) </a:t>
            </a:r>
          </a:p>
          <a:p>
            <a:pPr marL="442913" lvl="1" indent="14288"/>
            <a:r>
              <a:rPr lang="en-US" dirty="0" smtClean="0"/>
              <a:t>On the client, use </a:t>
            </a:r>
            <a:r>
              <a:rPr lang="en-US" b="1" i="1" dirty="0" smtClean="0">
                <a:solidFill>
                  <a:srgbClr val="0070C0"/>
                </a:solidFill>
              </a:rPr>
              <a:t>Extract Method</a:t>
            </a:r>
            <a:r>
              <a:rPr lang="en-US" i="1" dirty="0" smtClean="0"/>
              <a:t> to pull out the class-related code, </a:t>
            </a:r>
            <a:r>
              <a:rPr lang="en-US" dirty="0" smtClean="0"/>
              <a:t>then </a:t>
            </a:r>
            <a:r>
              <a:rPr lang="en-US" b="1" i="1" dirty="0" smtClean="0">
                <a:solidFill>
                  <a:srgbClr val="0070C0"/>
                </a:solidFill>
              </a:rPr>
              <a:t>Move Method </a:t>
            </a:r>
            <a:r>
              <a:rPr lang="en-US" i="1" dirty="0" smtClean="0"/>
              <a:t>to put it over on the class.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Class/Container</a:t>
            </a:r>
            <a:endParaRPr lang="el-GR" dirty="0" smtClean="0"/>
          </a:p>
        </p:txBody>
      </p:sp>
      <p:sp>
        <p:nvSpPr>
          <p:cNvPr id="5" name="Rectangle 4"/>
          <p:cNvSpPr/>
          <p:nvPr/>
        </p:nvSpPr>
        <p:spPr>
          <a:xfrm>
            <a:off x="762000" y="1410355"/>
            <a:ext cx="7560000" cy="1754326"/>
          </a:xfrm>
          <a:prstGeom prst="rect">
            <a:avLst/>
          </a:prstGeom>
        </p:spPr>
        <p:txBody>
          <a:bodyPr wrap="square">
            <a:spAutoFit/>
          </a:bodyPr>
          <a:lstStyle/>
          <a:p>
            <a:r>
              <a:rPr lang="en-US" b="1" u="sng" dirty="0" smtClean="0">
                <a:solidFill>
                  <a:srgbClr val="0070C0"/>
                </a:solidFill>
              </a:rPr>
              <a:t>What to Do</a:t>
            </a:r>
          </a:p>
          <a:p>
            <a:endParaRPr lang="en-US" b="1" i="1" dirty="0" smtClean="0"/>
          </a:p>
          <a:p>
            <a:pPr marL="442913" lvl="1" indent="-442913"/>
            <a:r>
              <a:rPr lang="en-US" dirty="0" smtClean="0"/>
              <a:t>After doing this a while, you may find that you have several similar methods on the class. Use </a:t>
            </a:r>
            <a:r>
              <a:rPr lang="en-US" i="1" dirty="0" smtClean="0">
                <a:solidFill>
                  <a:srgbClr val="0070C0"/>
                </a:solidFill>
              </a:rPr>
              <a:t>Rename Method, Extract Method, </a:t>
            </a:r>
            <a:r>
              <a:rPr lang="en-US" b="1" i="1" dirty="0" smtClean="0">
                <a:solidFill>
                  <a:srgbClr val="0070C0"/>
                </a:solidFill>
              </a:rPr>
              <a:t>Add Parameter, Remove Parameter</a:t>
            </a:r>
            <a:r>
              <a:rPr lang="en-US" i="1" dirty="0" smtClean="0"/>
              <a:t>, etc. to harmonize signatures and remove duplication.</a:t>
            </a:r>
          </a:p>
          <a:p>
            <a:pPr marL="442913" lvl="1" indent="-442913"/>
            <a:endParaRPr lang="en-US" i="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Clump</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Clump</a:t>
            </a:r>
            <a:endParaRPr lang="el-GR" dirty="0" smtClean="0"/>
          </a:p>
        </p:txBody>
      </p:sp>
      <p:sp>
        <p:nvSpPr>
          <p:cNvPr id="3" name="Rectangle 2"/>
          <p:cNvSpPr/>
          <p:nvPr/>
        </p:nvSpPr>
        <p:spPr>
          <a:xfrm>
            <a:off x="762000" y="1447800"/>
            <a:ext cx="7560000" cy="4524315"/>
          </a:xfrm>
          <a:prstGeom prst="rect">
            <a:avLst/>
          </a:prstGeom>
        </p:spPr>
        <p:txBody>
          <a:bodyPr>
            <a:spAutoFit/>
          </a:bodyPr>
          <a:lstStyle/>
          <a:p>
            <a:r>
              <a:rPr lang="en-US" b="1" u="sng" dirty="0" smtClean="0">
                <a:solidFill>
                  <a:srgbClr val="0070C0"/>
                </a:solidFill>
              </a:rPr>
              <a:t>Symptoms</a:t>
            </a:r>
          </a:p>
          <a:p>
            <a:endParaRPr lang="en-US" b="1" dirty="0" smtClean="0"/>
          </a:p>
          <a:p>
            <a:pPr algn="just"/>
            <a:r>
              <a:rPr lang="en-US" dirty="0" smtClean="0"/>
              <a:t>The </a:t>
            </a:r>
            <a:r>
              <a:rPr lang="en-US" dirty="0" smtClean="0">
                <a:solidFill>
                  <a:srgbClr val="FF0000"/>
                </a:solidFill>
              </a:rPr>
              <a:t>same two or three items</a:t>
            </a:r>
            <a:r>
              <a:rPr lang="en-US" dirty="0" smtClean="0"/>
              <a:t> frequently </a:t>
            </a:r>
            <a:r>
              <a:rPr lang="en-US" dirty="0" smtClean="0">
                <a:solidFill>
                  <a:srgbClr val="FF0000"/>
                </a:solidFill>
              </a:rPr>
              <a:t>appear together </a:t>
            </a:r>
            <a:r>
              <a:rPr lang="en-US" dirty="0" smtClean="0"/>
              <a:t>in </a:t>
            </a:r>
            <a:r>
              <a:rPr lang="en-US" u="sng" dirty="0" smtClean="0">
                <a:solidFill>
                  <a:srgbClr val="FF0000"/>
                </a:solidFill>
              </a:rPr>
              <a:t>classes</a:t>
            </a:r>
            <a:r>
              <a:rPr lang="en-US" dirty="0" smtClean="0"/>
              <a:t> and </a:t>
            </a:r>
            <a:r>
              <a:rPr lang="en-US" u="sng" dirty="0" smtClean="0">
                <a:solidFill>
                  <a:srgbClr val="FF0000"/>
                </a:solidFill>
              </a:rPr>
              <a:t>parameter</a:t>
            </a:r>
            <a:r>
              <a:rPr lang="en-US" u="sng" dirty="0" smtClean="0"/>
              <a:t> </a:t>
            </a:r>
            <a:r>
              <a:rPr lang="en-US" u="sng" dirty="0" smtClean="0">
                <a:solidFill>
                  <a:srgbClr val="FF0000"/>
                </a:solidFill>
              </a:rPr>
              <a:t>lists</a:t>
            </a:r>
            <a:r>
              <a:rPr lang="en-US" dirty="0" smtClean="0"/>
              <a:t>.</a:t>
            </a:r>
          </a:p>
          <a:p>
            <a:r>
              <a:rPr lang="en-US" dirty="0" smtClean="0"/>
              <a:t>You also get a whiff of this when people declare some fields, then methods that work with those fields, then more fields and more methods, etc. (That is, there are groups of fields and methods together within the class.)</a:t>
            </a:r>
          </a:p>
          <a:p>
            <a:endParaRPr lang="en-US" dirty="0" smtClean="0"/>
          </a:p>
          <a:p>
            <a:pPr algn="just"/>
            <a:r>
              <a:rPr lang="en-US" dirty="0" smtClean="0"/>
              <a:t>You may </a:t>
            </a:r>
            <a:r>
              <a:rPr lang="en-US" b="1" dirty="0" smtClean="0">
                <a:solidFill>
                  <a:srgbClr val="FF0000"/>
                </a:solidFill>
              </a:rPr>
              <a:t>see groups of field/parameter names </a:t>
            </a:r>
            <a:r>
              <a:rPr lang="en-US" dirty="0" smtClean="0"/>
              <a:t>that start or end with </a:t>
            </a:r>
            <a:r>
              <a:rPr lang="en-US" b="1" dirty="0" smtClean="0">
                <a:solidFill>
                  <a:srgbClr val="FF0000"/>
                </a:solidFill>
              </a:rPr>
              <a:t>similar substrings</a:t>
            </a:r>
            <a:r>
              <a:rPr lang="en-US" dirty="0" smtClean="0"/>
              <a:t>.</a:t>
            </a:r>
          </a:p>
          <a:p>
            <a:endParaRPr lang="en-US" b="1" dirty="0" smtClean="0"/>
          </a:p>
          <a:p>
            <a:r>
              <a:rPr lang="en-US" b="1" u="sng" dirty="0" smtClean="0">
                <a:solidFill>
                  <a:srgbClr val="0070C0"/>
                </a:solidFill>
              </a:rPr>
              <a:t>Causes</a:t>
            </a:r>
          </a:p>
          <a:p>
            <a:endParaRPr lang="en-US" dirty="0" smtClean="0"/>
          </a:p>
          <a:p>
            <a:r>
              <a:rPr lang="en-US" dirty="0" smtClean="0"/>
              <a:t>The values are typically </a:t>
            </a:r>
            <a:r>
              <a:rPr lang="en-US" dirty="0" smtClean="0">
                <a:solidFill>
                  <a:srgbClr val="0070C0"/>
                </a:solidFill>
              </a:rPr>
              <a:t>part of some other entity</a:t>
            </a:r>
            <a:r>
              <a:rPr lang="en-US" dirty="0" smtClean="0"/>
              <a:t>, but no one has yet had the insight to realize that there’s a </a:t>
            </a:r>
            <a:r>
              <a:rPr lang="en-US" b="1" dirty="0" smtClean="0">
                <a:solidFill>
                  <a:srgbClr val="0070C0"/>
                </a:solidFill>
              </a:rPr>
              <a:t>missing class</a:t>
            </a:r>
            <a:r>
              <a:rPr lang="en-US" dirty="0" smtClean="0"/>
              <a:t>. Or sometimes, people know the object is missing, but think it’s too small or unimportant to stand alone.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Data Clump</a:t>
            </a:r>
            <a:endParaRPr lang="el-GR" dirty="0" smtClean="0"/>
          </a:p>
        </p:txBody>
      </p:sp>
      <p:sp>
        <p:nvSpPr>
          <p:cNvPr id="3" name="Rectangle 2"/>
          <p:cNvSpPr/>
          <p:nvPr/>
        </p:nvSpPr>
        <p:spPr>
          <a:xfrm>
            <a:off x="762000" y="1467683"/>
            <a:ext cx="7560000" cy="1477328"/>
          </a:xfrm>
          <a:prstGeom prst="rect">
            <a:avLst/>
          </a:prstGeom>
        </p:spPr>
        <p:txBody>
          <a:bodyPr>
            <a:spAutoFit/>
          </a:bodyPr>
          <a:lstStyle/>
          <a:p>
            <a:r>
              <a:rPr lang="en-US" b="1" u="sng" dirty="0" smtClean="0">
                <a:solidFill>
                  <a:srgbClr val="0070C0"/>
                </a:solidFill>
              </a:rPr>
              <a:t>What to Do</a:t>
            </a:r>
          </a:p>
          <a:p>
            <a:endParaRPr lang="en-US" b="1" dirty="0" smtClean="0"/>
          </a:p>
          <a:p>
            <a:pPr marL="342900" indent="-342900">
              <a:buFont typeface="+mj-lt"/>
              <a:buAutoNum type="arabicPeriod"/>
            </a:pPr>
            <a:r>
              <a:rPr lang="en-US" dirty="0" smtClean="0"/>
              <a:t>If the values are </a:t>
            </a:r>
            <a:r>
              <a:rPr lang="en-US" dirty="0" smtClean="0">
                <a:solidFill>
                  <a:srgbClr val="0070C0"/>
                </a:solidFill>
              </a:rPr>
              <a:t>fields</a:t>
            </a:r>
            <a:r>
              <a:rPr lang="en-US" dirty="0" smtClean="0"/>
              <a:t> in a class, use </a:t>
            </a:r>
            <a:r>
              <a:rPr lang="en-US" i="1" dirty="0" smtClean="0">
                <a:solidFill>
                  <a:srgbClr val="0070C0"/>
                </a:solidFill>
              </a:rPr>
              <a:t>Extract Class</a:t>
            </a:r>
            <a:r>
              <a:rPr lang="en-US" i="1" dirty="0" smtClean="0"/>
              <a:t> to pull them into a new class.</a:t>
            </a:r>
          </a:p>
          <a:p>
            <a:pPr marL="342900" indent="-342900">
              <a:buFont typeface="+mj-lt"/>
              <a:buAutoNum type="arabicPeriod"/>
            </a:pPr>
            <a:r>
              <a:rPr lang="en-US" dirty="0" smtClean="0"/>
              <a:t>If the values are together in </a:t>
            </a:r>
            <a:r>
              <a:rPr lang="en-US" dirty="0" smtClean="0">
                <a:solidFill>
                  <a:srgbClr val="0070C0"/>
                </a:solidFill>
              </a:rPr>
              <a:t>method calls</a:t>
            </a:r>
            <a:r>
              <a:rPr lang="en-US" dirty="0" smtClean="0"/>
              <a:t>, </a:t>
            </a:r>
            <a:r>
              <a:rPr lang="en-US" i="1" dirty="0" smtClean="0">
                <a:solidFill>
                  <a:srgbClr val="0070C0"/>
                </a:solidFill>
              </a:rPr>
              <a:t>Introduce Parameter Object</a:t>
            </a:r>
            <a:r>
              <a:rPr lang="en-US" i="1" dirty="0" smtClean="0"/>
              <a:t> to extract </a:t>
            </a:r>
            <a:r>
              <a:rPr lang="en-US" dirty="0" smtClean="0"/>
              <a:t>the new object.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609600" y="1295400"/>
            <a:ext cx="7560000" cy="5632311"/>
          </a:xfrm>
          <a:prstGeom prst="rect">
            <a:avLst/>
          </a:prstGeom>
        </p:spPr>
        <p:txBody>
          <a:bodyPr wrap="square">
            <a:spAutoFit/>
          </a:bodyPr>
          <a:lstStyle/>
          <a:p>
            <a:r>
              <a:rPr lang="en-US" b="1" u="sng" dirty="0" smtClean="0">
                <a:solidFill>
                  <a:srgbClr val="0070C0"/>
                </a:solidFill>
              </a:rPr>
              <a:t>Symptoms</a:t>
            </a:r>
          </a:p>
          <a:p>
            <a:endParaRPr lang="en-US" b="1" u="sng" dirty="0" smtClean="0">
              <a:solidFill>
                <a:srgbClr val="0070C0"/>
              </a:solidFill>
            </a:endParaRPr>
          </a:p>
          <a:p>
            <a:r>
              <a:rPr lang="en-US" dirty="0" smtClean="0"/>
              <a:t>Look for: </a:t>
            </a:r>
          </a:p>
          <a:p>
            <a:r>
              <a:rPr lang="en-US" b="1" dirty="0" smtClean="0">
                <a:solidFill>
                  <a:srgbClr val="000099"/>
                </a:solidFill>
              </a:rPr>
              <a:t>in general, the problem is if we use variables/fields of primitive type instead of objects </a:t>
            </a:r>
          </a:p>
          <a:p>
            <a:pPr lvl="1"/>
            <a:r>
              <a:rPr lang="en-US" dirty="0" smtClean="0"/>
              <a:t>uses of the </a:t>
            </a:r>
            <a:r>
              <a:rPr lang="en-US" dirty="0" smtClean="0">
                <a:solidFill>
                  <a:srgbClr val="FF0000"/>
                </a:solidFill>
              </a:rPr>
              <a:t>primitive</a:t>
            </a:r>
            <a:r>
              <a:rPr lang="en-US" dirty="0" smtClean="0"/>
              <a:t> or near-primitive types (</a:t>
            </a:r>
            <a:r>
              <a:rPr lang="en-US" dirty="0" err="1" smtClean="0"/>
              <a:t>int</a:t>
            </a:r>
            <a:r>
              <a:rPr lang="en-US" dirty="0" smtClean="0"/>
              <a:t>, float, String, etc.)</a:t>
            </a:r>
          </a:p>
          <a:p>
            <a:pPr lvl="1"/>
            <a:r>
              <a:rPr lang="en-US" dirty="0" smtClean="0">
                <a:solidFill>
                  <a:srgbClr val="FF0000"/>
                </a:solidFill>
              </a:rPr>
              <a:t>constants</a:t>
            </a:r>
            <a:r>
              <a:rPr lang="en-US" dirty="0" smtClean="0"/>
              <a:t> and </a:t>
            </a:r>
            <a:r>
              <a:rPr lang="en-US" dirty="0" smtClean="0">
                <a:solidFill>
                  <a:srgbClr val="FF0000"/>
                </a:solidFill>
              </a:rPr>
              <a:t>enumerations</a:t>
            </a:r>
            <a:r>
              <a:rPr lang="en-US" dirty="0" smtClean="0"/>
              <a:t> representing small integers</a:t>
            </a:r>
          </a:p>
          <a:p>
            <a:pPr lvl="1"/>
            <a:r>
              <a:rPr lang="en-US" dirty="0" smtClean="0">
                <a:solidFill>
                  <a:srgbClr val="FF0000"/>
                </a:solidFill>
              </a:rPr>
              <a:t>string constants </a:t>
            </a:r>
            <a:r>
              <a:rPr lang="en-US" dirty="0" smtClean="0"/>
              <a:t>representing field names</a:t>
            </a:r>
          </a:p>
          <a:p>
            <a:endParaRPr lang="en-US" b="1" u="sng" dirty="0" smtClean="0">
              <a:solidFill>
                <a:srgbClr val="0070C0"/>
              </a:solidFill>
            </a:endParaRPr>
          </a:p>
          <a:p>
            <a:r>
              <a:rPr lang="en-US" b="1" u="sng" dirty="0" smtClean="0">
                <a:solidFill>
                  <a:srgbClr val="0070C0"/>
                </a:solidFill>
              </a:rPr>
              <a:t>Causes (what kind of primitives can we have??)</a:t>
            </a:r>
            <a:endParaRPr lang="en-US" b="1" i="1" u="sng" dirty="0" smtClean="0">
              <a:solidFill>
                <a:srgbClr val="0070C0"/>
              </a:solidFill>
            </a:endParaRPr>
          </a:p>
          <a:p>
            <a:r>
              <a:rPr lang="en-US" i="1" dirty="0" smtClean="0">
                <a:solidFill>
                  <a:srgbClr val="0070C0"/>
                </a:solidFill>
              </a:rPr>
              <a:t>Missing class:</a:t>
            </a:r>
            <a:r>
              <a:rPr lang="en-US" i="1" dirty="0" smtClean="0"/>
              <a:t> Since almost all data must be in a primitive somewhere, it’s easy to</a:t>
            </a:r>
          </a:p>
          <a:p>
            <a:r>
              <a:rPr lang="en-US" dirty="0" smtClean="0"/>
              <a:t>start with a primitive, and miss an opportunity to introduce a new object.</a:t>
            </a:r>
          </a:p>
          <a:p>
            <a:endParaRPr lang="en-US" dirty="0" smtClean="0"/>
          </a:p>
          <a:p>
            <a:r>
              <a:rPr lang="en-US" i="1" dirty="0" smtClean="0">
                <a:solidFill>
                  <a:srgbClr val="0070C0"/>
                </a:solidFill>
              </a:rPr>
              <a:t>Simulated field </a:t>
            </a:r>
            <a:r>
              <a:rPr lang="en-US" i="1" dirty="0" err="1" smtClean="0">
                <a:solidFill>
                  <a:srgbClr val="0070C0"/>
                </a:solidFill>
              </a:rPr>
              <a:t>accessors</a:t>
            </a:r>
            <a:r>
              <a:rPr lang="en-US" i="1" dirty="0" smtClean="0"/>
              <a:t>: Sometimes, a primitive is </a:t>
            </a:r>
            <a:r>
              <a:rPr lang="en-US" b="1" i="1" dirty="0" smtClean="0">
                <a:solidFill>
                  <a:srgbClr val="FF0000"/>
                </a:solidFill>
              </a:rPr>
              <a:t>used as an index</a:t>
            </a:r>
            <a:r>
              <a:rPr lang="en-US" i="1" dirty="0" smtClean="0"/>
              <a:t>, to provide </a:t>
            </a:r>
            <a:r>
              <a:rPr lang="en-US" dirty="0" smtClean="0"/>
              <a:t>access to pseudo-fields in an </a:t>
            </a:r>
            <a:r>
              <a:rPr lang="en-US" b="1" dirty="0" smtClean="0">
                <a:solidFill>
                  <a:srgbClr val="C00000"/>
                </a:solidFill>
              </a:rPr>
              <a:t>array</a:t>
            </a:r>
            <a:r>
              <a:rPr lang="en-US" dirty="0" smtClean="0"/>
              <a:t>.  Strings are occasionally used this way with </a:t>
            </a:r>
            <a:r>
              <a:rPr lang="en-US" dirty="0" err="1" smtClean="0">
                <a:solidFill>
                  <a:srgbClr val="FF0000"/>
                </a:solidFill>
              </a:rPr>
              <a:t>HashTables</a:t>
            </a:r>
            <a:r>
              <a:rPr lang="en-US" dirty="0" smtClean="0"/>
              <a:t> or </a:t>
            </a:r>
            <a:r>
              <a:rPr lang="en-US" dirty="0" smtClean="0">
                <a:solidFill>
                  <a:srgbClr val="FF0000"/>
                </a:solidFill>
              </a:rPr>
              <a:t>Maps</a:t>
            </a:r>
            <a:r>
              <a:rPr lang="en-US" dirty="0" smtClean="0"/>
              <a:t>.</a:t>
            </a:r>
          </a:p>
          <a:p>
            <a:endParaRPr lang="en-US" i="1" dirty="0" smtClean="0"/>
          </a:p>
          <a:p>
            <a:r>
              <a:rPr lang="en-US" i="1" dirty="0" smtClean="0">
                <a:solidFill>
                  <a:srgbClr val="0070C0"/>
                </a:solidFill>
              </a:rPr>
              <a:t>Type codes</a:t>
            </a:r>
            <a:r>
              <a:rPr lang="en-US" i="1" dirty="0" smtClean="0"/>
              <a:t>: instead of having different sub-classes of objects we have a class field whose values </a:t>
            </a:r>
            <a:r>
              <a:rPr lang="en-US" b="1" i="1" dirty="0" smtClean="0">
                <a:solidFill>
                  <a:srgbClr val="FF0000"/>
                </a:solidFill>
              </a:rPr>
              <a:t>distinguish different kinds of objects</a:t>
            </a:r>
            <a:r>
              <a:rPr lang="en-US" i="1" dirty="0" smtClean="0"/>
              <a:t>. That belong to the class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1754326"/>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missing classes:</a:t>
            </a:r>
            <a:endParaRPr lang="en-US" i="1" dirty="0" smtClean="0"/>
          </a:p>
          <a:p>
            <a:pPr lvl="1"/>
            <a:r>
              <a:rPr lang="en-US" b="1" i="1" dirty="0" smtClean="0">
                <a:solidFill>
                  <a:srgbClr val="0070C0"/>
                </a:solidFill>
              </a:rPr>
              <a:t>Replace Data Value with Object </a:t>
            </a:r>
            <a:r>
              <a:rPr lang="en-US" i="1" dirty="0" smtClean="0"/>
              <a:t>to make data values “first-class.”</a:t>
            </a:r>
          </a:p>
          <a:p>
            <a:endParaRPr lang="en-US" i="1" dirty="0" smtClean="0"/>
          </a:p>
          <a:p>
            <a:endParaRPr lang="en-US"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Data Value with Object </a:t>
            </a:r>
            <a:endParaRPr lang="el-GR" dirty="0" smtClean="0"/>
          </a:p>
        </p:txBody>
      </p:sp>
      <p:pic>
        <p:nvPicPr>
          <p:cNvPr id="1026" name="Picture 2"/>
          <p:cNvPicPr>
            <a:picLocks noChangeAspect="1" noChangeArrowheads="1"/>
          </p:cNvPicPr>
          <p:nvPr/>
        </p:nvPicPr>
        <p:blipFill>
          <a:blip r:embed="rId3"/>
          <a:srcRect/>
          <a:stretch>
            <a:fillRect/>
          </a:stretch>
        </p:blipFill>
        <p:spPr bwMode="auto">
          <a:xfrm>
            <a:off x="1371600" y="1524000"/>
            <a:ext cx="5679228" cy="4395787"/>
          </a:xfrm>
          <a:prstGeom prst="rect">
            <a:avLst/>
          </a:prstGeom>
          <a:noFill/>
          <a:ln w="9525">
            <a:noFill/>
            <a:miter lim="800000"/>
            <a:headEnd/>
            <a:tailEnd/>
          </a:ln>
          <a:effectLst/>
        </p:spPr>
      </p:pic>
      <p:sp>
        <p:nvSpPr>
          <p:cNvPr id="5" name="Rectangle 4"/>
          <p:cNvSpPr/>
          <p:nvPr/>
        </p:nvSpPr>
        <p:spPr>
          <a:xfrm>
            <a:off x="1219200" y="2438400"/>
            <a:ext cx="5943600" cy="3581400"/>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4"/>
          <a:srcRect/>
          <a:stretch>
            <a:fillRect/>
          </a:stretch>
        </p:blipFill>
        <p:spPr bwMode="auto">
          <a:xfrm>
            <a:off x="714375" y="2924175"/>
            <a:ext cx="7591425" cy="164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2031325"/>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simulated field </a:t>
            </a:r>
            <a:r>
              <a:rPr lang="en-US" dirty="0" err="1" smtClean="0">
                <a:solidFill>
                  <a:srgbClr val="0070C0"/>
                </a:solidFill>
              </a:rPr>
              <a:t>accessors</a:t>
            </a:r>
            <a:r>
              <a:rPr lang="en-US" dirty="0" smtClean="0">
                <a:solidFill>
                  <a:srgbClr val="0070C0"/>
                </a:solidFill>
              </a:rPr>
              <a:t>:</a:t>
            </a:r>
          </a:p>
          <a:p>
            <a:pPr lvl="1"/>
            <a:r>
              <a:rPr lang="en-US" dirty="0" smtClean="0"/>
              <a:t>If the primitives are indexes  used to treat certain array elements as pseudo fields, </a:t>
            </a:r>
            <a:r>
              <a:rPr lang="en-US" b="1" i="1" dirty="0" smtClean="0">
                <a:solidFill>
                  <a:srgbClr val="0070C0"/>
                </a:solidFill>
              </a:rPr>
              <a:t>Replace Array with Object</a:t>
            </a:r>
            <a:r>
              <a:rPr lang="en-US" i="1" dirty="0" smtClean="0"/>
              <a:t>.</a:t>
            </a:r>
          </a:p>
          <a:p>
            <a:endParaRPr lang="en-US" i="1" dirty="0" smtClean="0"/>
          </a:p>
          <a:p>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Array with Object</a:t>
            </a:r>
            <a:endParaRPr lang="el-GR" dirty="0" smtClean="0"/>
          </a:p>
        </p:txBody>
      </p:sp>
      <p:pic>
        <p:nvPicPr>
          <p:cNvPr id="1026" name="Picture 2"/>
          <p:cNvPicPr>
            <a:picLocks noChangeAspect="1" noChangeArrowheads="1"/>
          </p:cNvPicPr>
          <p:nvPr/>
        </p:nvPicPr>
        <p:blipFill>
          <a:blip r:embed="rId2"/>
          <a:srcRect/>
          <a:stretch>
            <a:fillRect/>
          </a:stretch>
        </p:blipFill>
        <p:spPr bwMode="auto">
          <a:xfrm>
            <a:off x="812983" y="2609850"/>
            <a:ext cx="7416617" cy="3105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38200" y="1447800"/>
            <a:ext cx="7248525" cy="1095375"/>
          </a:xfrm>
          <a:prstGeom prst="rect">
            <a:avLst/>
          </a:prstGeom>
          <a:noFill/>
          <a:ln w="9525">
            <a:noFill/>
            <a:miter lim="800000"/>
            <a:headEnd/>
            <a:tailEnd/>
          </a:ln>
          <a:effectLst/>
        </p:spPr>
      </p:pic>
      <p:sp>
        <p:nvSpPr>
          <p:cNvPr id="6" name="TextBox 5"/>
          <p:cNvSpPr txBox="1"/>
          <p:nvPr/>
        </p:nvSpPr>
        <p:spPr>
          <a:xfrm>
            <a:off x="5715000" y="2819400"/>
            <a:ext cx="3200400" cy="646331"/>
          </a:xfrm>
          <a:prstGeom prst="rect">
            <a:avLst/>
          </a:prstGeom>
          <a:noFill/>
        </p:spPr>
        <p:txBody>
          <a:bodyPr wrap="square" rtlCol="0">
            <a:spAutoFit/>
          </a:bodyPr>
          <a:lstStyle/>
          <a:p>
            <a:pPr algn="ctr"/>
            <a:r>
              <a:rPr lang="en-US" b="1" dirty="0" smtClean="0">
                <a:solidFill>
                  <a:srgbClr val="FF0000"/>
                </a:solidFill>
              </a:rPr>
              <a:t>The primitives here are the array and the indexes</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Primitive Obsession</a:t>
            </a:r>
            <a:endParaRPr lang="el-GR" dirty="0" smtClean="0"/>
          </a:p>
        </p:txBody>
      </p:sp>
      <p:sp>
        <p:nvSpPr>
          <p:cNvPr id="4" name="Rectangle 3"/>
          <p:cNvSpPr/>
          <p:nvPr/>
        </p:nvSpPr>
        <p:spPr>
          <a:xfrm>
            <a:off x="533400" y="1295400"/>
            <a:ext cx="7560000" cy="1754326"/>
          </a:xfrm>
          <a:prstGeom prst="rect">
            <a:avLst/>
          </a:prstGeom>
        </p:spPr>
        <p:txBody>
          <a:bodyPr wrap="square">
            <a:spAutoFit/>
          </a:bodyPr>
          <a:lstStyle/>
          <a:p>
            <a:r>
              <a:rPr lang="en-US" b="1" u="sng" dirty="0" smtClean="0">
                <a:solidFill>
                  <a:srgbClr val="0070C0"/>
                </a:solidFill>
              </a:rPr>
              <a:t>What to Do</a:t>
            </a:r>
          </a:p>
          <a:p>
            <a:endParaRPr lang="en-US" b="1" dirty="0" smtClean="0"/>
          </a:p>
          <a:p>
            <a:pPr marL="342900" indent="-342900"/>
            <a:r>
              <a:rPr lang="en-US" dirty="0" smtClean="0">
                <a:solidFill>
                  <a:srgbClr val="0070C0"/>
                </a:solidFill>
              </a:rPr>
              <a:t>For type codes</a:t>
            </a:r>
            <a:r>
              <a:rPr lang="en-US" dirty="0" smtClean="0"/>
              <a:t>:.</a:t>
            </a:r>
          </a:p>
          <a:p>
            <a:pPr marL="800100" lvl="1" indent="-342900"/>
            <a:endParaRPr lang="en-US" dirty="0" smtClean="0"/>
          </a:p>
          <a:p>
            <a:pPr marL="800100" lvl="1" indent="-342900"/>
            <a:r>
              <a:rPr lang="en-US" dirty="0" smtClean="0"/>
              <a:t>If </a:t>
            </a:r>
            <a:r>
              <a:rPr lang="en-US" dirty="0" smtClean="0">
                <a:solidFill>
                  <a:srgbClr val="0070C0"/>
                </a:solidFill>
              </a:rPr>
              <a:t>no behavior is conditional on the type code</a:t>
            </a:r>
            <a:r>
              <a:rPr lang="en-US" dirty="0" smtClean="0"/>
              <a:t>, then it is more like an enumeration, so </a:t>
            </a:r>
            <a:r>
              <a:rPr lang="en-US" b="1" i="1" dirty="0" smtClean="0">
                <a:solidFill>
                  <a:srgbClr val="0070C0"/>
                </a:solidFill>
              </a:rPr>
              <a:t>Replace Type Code with Class</a:t>
            </a:r>
            <a:r>
              <a:rPr lang="en-US" i="1" dirty="0" smtClean="0"/>
              <a:t>.</a:t>
            </a:r>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smtClean="0"/>
              <a:t>Replace Type Code with Class</a:t>
            </a:r>
            <a:endParaRPr lang="el-GR" dirty="0" smtClean="0"/>
          </a:p>
        </p:txBody>
      </p:sp>
      <p:pic>
        <p:nvPicPr>
          <p:cNvPr id="2050" name="Picture 2"/>
          <p:cNvPicPr>
            <a:picLocks noChangeAspect="1" noChangeArrowheads="1"/>
          </p:cNvPicPr>
          <p:nvPr/>
        </p:nvPicPr>
        <p:blipFill>
          <a:blip r:embed="rId3"/>
          <a:srcRect/>
          <a:stretch>
            <a:fillRect/>
          </a:stretch>
        </p:blipFill>
        <p:spPr bwMode="auto">
          <a:xfrm>
            <a:off x="1295400" y="1371600"/>
            <a:ext cx="5744245" cy="4762501"/>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1587731" y="2133600"/>
            <a:ext cx="5270269" cy="45291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6618</TotalTime>
  <Words>1153</Words>
  <Application>Microsoft Office PowerPoint</Application>
  <PresentationFormat>On-screen Show (4:3)</PresentationFormat>
  <Paragraphs>152</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Origin</vt:lpstr>
      <vt:lpstr>Data www.cs.uoi.gr/~zarras/soft-devII.htm    </vt:lpstr>
      <vt:lpstr>Primitive Obsession</vt:lpstr>
      <vt:lpstr>Primitive Obsession</vt:lpstr>
      <vt:lpstr>Primitive Obsession</vt:lpstr>
      <vt:lpstr>Replace Data Value with Object </vt:lpstr>
      <vt:lpstr>Primitive Obsession</vt:lpstr>
      <vt:lpstr>Replace Array with Object</vt:lpstr>
      <vt:lpstr>Primitive Obsession</vt:lpstr>
      <vt:lpstr>Replace Type Code with Class</vt:lpstr>
      <vt:lpstr>Primitive Obsession</vt:lpstr>
      <vt:lpstr>Replace Type Code with Subclass</vt:lpstr>
      <vt:lpstr>Replace Type Code with Subclass</vt:lpstr>
      <vt:lpstr>Primitive Obsession</vt:lpstr>
      <vt:lpstr>Replace Type Code with Strategy</vt:lpstr>
      <vt:lpstr>Replace Type Code with Strategy</vt:lpstr>
      <vt:lpstr>Data Class/Container</vt:lpstr>
      <vt:lpstr>Data Class/Container</vt:lpstr>
      <vt:lpstr>Data Class/Container</vt:lpstr>
      <vt:lpstr>Encapsulate Field</vt:lpstr>
      <vt:lpstr>Data Class/Container</vt:lpstr>
      <vt:lpstr>Encapsulate Collection</vt:lpstr>
      <vt:lpstr>Data Class/Container</vt:lpstr>
      <vt:lpstr>Data Class/Container</vt:lpstr>
      <vt:lpstr>Data Clump</vt:lpstr>
      <vt:lpstr>Data Clump</vt:lpstr>
      <vt:lpstr>Data Clump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zarras</dc:creator>
  <cp:lastModifiedBy>zarras</cp:lastModifiedBy>
  <cp:revision>198</cp:revision>
  <dcterms:created xsi:type="dcterms:W3CDTF">2006-08-16T00:00:00Z</dcterms:created>
  <dcterms:modified xsi:type="dcterms:W3CDTF">2021-12-17T08:53:55Z</dcterms:modified>
</cp:coreProperties>
</file>