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5" r:id="rId3"/>
    <p:sldId id="356" r:id="rId4"/>
    <p:sldId id="363" r:id="rId5"/>
    <p:sldId id="354" r:id="rId6"/>
    <p:sldId id="357" r:id="rId7"/>
    <p:sldId id="365" r:id="rId8"/>
    <p:sldId id="358" r:id="rId9"/>
    <p:sldId id="359" r:id="rId10"/>
    <p:sldId id="360" r:id="rId11"/>
    <p:sldId id="361" r:id="rId12"/>
    <p:sldId id="366" r:id="rId13"/>
    <p:sldId id="364" r:id="rId14"/>
    <p:sldId id="362" r:id="rId15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21" clrIdx="0"/>
  <p:cmAuthor id="1" name="zarras" initials="z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84" autoAdjust="0"/>
    <p:restoredTop sz="94465" autoAdjust="0"/>
  </p:normalViewPr>
  <p:slideViewPr>
    <p:cSldViewPr>
      <p:cViewPr>
        <p:scale>
          <a:sx n="80" d="100"/>
          <a:sy n="80" d="100"/>
        </p:scale>
        <p:origin x="-220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5T14:45:50.158" idx="1">
    <p:pos x="1969" y="2545"/>
    <p:text>this means that for each middle object there is a different delegate object
the objects always co-exist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5T14:45:50.158" idx="2">
    <p:pos x="1969" y="2545"/>
    <p:text>this means that for each middle object there is a different delegate object
the objects always co-exist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6FF66BB-58F6-4A37-8208-0812DDE6C8EF}" type="datetimeFigureOut">
              <a:rPr lang="el-GR" smtClean="0"/>
              <a:pPr/>
              <a:t>14/12/2020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ACD10E-DA98-4C58-B3FF-1209C7843F5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14/12/2020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the case where the regular class becomes</a:t>
            </a:r>
            <a:r>
              <a:rPr lang="en-US" baseline="0" dirty="0" smtClean="0"/>
              <a:t> middle 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oi.gr/~zarras/soft-devII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Αποτέλεσμα εικόνας για geek poke comple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8" y="76200"/>
            <a:ext cx="4630952" cy="655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Messages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Sources: M. Fowler </a:t>
            </a:r>
            <a:r>
              <a:rPr lang="en-US" dirty="0" err="1" smtClean="0"/>
              <a:t>Refactorings</a:t>
            </a:r>
            <a:r>
              <a:rPr lang="en-US" dirty="0" smtClean="0"/>
              <a:t> Catalog</a:t>
            </a:r>
          </a:p>
          <a:p>
            <a:r>
              <a:rPr lang="en-US" dirty="0" smtClean="0"/>
              <a:t>W. Wake Refactoring Workbook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Man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4400" y="1785878"/>
            <a:ext cx="7920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pPr marL="342900" indent="-342900"/>
            <a:r>
              <a:rPr lang="en-US" b="1" i="1" dirty="0" smtClean="0">
                <a:solidFill>
                  <a:srgbClr val="0070C0"/>
                </a:solidFill>
              </a:rPr>
              <a:t>Remove Middle Man </a:t>
            </a:r>
            <a:r>
              <a:rPr lang="en-US" i="1" dirty="0" smtClean="0"/>
              <a:t>by having the client call the delegate directly.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Middle Man</a:t>
            </a:r>
            <a:endParaRPr lang="el-GR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495425"/>
            <a:ext cx="61150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7275" y="2247900"/>
            <a:ext cx="70294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Middle Man</a:t>
            </a:r>
            <a:endParaRPr lang="el-GR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495425"/>
            <a:ext cx="61150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327490"/>
            <a:ext cx="6221419" cy="338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Man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4400" y="1785878"/>
            <a:ext cx="7920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r>
              <a:rPr lang="en-US" dirty="0" smtClean="0"/>
              <a:t>If the delegate is </a:t>
            </a:r>
            <a:r>
              <a:rPr lang="en-US" b="1" dirty="0" smtClean="0">
                <a:solidFill>
                  <a:srgbClr val="FF0000"/>
                </a:solidFill>
              </a:rPr>
              <a:t>owned</a:t>
            </a:r>
            <a:r>
              <a:rPr lang="en-US" dirty="0" smtClean="0"/>
              <a:t> by the middle man or is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, and the </a:t>
            </a:r>
            <a:r>
              <a:rPr lang="en-US" dirty="0" smtClean="0">
                <a:solidFill>
                  <a:srgbClr val="0070C0"/>
                </a:solidFill>
              </a:rPr>
              <a:t>middle man has behavior to add</a:t>
            </a:r>
            <a:r>
              <a:rPr lang="en-US" dirty="0" smtClean="0"/>
              <a:t>, and the </a:t>
            </a:r>
            <a:r>
              <a:rPr lang="en-US" b="1" dirty="0" smtClean="0">
                <a:solidFill>
                  <a:srgbClr val="0070C0"/>
                </a:solidFill>
              </a:rPr>
              <a:t>middle man can be seen as an example of the delegate</a:t>
            </a:r>
            <a:r>
              <a:rPr lang="en-US" dirty="0" smtClean="0"/>
              <a:t>, you might </a:t>
            </a:r>
            <a:r>
              <a:rPr lang="en-US" b="1" i="1" dirty="0" smtClean="0">
                <a:solidFill>
                  <a:srgbClr val="0070C0"/>
                </a:solidFill>
              </a:rPr>
              <a:t>Replace Delegation with Inheritance</a:t>
            </a:r>
            <a:r>
              <a:rPr lang="en-US" i="1" dirty="0" smtClean="0"/>
              <a:t>.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/>
              <a:t>Replace Delegation with Inheritance</a:t>
            </a:r>
            <a:endParaRPr lang="el-GR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675" y="914400"/>
            <a:ext cx="564832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Chains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Chains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90600" y="1219200"/>
            <a:ext cx="7920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dirty="0" smtClean="0"/>
          </a:p>
          <a:p>
            <a:r>
              <a:rPr lang="en-US" dirty="0" smtClean="0"/>
              <a:t>You see calls of the form: </a:t>
            </a:r>
            <a:r>
              <a:rPr lang="en-US" b="1" dirty="0" err="1" smtClean="0">
                <a:solidFill>
                  <a:srgbClr val="FF0000"/>
                </a:solidFill>
              </a:rPr>
              <a:t>a.b</a:t>
            </a:r>
            <a:r>
              <a:rPr lang="en-US" b="1" dirty="0" smtClean="0">
                <a:solidFill>
                  <a:srgbClr val="FF0000"/>
                </a:solidFill>
              </a:rPr>
              <a:t>().c().d()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dirty="0" smtClean="0"/>
          </a:p>
          <a:p>
            <a:r>
              <a:rPr lang="en-US" dirty="0" smtClean="0"/>
              <a:t>An object cooperates with other objects to get things done. That part is OK; the problem is that we’re </a:t>
            </a:r>
            <a:r>
              <a:rPr lang="en-US" dirty="0" smtClean="0">
                <a:solidFill>
                  <a:srgbClr val="0070C0"/>
                </a:solidFill>
              </a:rPr>
              <a:t>coupled</a:t>
            </a:r>
            <a:r>
              <a:rPr lang="en-US" dirty="0" smtClean="0"/>
              <a:t> both to the </a:t>
            </a:r>
            <a:r>
              <a:rPr lang="en-US" dirty="0" smtClean="0">
                <a:solidFill>
                  <a:srgbClr val="0070C0"/>
                </a:solidFill>
              </a:rPr>
              <a:t>objects</a:t>
            </a:r>
            <a:r>
              <a:rPr lang="en-US" dirty="0" smtClean="0"/>
              <a:t> </a:t>
            </a:r>
            <a:r>
              <a:rPr lang="en-US" i="1" dirty="0" smtClean="0"/>
              <a:t>and </a:t>
            </a:r>
            <a:r>
              <a:rPr lang="en-US" i="1" dirty="0" smtClean="0">
                <a:solidFill>
                  <a:srgbClr val="0070C0"/>
                </a:solidFill>
              </a:rPr>
              <a:t>the path to get to them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sort of coupling goes against two maxims of object-oriented programming: </a:t>
            </a:r>
            <a:r>
              <a:rPr lang="en-US" b="1" dirty="0" smtClean="0">
                <a:solidFill>
                  <a:srgbClr val="0070C0"/>
                </a:solidFill>
              </a:rPr>
              <a:t>“Tell, Don’t Ask”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rgbClr val="0070C0"/>
                </a:solidFill>
              </a:rPr>
              <a:t>Law of Demeter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“Tell, Don’t Ask,” says that instead of </a:t>
            </a:r>
            <a:r>
              <a:rPr lang="en-US" i="1" dirty="0" smtClean="0"/>
              <a:t>asking for </a:t>
            </a:r>
            <a:r>
              <a:rPr lang="en-US" dirty="0" smtClean="0"/>
              <a:t>objects so you can manipulate them, </a:t>
            </a:r>
            <a:r>
              <a:rPr lang="en-US" i="1" dirty="0" smtClean="0"/>
              <a:t>tell them to just do the manipulation for you. </a:t>
            </a:r>
          </a:p>
          <a:p>
            <a:endParaRPr lang="en-US" i="1" dirty="0" smtClean="0"/>
          </a:p>
          <a:p>
            <a:pPr lvl="1"/>
            <a:r>
              <a:rPr lang="en-US" i="1" dirty="0" smtClean="0"/>
              <a:t>It’s </a:t>
            </a:r>
            <a:r>
              <a:rPr lang="en-US" dirty="0" smtClean="0"/>
              <a:t>phrased even more clearly in the Law of Demeter a method shouldn’t talk to strangers.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Chains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14400" y="1557278"/>
            <a:ext cx="7920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pPr marL="342900" indent="-342900"/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0070C0"/>
                </a:solidFill>
              </a:rPr>
              <a:t>Hide Delegate </a:t>
            </a:r>
            <a:r>
              <a:rPr lang="en-US" i="1" dirty="0" smtClean="0"/>
              <a:t>to make the method depend on one object only. (So, rather </a:t>
            </a:r>
            <a:r>
              <a:rPr lang="en-US" dirty="0" smtClean="0"/>
              <a:t>than </a:t>
            </a:r>
            <a:r>
              <a:rPr lang="en-US" dirty="0" err="1" smtClean="0"/>
              <a:t>a.b</a:t>
            </a:r>
            <a:r>
              <a:rPr lang="en-US" dirty="0" smtClean="0"/>
              <a:t>().c().d(), </a:t>
            </a:r>
            <a:r>
              <a:rPr lang="en-US" b="1" dirty="0" smtClean="0">
                <a:solidFill>
                  <a:srgbClr val="FF0000"/>
                </a:solidFill>
              </a:rPr>
              <a:t>put a d() method on the a object</a:t>
            </a:r>
            <a:r>
              <a:rPr lang="en-US" dirty="0" smtClean="0"/>
              <a:t>.)</a:t>
            </a:r>
          </a:p>
          <a:p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Chains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14400" y="1557278"/>
            <a:ext cx="7920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pPr marL="342900" indent="-342900"/>
            <a:r>
              <a:rPr lang="en-US" dirty="0" smtClean="0"/>
              <a:t>If the </a:t>
            </a:r>
            <a:r>
              <a:rPr lang="en-US" b="1" dirty="0" smtClean="0">
                <a:solidFill>
                  <a:srgbClr val="0070C0"/>
                </a:solidFill>
              </a:rPr>
              <a:t>manipulations</a:t>
            </a:r>
            <a:r>
              <a:rPr lang="en-US" dirty="0" smtClean="0"/>
              <a:t> actually belong on the </a:t>
            </a:r>
            <a:r>
              <a:rPr lang="en-US" b="1" dirty="0" smtClean="0">
                <a:solidFill>
                  <a:srgbClr val="0070C0"/>
                </a:solidFill>
              </a:rPr>
              <a:t>target object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the one at the end of the chain</a:t>
            </a:r>
            <a:r>
              <a:rPr lang="en-US" dirty="0" smtClean="0"/>
              <a:t>), use </a:t>
            </a:r>
            <a:r>
              <a:rPr lang="en-US" i="1" dirty="0" smtClean="0">
                <a:solidFill>
                  <a:srgbClr val="0070C0"/>
                </a:solidFill>
              </a:rPr>
              <a:t>Extract Method </a:t>
            </a:r>
            <a:r>
              <a:rPr lang="en-US" i="1" dirty="0" smtClean="0"/>
              <a:t>and </a:t>
            </a:r>
            <a:r>
              <a:rPr lang="en-US" i="1" dirty="0" smtClean="0">
                <a:solidFill>
                  <a:srgbClr val="0070C0"/>
                </a:solidFill>
              </a:rPr>
              <a:t>Move Method </a:t>
            </a:r>
            <a:r>
              <a:rPr lang="en-US" i="1" dirty="0" smtClean="0"/>
              <a:t>to put them there.</a:t>
            </a:r>
          </a:p>
          <a:p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Delegate</a:t>
            </a:r>
            <a:endParaRPr lang="el-GR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2007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09800"/>
            <a:ext cx="63246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Delegate</a:t>
            </a:r>
            <a:endParaRPr lang="el-GR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2007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047875"/>
            <a:ext cx="6229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Man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Man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8200" y="1828800"/>
            <a:ext cx="7920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Most methods</a:t>
            </a:r>
            <a:r>
              <a:rPr lang="en-US" dirty="0" smtClean="0"/>
              <a:t> of a class </a:t>
            </a:r>
            <a:r>
              <a:rPr lang="en-US" dirty="0" smtClean="0">
                <a:solidFill>
                  <a:srgbClr val="FF0000"/>
                </a:solidFill>
              </a:rPr>
              <a:t>call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same or a similar method</a:t>
            </a:r>
            <a:r>
              <a:rPr lang="en-US" dirty="0" smtClean="0"/>
              <a:t> on another object: </a:t>
            </a:r>
          </a:p>
          <a:p>
            <a:pPr lvl="1"/>
            <a:r>
              <a:rPr lang="en-US" dirty="0" smtClean="0"/>
              <a:t>f() {</a:t>
            </a:r>
            <a:r>
              <a:rPr lang="en-US" dirty="0" err="1" smtClean="0"/>
              <a:t>delegate.f</a:t>
            </a:r>
            <a:r>
              <a:rPr lang="en-US" dirty="0" smtClean="0"/>
              <a:t>();}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dirty="0" smtClean="0"/>
          </a:p>
          <a:p>
            <a:r>
              <a:rPr lang="en-US" dirty="0" smtClean="0"/>
              <a:t>One way this happens is from applying </a:t>
            </a:r>
            <a:r>
              <a:rPr lang="en-US" dirty="0" smtClean="0">
                <a:solidFill>
                  <a:srgbClr val="0070C0"/>
                </a:solidFill>
              </a:rPr>
              <a:t>Hide Delegate</a:t>
            </a:r>
            <a:r>
              <a:rPr lang="en-US" dirty="0" smtClean="0"/>
              <a:t> to address </a:t>
            </a:r>
            <a:r>
              <a:rPr lang="en-US" b="1" dirty="0" smtClean="0"/>
              <a:t>Message Chains</a:t>
            </a:r>
            <a:r>
              <a:rPr lang="en-US" dirty="0" smtClean="0"/>
              <a:t>. Perhaps other </a:t>
            </a:r>
            <a:r>
              <a:rPr lang="en-US" dirty="0" smtClean="0">
                <a:solidFill>
                  <a:srgbClr val="0070C0"/>
                </a:solidFill>
              </a:rPr>
              <a:t>features have moved out </a:t>
            </a:r>
            <a:r>
              <a:rPr lang="en-US" dirty="0" smtClean="0"/>
              <a:t>since then, and we’re </a:t>
            </a:r>
            <a:r>
              <a:rPr lang="en-US" dirty="0" smtClean="0">
                <a:solidFill>
                  <a:srgbClr val="0070C0"/>
                </a:solidFill>
              </a:rPr>
              <a:t>left with mostly delegating methods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6690</TotalTime>
  <Words>358</Words>
  <Application>Microsoft Office PowerPoint</Application>
  <PresentationFormat>On-screen Show (4:3)</PresentationFormat>
  <Paragraphs>51</Paragraphs>
  <Slides>14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Messages www.cs.uoi.gr/~zarras/soft-devII.htm    </vt:lpstr>
      <vt:lpstr>Message Chains</vt:lpstr>
      <vt:lpstr>Message Chains</vt:lpstr>
      <vt:lpstr>Message Chains</vt:lpstr>
      <vt:lpstr>Message Chains</vt:lpstr>
      <vt:lpstr>Hide Delegate</vt:lpstr>
      <vt:lpstr>Hide Delegate</vt:lpstr>
      <vt:lpstr>Middle Man</vt:lpstr>
      <vt:lpstr>Middle Man</vt:lpstr>
      <vt:lpstr>Middle Man</vt:lpstr>
      <vt:lpstr>Remove Middle Man</vt:lpstr>
      <vt:lpstr>Remove Middle Man</vt:lpstr>
      <vt:lpstr>Middle Man</vt:lpstr>
      <vt:lpstr>Replace Delegation with Inheritance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184</cp:revision>
  <dcterms:created xsi:type="dcterms:W3CDTF">2006-08-16T00:00:00Z</dcterms:created>
  <dcterms:modified xsi:type="dcterms:W3CDTF">2020-12-14T14:37:29Z</dcterms:modified>
</cp:coreProperties>
</file>