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2"/>
  </p:notesMasterIdLst>
  <p:handoutMasterIdLst>
    <p:handoutMasterId r:id="rId13"/>
  </p:handoutMasterIdLst>
  <p:sldIdLst>
    <p:sldId id="256" r:id="rId2"/>
    <p:sldId id="355" r:id="rId3"/>
    <p:sldId id="354" r:id="rId4"/>
    <p:sldId id="364" r:id="rId5"/>
    <p:sldId id="356" r:id="rId6"/>
    <p:sldId id="357" r:id="rId7"/>
    <p:sldId id="358" r:id="rId8"/>
    <p:sldId id="362" r:id="rId9"/>
    <p:sldId id="359" r:id="rId10"/>
    <p:sldId id="360" r:id="rId11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arras" initials="zas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184" autoAdjust="0"/>
    <p:restoredTop sz="90803" autoAdjust="0"/>
  </p:normalViewPr>
  <p:slideViewPr>
    <p:cSldViewPr>
      <p:cViewPr>
        <p:scale>
          <a:sx n="60" d="100"/>
          <a:sy n="60" d="100"/>
        </p:scale>
        <p:origin x="-1622" y="-1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6FF66BB-58F6-4A37-8208-0812DDE6C8EF}" type="datetimeFigureOut">
              <a:rPr lang="el-GR" smtClean="0"/>
              <a:pPr/>
              <a:t>16/12/2019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6ACD10E-DA98-4C58-B3FF-1209C7843F57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C17DF70-03C8-4BDB-82BF-9C076E474B74}" type="datetimeFigureOut">
              <a:rPr lang="el-GR" smtClean="0"/>
              <a:pPr/>
              <a:t>16/12/2019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696913"/>
            <a:ext cx="46466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19E72D8-DBAA-4DCF-87F7-0480A1282348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 here the case where you extract more than one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6</a:t>
            </a:fld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 the example you can consider moving all methods to one class and then solve duplicate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10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3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2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oi.gr/~zarras/soft-devII.ht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michel-translation.com/en/_Media/peek_and_poke_01_coders-lov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904" y="152400"/>
            <a:ext cx="4168296" cy="60420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Responsibility</a:t>
            </a:r>
            <a:br>
              <a:rPr lang="en-US" dirty="0" smtClean="0"/>
            </a:br>
            <a:r>
              <a:rPr lang="en-US" sz="1800" dirty="0" smtClean="0">
                <a:hlinkClick r:id="rId3"/>
              </a:rPr>
              <a:t>www.cs.uoi.gr/~zarras/soft-devII.htm</a:t>
            </a:r>
            <a:r>
              <a:rPr lang="en-US" sz="1800" dirty="0" smtClean="0"/>
              <a:t>    </a:t>
            </a:r>
            <a:endParaRPr lang="el-GR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Sources: M. Fowler </a:t>
            </a:r>
            <a:r>
              <a:rPr lang="en-US" dirty="0" err="1" smtClean="0"/>
              <a:t>Refactorings</a:t>
            </a:r>
            <a:r>
              <a:rPr lang="en-US" dirty="0" smtClean="0"/>
              <a:t> Catalog</a:t>
            </a:r>
          </a:p>
          <a:p>
            <a:r>
              <a:rPr lang="en-US" dirty="0" smtClean="0"/>
              <a:t>W. Wake Refactoring Workbook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Shotgun Surgery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457200" y="1219200"/>
            <a:ext cx="8077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Symptoms</a:t>
            </a:r>
          </a:p>
          <a:p>
            <a:endParaRPr lang="en-US" dirty="0" smtClean="0"/>
          </a:p>
          <a:p>
            <a:r>
              <a:rPr lang="en-US" dirty="0" smtClean="0"/>
              <a:t>You want to make a “</a:t>
            </a:r>
            <a:r>
              <a:rPr lang="en-US" b="1" dirty="0" smtClean="0">
                <a:solidFill>
                  <a:srgbClr val="FF0000"/>
                </a:solidFill>
              </a:rPr>
              <a:t>simple</a:t>
            </a:r>
            <a:r>
              <a:rPr lang="en-US" dirty="0" smtClean="0"/>
              <a:t>” change, but you have to </a:t>
            </a:r>
            <a:r>
              <a:rPr lang="en-US" b="1" dirty="0" smtClean="0">
                <a:solidFill>
                  <a:srgbClr val="FF0000"/>
                </a:solidFill>
              </a:rPr>
              <a:t>touch several classes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Causes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One responsibility </a:t>
            </a:r>
            <a:r>
              <a:rPr lang="en-US" dirty="0" smtClean="0"/>
              <a:t>has been </a:t>
            </a:r>
            <a:r>
              <a:rPr lang="en-US" b="1" dirty="0" smtClean="0">
                <a:solidFill>
                  <a:srgbClr val="0070C0"/>
                </a:solidFill>
              </a:rPr>
              <a:t>split</a:t>
            </a:r>
            <a:r>
              <a:rPr lang="en-US" dirty="0" smtClean="0"/>
              <a:t> among </a:t>
            </a:r>
            <a:r>
              <a:rPr lang="en-US" b="1" dirty="0" smtClean="0">
                <a:solidFill>
                  <a:srgbClr val="0070C0"/>
                </a:solidFill>
              </a:rPr>
              <a:t>several classes</a:t>
            </a:r>
            <a:r>
              <a:rPr lang="en-US" dirty="0" smtClean="0"/>
              <a:t>. There may be a missing class that would understand the whole responsibility. </a:t>
            </a:r>
          </a:p>
          <a:p>
            <a:endParaRPr lang="en-US" b="1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Identify the class </a:t>
            </a:r>
            <a:r>
              <a:rPr lang="en-US" dirty="0" smtClean="0"/>
              <a:t>that should </a:t>
            </a:r>
            <a:r>
              <a:rPr lang="en-US" b="1" dirty="0" smtClean="0"/>
              <a:t>own</a:t>
            </a:r>
            <a:r>
              <a:rPr lang="en-US" dirty="0" smtClean="0"/>
              <a:t> the </a:t>
            </a:r>
            <a:r>
              <a:rPr lang="en-US" b="1" dirty="0" smtClean="0"/>
              <a:t>group of changes</a:t>
            </a:r>
            <a:r>
              <a:rPr lang="en-US" dirty="0" smtClean="0"/>
              <a:t>. It may be an existing class, or you may need to </a:t>
            </a:r>
            <a:r>
              <a:rPr lang="en-US" i="1" dirty="0" smtClean="0">
                <a:solidFill>
                  <a:srgbClr val="0070C0"/>
                </a:solidFill>
              </a:rPr>
              <a:t>Extract Class </a:t>
            </a:r>
            <a:r>
              <a:rPr lang="en-US" i="1" dirty="0" smtClean="0"/>
              <a:t>to create a new one.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i="1" dirty="0" smtClean="0">
                <a:solidFill>
                  <a:srgbClr val="0070C0"/>
                </a:solidFill>
              </a:rPr>
              <a:t>Move Field</a:t>
            </a:r>
            <a:r>
              <a:rPr lang="en-US" i="1" dirty="0" smtClean="0"/>
              <a:t> and </a:t>
            </a:r>
            <a:r>
              <a:rPr lang="en-US" i="1" dirty="0" smtClean="0">
                <a:solidFill>
                  <a:srgbClr val="0070C0"/>
                </a:solidFill>
              </a:rPr>
              <a:t>Move Method </a:t>
            </a:r>
            <a:r>
              <a:rPr lang="en-US" i="1" dirty="0" smtClean="0"/>
              <a:t>to put the functionality onto the chosen class.</a:t>
            </a:r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Envy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Envy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9600" y="1225689"/>
            <a:ext cx="7920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Symptoms</a:t>
            </a:r>
          </a:p>
          <a:p>
            <a:endParaRPr lang="en-US" b="1" dirty="0" smtClean="0"/>
          </a:p>
          <a:p>
            <a:r>
              <a:rPr lang="en-US" dirty="0" smtClean="0"/>
              <a:t>You see a method in a class that seems to be focused </a:t>
            </a:r>
            <a:r>
              <a:rPr lang="en-US" b="1" dirty="0" smtClean="0">
                <a:solidFill>
                  <a:srgbClr val="FF0000"/>
                </a:solidFill>
              </a:rPr>
              <a:t>on manipulating the data of another class rather than itself</a:t>
            </a:r>
            <a:r>
              <a:rPr lang="en-US" dirty="0" smtClean="0"/>
              <a:t>. (You may notice this because of duplication—several clients do the same manipulation.)</a:t>
            </a:r>
          </a:p>
          <a:p>
            <a:endParaRPr lang="en-US" b="1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Causes</a:t>
            </a:r>
          </a:p>
          <a:p>
            <a:endParaRPr lang="en-US" b="1" dirty="0" smtClean="0"/>
          </a:p>
          <a:p>
            <a:r>
              <a:rPr lang="en-US" dirty="0" smtClean="0"/>
              <a:t>This is very common among </a:t>
            </a:r>
            <a:r>
              <a:rPr lang="en-US" b="1" dirty="0" smtClean="0">
                <a:solidFill>
                  <a:srgbClr val="0070C0"/>
                </a:solidFill>
              </a:rPr>
              <a:t>clients</a:t>
            </a:r>
            <a:r>
              <a:rPr lang="en-US" dirty="0" smtClean="0"/>
              <a:t> of current and former</a:t>
            </a:r>
            <a:r>
              <a:rPr lang="en-US" b="1" dirty="0" smtClean="0">
                <a:solidFill>
                  <a:srgbClr val="0070C0"/>
                </a:solidFill>
              </a:rPr>
              <a:t> data classes</a:t>
            </a:r>
            <a:r>
              <a:rPr lang="en-US" dirty="0" smtClean="0"/>
              <a:t>, but you can see it for any class and its clients.</a:t>
            </a:r>
          </a:p>
          <a:p>
            <a:endParaRPr lang="en-US" b="1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What</a:t>
            </a:r>
            <a:r>
              <a:rPr lang="en-US" b="1" dirty="0" smtClean="0"/>
              <a:t> </a:t>
            </a:r>
            <a:r>
              <a:rPr lang="en-US" b="1" u="sng" dirty="0" smtClean="0">
                <a:solidFill>
                  <a:srgbClr val="0070C0"/>
                </a:solidFill>
              </a:rPr>
              <a:t>to</a:t>
            </a:r>
            <a:r>
              <a:rPr lang="en-US" b="1" dirty="0" smtClean="0"/>
              <a:t> </a:t>
            </a:r>
            <a:r>
              <a:rPr lang="en-US" b="1" u="sng" dirty="0" smtClean="0">
                <a:solidFill>
                  <a:srgbClr val="0070C0"/>
                </a:solidFill>
              </a:rPr>
              <a:t>Do</a:t>
            </a:r>
          </a:p>
          <a:p>
            <a:endParaRPr lang="en-US" b="1" u="sng" dirty="0" smtClean="0">
              <a:solidFill>
                <a:srgbClr val="0070C0"/>
              </a:solidFill>
            </a:endParaRPr>
          </a:p>
          <a:p>
            <a:r>
              <a:rPr lang="en-US" b="1" i="1" dirty="0" smtClean="0">
                <a:solidFill>
                  <a:srgbClr val="0070C0"/>
                </a:solidFill>
              </a:rPr>
              <a:t>Move Method</a:t>
            </a:r>
            <a:r>
              <a:rPr lang="en-US" i="1" dirty="0" smtClean="0"/>
              <a:t> to put the actions on the correct class. (You may have to </a:t>
            </a:r>
            <a:r>
              <a:rPr lang="en-US" b="1" i="1" dirty="0" smtClean="0">
                <a:solidFill>
                  <a:srgbClr val="0070C0"/>
                </a:solidFill>
              </a:rPr>
              <a:t>Extract</a:t>
            </a:r>
          </a:p>
          <a:p>
            <a:r>
              <a:rPr lang="en-US" b="1" i="1" dirty="0" smtClean="0">
                <a:solidFill>
                  <a:srgbClr val="0070C0"/>
                </a:solidFill>
              </a:rPr>
              <a:t>Method</a:t>
            </a:r>
            <a:r>
              <a:rPr lang="en-US" i="1" dirty="0" smtClean="0"/>
              <a:t> first to isolate the misplaced part.)</a:t>
            </a:r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Move Method</a:t>
            </a:r>
            <a:endParaRPr lang="el-GR" smtClean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6858000" cy="398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09600" y="5304472"/>
            <a:ext cx="8077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Check the sub- and </a:t>
            </a:r>
            <a:r>
              <a:rPr lang="en-US" b="1" dirty="0" err="1" smtClean="0">
                <a:solidFill>
                  <a:srgbClr val="FF0000"/>
                </a:solidFill>
              </a:rPr>
              <a:t>superclasses</a:t>
            </a:r>
            <a:r>
              <a:rPr lang="en-US" b="1" dirty="0" smtClean="0">
                <a:solidFill>
                  <a:srgbClr val="FF0000"/>
                </a:solidFill>
              </a:rPr>
              <a:t> of the source class for other declarations of the method. 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If there are any other declarations, you may not be able to make the move, unless the polymorphism can also be expressed on the target.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Divergent Change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Divergent Change</a:t>
            </a: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3400" y="1218486"/>
            <a:ext cx="7920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Symptoms</a:t>
            </a:r>
          </a:p>
          <a:p>
            <a:endParaRPr lang="en-US" dirty="0" smtClean="0"/>
          </a:p>
          <a:p>
            <a:r>
              <a:rPr lang="en-US" dirty="0" smtClean="0"/>
              <a:t>You find yourself </a:t>
            </a:r>
            <a:r>
              <a:rPr lang="en-US" b="1" dirty="0" smtClean="0">
                <a:solidFill>
                  <a:srgbClr val="FF0000"/>
                </a:solidFill>
              </a:rPr>
              <a:t>changing the same class</a:t>
            </a:r>
            <a:r>
              <a:rPr lang="en-US" dirty="0" smtClean="0"/>
              <a:t> for </a:t>
            </a:r>
            <a:r>
              <a:rPr lang="en-US" b="1" dirty="0" smtClean="0">
                <a:solidFill>
                  <a:srgbClr val="FF0000"/>
                </a:solidFill>
              </a:rPr>
              <a:t>different reasons</a:t>
            </a:r>
            <a:r>
              <a:rPr lang="en-US" dirty="0" smtClean="0"/>
              <a:t>. </a:t>
            </a:r>
          </a:p>
          <a:p>
            <a:endParaRPr lang="en-US" b="1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Causes</a:t>
            </a:r>
          </a:p>
          <a:p>
            <a:endParaRPr lang="en-US" dirty="0" smtClean="0"/>
          </a:p>
          <a:p>
            <a:r>
              <a:rPr lang="en-US" dirty="0" smtClean="0"/>
              <a:t>The class picked up </a:t>
            </a:r>
            <a:r>
              <a:rPr lang="en-US" b="1" dirty="0" smtClean="0">
                <a:solidFill>
                  <a:srgbClr val="0070C0"/>
                </a:solidFill>
              </a:rPr>
              <a:t>more responsibilities </a:t>
            </a:r>
            <a:r>
              <a:rPr lang="en-US" dirty="0" smtClean="0"/>
              <a:t>as it evolved, with no one noticing that two different types of decisions were involved. </a:t>
            </a:r>
          </a:p>
          <a:p>
            <a:endParaRPr lang="en-US" b="1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What</a:t>
            </a:r>
            <a:r>
              <a:rPr lang="en-US" b="1" dirty="0" smtClean="0"/>
              <a:t> </a:t>
            </a:r>
            <a:r>
              <a:rPr lang="en-US" b="1" u="sng" dirty="0" smtClean="0">
                <a:solidFill>
                  <a:srgbClr val="0070C0"/>
                </a:solidFill>
              </a:rPr>
              <a:t>to</a:t>
            </a:r>
            <a:r>
              <a:rPr lang="en-US" b="1" dirty="0" smtClean="0"/>
              <a:t> </a:t>
            </a:r>
            <a:r>
              <a:rPr lang="en-US" b="1" u="sng" dirty="0" smtClean="0">
                <a:solidFill>
                  <a:srgbClr val="0070C0"/>
                </a:solidFill>
              </a:rPr>
              <a:t>Do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i="1" dirty="0" smtClean="0">
                <a:solidFill>
                  <a:srgbClr val="0070C0"/>
                </a:solidFill>
              </a:rPr>
              <a:t>Extract Class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i="1" dirty="0" smtClean="0"/>
              <a:t>to pull out separate classes for the separate responsibilities.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several classes are sharing the same type of decisions, you may be able to consolidate those new classes (e.g., by </a:t>
            </a:r>
            <a:r>
              <a:rPr lang="en-US" b="1" i="1" dirty="0" smtClean="0">
                <a:solidFill>
                  <a:srgbClr val="0070C0"/>
                </a:solidFill>
              </a:rPr>
              <a:t>Extract </a:t>
            </a:r>
            <a:r>
              <a:rPr lang="en-US" b="1" i="1" dirty="0" err="1" smtClean="0">
                <a:solidFill>
                  <a:srgbClr val="0070C0"/>
                </a:solidFill>
              </a:rPr>
              <a:t>Superclass</a:t>
            </a:r>
            <a:r>
              <a:rPr lang="en-US" b="1" i="1" dirty="0" smtClean="0"/>
              <a:t> </a:t>
            </a:r>
            <a:r>
              <a:rPr lang="en-US" i="1" dirty="0" smtClean="0"/>
              <a:t>or </a:t>
            </a:r>
            <a:r>
              <a:rPr lang="en-US" b="1" i="1" dirty="0" smtClean="0">
                <a:solidFill>
                  <a:srgbClr val="0070C0"/>
                </a:solidFill>
              </a:rPr>
              <a:t>Extract Subclass</a:t>
            </a:r>
            <a:r>
              <a:rPr lang="en-US" i="1" dirty="0" smtClean="0"/>
              <a:t>). </a:t>
            </a:r>
          </a:p>
          <a:p>
            <a:pPr marL="342900" indent="-342900"/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Super Class</a:t>
            </a:r>
            <a:endParaRPr lang="el-G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76400"/>
            <a:ext cx="61626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Extract Super Class </a:t>
            </a:r>
            <a:endParaRPr lang="el-GR" smtClean="0"/>
          </a:p>
        </p:txBody>
      </p:sp>
      <p:sp>
        <p:nvSpPr>
          <p:cNvPr id="5" name="Rectangle 4"/>
          <p:cNvSpPr/>
          <p:nvPr/>
        </p:nvSpPr>
        <p:spPr>
          <a:xfrm>
            <a:off x="533400" y="1524000"/>
            <a:ext cx="7848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/>
              <a:t>Another</a:t>
            </a:r>
            <a:r>
              <a:rPr lang="fr-FR" dirty="0" smtClean="0"/>
              <a:t> </a:t>
            </a:r>
            <a:r>
              <a:rPr lang="en-US" dirty="0" smtClean="0"/>
              <a:t>form of duplicate code is </a:t>
            </a:r>
            <a:r>
              <a:rPr lang="en-US" dirty="0" smtClean="0">
                <a:solidFill>
                  <a:srgbClr val="FF0000"/>
                </a:solidFill>
              </a:rPr>
              <a:t>two classes </a:t>
            </a:r>
            <a:r>
              <a:rPr lang="en-US" dirty="0" smtClean="0"/>
              <a:t>that do </a:t>
            </a:r>
            <a:r>
              <a:rPr lang="en-US" dirty="0" smtClean="0">
                <a:solidFill>
                  <a:srgbClr val="FF0000"/>
                </a:solidFill>
              </a:rPr>
              <a:t>similar things </a:t>
            </a:r>
            <a:r>
              <a:rPr lang="en-US" dirty="0" smtClean="0"/>
              <a:t>in the </a:t>
            </a:r>
            <a:r>
              <a:rPr lang="en-US" dirty="0" smtClean="0">
                <a:solidFill>
                  <a:srgbClr val="FF0000"/>
                </a:solidFill>
              </a:rPr>
              <a:t>same way</a:t>
            </a:r>
            <a:r>
              <a:rPr lang="en-US" dirty="0" smtClean="0"/>
              <a:t> or similar things in </a:t>
            </a:r>
            <a:r>
              <a:rPr lang="en-US" dirty="0" smtClean="0">
                <a:solidFill>
                  <a:srgbClr val="FF0000"/>
                </a:solidFill>
              </a:rPr>
              <a:t>similar ways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Objects provide a built-in mechanism to simplify this situation with inheritance. However,  </a:t>
            </a:r>
            <a:r>
              <a:rPr lang="en-US" dirty="0" smtClean="0">
                <a:solidFill>
                  <a:srgbClr val="FF0000"/>
                </a:solidFill>
              </a:rPr>
              <a:t>often we don't notice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commonalities</a:t>
            </a:r>
            <a:r>
              <a:rPr lang="en-US" dirty="0" smtClean="0"/>
              <a:t> until we have created some classes, in which case </a:t>
            </a:r>
            <a:r>
              <a:rPr lang="en-US" dirty="0" smtClean="0">
                <a:solidFill>
                  <a:srgbClr val="FF0000"/>
                </a:solidFill>
              </a:rPr>
              <a:t>we need to create the inheritance structure later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i="1" dirty="0" smtClean="0">
                <a:solidFill>
                  <a:srgbClr val="00B0F0"/>
                </a:solidFill>
              </a:rPr>
              <a:t>It's usually easier to move the common fields first.</a:t>
            </a:r>
          </a:p>
          <a:p>
            <a:endParaRPr lang="en-US" i="1" dirty="0" smtClean="0">
              <a:solidFill>
                <a:srgbClr val="00B0F0"/>
              </a:solidFill>
            </a:endParaRPr>
          </a:p>
          <a:p>
            <a:r>
              <a:rPr lang="en-US" i="1" dirty="0" smtClean="0">
                <a:solidFill>
                  <a:srgbClr val="00B0F0"/>
                </a:solidFill>
              </a:rPr>
              <a:t>If you have subclass methods that have different signatures but the same purpose, use Rename Method to get them to the same name and then use Pull Up Method.</a:t>
            </a:r>
          </a:p>
          <a:p>
            <a:endParaRPr lang="en-US" i="1" dirty="0" smtClean="0">
              <a:solidFill>
                <a:srgbClr val="00B0F0"/>
              </a:solidFill>
            </a:endParaRPr>
          </a:p>
          <a:p>
            <a:r>
              <a:rPr lang="en-US" i="1" dirty="0" smtClean="0">
                <a:solidFill>
                  <a:srgbClr val="00B0F0"/>
                </a:solidFill>
              </a:rPr>
              <a:t>If you have methods with the same signature but different bodies, declare the common signature as an abstract method on the </a:t>
            </a:r>
            <a:r>
              <a:rPr lang="en-US" i="1" dirty="0" err="1" smtClean="0">
                <a:solidFill>
                  <a:srgbClr val="00B0F0"/>
                </a:solidFill>
              </a:rPr>
              <a:t>superclass</a:t>
            </a:r>
            <a:r>
              <a:rPr lang="en-US" i="1" dirty="0" smtClean="0">
                <a:solidFill>
                  <a:srgbClr val="00B0F0"/>
                </a:solidFill>
              </a:rPr>
              <a:t>.</a:t>
            </a:r>
          </a:p>
          <a:p>
            <a:endParaRPr lang="en-US" i="1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Shotgun Surgery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6742</TotalTime>
  <Words>497</Words>
  <Application>Microsoft Office PowerPoint</Application>
  <PresentationFormat>On-screen Show (4:3)</PresentationFormat>
  <Paragraphs>64</Paragraphs>
  <Slides>10</Slides>
  <Notes>2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Origin</vt:lpstr>
      <vt:lpstr>Responsibility www.cs.uoi.gr/~zarras/soft-devII.htm    </vt:lpstr>
      <vt:lpstr>Feature Envy</vt:lpstr>
      <vt:lpstr>Feature Envy</vt:lpstr>
      <vt:lpstr>Move Method</vt:lpstr>
      <vt:lpstr>Divergent Change </vt:lpstr>
      <vt:lpstr>Divergent Change</vt:lpstr>
      <vt:lpstr>Extract Super Class</vt:lpstr>
      <vt:lpstr>Extract Super Class </vt:lpstr>
      <vt:lpstr>Shotgun Surgery  </vt:lpstr>
      <vt:lpstr>Shotgun Surgery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zarras</dc:creator>
  <cp:lastModifiedBy>zarras</cp:lastModifiedBy>
  <cp:revision>179</cp:revision>
  <dcterms:created xsi:type="dcterms:W3CDTF">2006-08-16T00:00:00Z</dcterms:created>
  <dcterms:modified xsi:type="dcterms:W3CDTF">2019-12-16T19:02:16Z</dcterms:modified>
</cp:coreProperties>
</file>