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5" r:id="rId3"/>
    <p:sldId id="356" r:id="rId4"/>
    <p:sldId id="357" r:id="rId5"/>
    <p:sldId id="358" r:id="rId6"/>
    <p:sldId id="364" r:id="rId7"/>
    <p:sldId id="359" r:id="rId8"/>
    <p:sldId id="360" r:id="rId9"/>
    <p:sldId id="361" r:id="rId10"/>
    <p:sldId id="362" r:id="rId11"/>
    <p:sldId id="363" r:id="rId12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  <p:cmAuthor id="1" name="zarras" initials="z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4465" autoAdjust="0"/>
  </p:normalViewPr>
  <p:slideViewPr>
    <p:cSldViewPr>
      <p:cViewPr>
        <p:scale>
          <a:sx n="66" d="100"/>
          <a:sy n="66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7T16:19:55.943" idx="1">
    <p:pos x="1922" y="1831"/>
    <p:text>in other words make a parent with 2 children. The first is the original child while the second holds the pushed down behavior refused by the first child!!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stack has a list of objects, a vector has a list of object so we decide </a:t>
            </a:r>
            <a:r>
              <a:rPr lang="en-US" smtClean="0"/>
              <a:t>to inherit … Give </a:t>
            </a:r>
            <a:r>
              <a:rPr lang="en-US" dirty="0" smtClean="0"/>
              <a:t>an</a:t>
            </a:r>
            <a:r>
              <a:rPr lang="en-US" baseline="0" dirty="0" smtClean="0"/>
              <a:t> example with methods Object get(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– say a couple of variants that correspond to the discussion of refuse bequest (exception, or pointless method)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 descr="Αποτέλεσμα εικόνας για geek poke refacto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30424"/>
            <a:ext cx="3660395" cy="51797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Refuse Bequest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920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 parent-child relationship does make sense, you can create a new child class via </a:t>
            </a:r>
            <a:r>
              <a:rPr lang="en-US" i="1" dirty="0" smtClean="0">
                <a:solidFill>
                  <a:srgbClr val="0070C0"/>
                </a:solidFill>
              </a:rPr>
              <a:t>Extract Subclass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70C0"/>
                </a:solidFill>
              </a:rPr>
              <a:t>Push Down Field, and Push Down Method; let this class </a:t>
            </a:r>
            <a:r>
              <a:rPr lang="en-US" dirty="0" smtClean="0">
                <a:solidFill>
                  <a:srgbClr val="0070C0"/>
                </a:solidFill>
              </a:rPr>
              <a:t>holds the non-refused behavior, and cha</a:t>
            </a:r>
            <a:r>
              <a:rPr lang="en-US" dirty="0" smtClean="0"/>
              <a:t>nge clients of the parent to be clients of the new class. (Then the parent need not mention the feature.)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there’s no reason to share a class relationship, then </a:t>
            </a:r>
            <a:r>
              <a:rPr lang="en-US" i="1" dirty="0" smtClean="0">
                <a:solidFill>
                  <a:srgbClr val="0070C0"/>
                </a:solidFill>
              </a:rPr>
              <a:t>Replace Inheritance with Delegation.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Inheritance with </a:t>
            </a:r>
            <a:r>
              <a:rPr lang="en-US" dirty="0" smtClean="0"/>
              <a:t>Delegation (association, aggregation, or composition)</a:t>
            </a:r>
            <a:endParaRPr lang="el-GR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71600"/>
            <a:ext cx="6143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Library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Library Class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4400" y="1905000"/>
            <a:ext cx="79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dirty="0" smtClean="0"/>
              <a:t>You’re using a library class, and there’s </a:t>
            </a:r>
            <a:r>
              <a:rPr lang="en-US" dirty="0" smtClean="0">
                <a:solidFill>
                  <a:srgbClr val="FF0000"/>
                </a:solidFill>
              </a:rPr>
              <a:t>a feature you wish </a:t>
            </a:r>
            <a:r>
              <a:rPr lang="en-US" dirty="0" smtClean="0"/>
              <a:t>were on that class, </a:t>
            </a:r>
            <a:r>
              <a:rPr lang="en-US" dirty="0" smtClean="0">
                <a:solidFill>
                  <a:srgbClr val="FF0000"/>
                </a:solidFill>
              </a:rPr>
              <a:t>but it’s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. If it were a “normal” class, you’d modify it, but since somebody else owns the</a:t>
            </a:r>
          </a:p>
          <a:p>
            <a:r>
              <a:rPr lang="en-US" dirty="0" smtClean="0"/>
              <a:t>library, you </a:t>
            </a:r>
            <a:r>
              <a:rPr lang="en-US" dirty="0" smtClean="0">
                <a:solidFill>
                  <a:srgbClr val="FF0000"/>
                </a:solidFill>
              </a:rPr>
              <a:t>can’t change it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/>
          </a:p>
          <a:p>
            <a:r>
              <a:rPr lang="en-US" dirty="0" smtClean="0"/>
              <a:t>The author of the library class didn’t anticipate your need.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Library Class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4400" y="1676400"/>
            <a:ext cx="79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See if the </a:t>
            </a:r>
            <a:r>
              <a:rPr lang="en-US" dirty="0" smtClean="0">
                <a:solidFill>
                  <a:srgbClr val="0070C0"/>
                </a:solidFill>
              </a:rPr>
              <a:t>owner</a:t>
            </a:r>
            <a:r>
              <a:rPr lang="en-US" dirty="0" smtClean="0"/>
              <a:t> of the class or library will consider adding the support you want.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If it’s just one or two methods, </a:t>
            </a:r>
            <a:r>
              <a:rPr lang="en-US" b="1" i="1" dirty="0" smtClean="0">
                <a:solidFill>
                  <a:srgbClr val="0070C0"/>
                </a:solidFill>
              </a:rPr>
              <a:t>Introduce Foreign Method </a:t>
            </a:r>
            <a:r>
              <a:rPr lang="en-US" i="1" dirty="0" smtClean="0"/>
              <a:t>on a client of the </a:t>
            </a:r>
            <a:r>
              <a:rPr lang="en-US" dirty="0" smtClean="0"/>
              <a:t>library class. (This is still Feature Envy, but what can you do?)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Foreign Method</a:t>
            </a:r>
            <a:endParaRPr lang="el-GR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610600" cy="5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Library Class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4400" y="1676400"/>
            <a:ext cx="79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If you have several methods, </a:t>
            </a:r>
            <a:r>
              <a:rPr lang="en-US" b="1" i="1" dirty="0" smtClean="0">
                <a:solidFill>
                  <a:srgbClr val="0070C0"/>
                </a:solidFill>
              </a:rPr>
              <a:t>Introduce Local Extension </a:t>
            </a:r>
            <a:r>
              <a:rPr lang="en-US" i="1" dirty="0" smtClean="0"/>
              <a:t>(adding a new </a:t>
            </a:r>
            <a:r>
              <a:rPr lang="en-US" i="1" dirty="0" err="1" smtClean="0"/>
              <a:t>pseudolibrary</a:t>
            </a:r>
            <a:r>
              <a:rPr lang="en-US" i="1" dirty="0" smtClean="0"/>
              <a:t> </a:t>
            </a:r>
            <a:r>
              <a:rPr lang="en-US" dirty="0" smtClean="0"/>
              <a:t>class).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You may decide to introduce a </a:t>
            </a:r>
            <a:r>
              <a:rPr lang="en-US" dirty="0" smtClean="0">
                <a:solidFill>
                  <a:srgbClr val="0070C0"/>
                </a:solidFill>
              </a:rPr>
              <a:t>layer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0070C0"/>
                </a:solidFill>
              </a:rPr>
              <a:t>covering</a:t>
            </a:r>
            <a:r>
              <a:rPr lang="en-US" dirty="0" smtClean="0"/>
              <a:t>” the library.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Local Extension</a:t>
            </a:r>
            <a:endParaRPr lang="el-GR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762" y="1676400"/>
            <a:ext cx="7566838" cy="457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Refuse Bequest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Refuse Bequest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391483"/>
            <a:ext cx="7920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dirty="0" smtClean="0"/>
              <a:t>A class </a:t>
            </a:r>
            <a:r>
              <a:rPr lang="en-US" dirty="0" smtClean="0">
                <a:solidFill>
                  <a:srgbClr val="C00000"/>
                </a:solidFill>
              </a:rPr>
              <a:t>inherits from a parent</a:t>
            </a:r>
            <a:r>
              <a:rPr lang="en-US" dirty="0" smtClean="0"/>
              <a:t>, but just </a:t>
            </a:r>
            <a:r>
              <a:rPr lang="en-US" dirty="0" smtClean="0">
                <a:solidFill>
                  <a:srgbClr val="C00000"/>
                </a:solidFill>
              </a:rPr>
              <a:t>throws an exception instead of supporting 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method</a:t>
            </a:r>
            <a:r>
              <a:rPr lang="en-US" dirty="0" smtClean="0"/>
              <a:t> (honest refusal).</a:t>
            </a:r>
          </a:p>
          <a:p>
            <a:endParaRPr lang="en-US" dirty="0" smtClean="0"/>
          </a:p>
          <a:p>
            <a:r>
              <a:rPr lang="en-US" dirty="0" smtClean="0"/>
              <a:t>A class </a:t>
            </a:r>
            <a:r>
              <a:rPr lang="en-US" dirty="0" smtClean="0">
                <a:solidFill>
                  <a:srgbClr val="C00000"/>
                </a:solidFill>
              </a:rPr>
              <a:t>inherits from a parent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C00000"/>
                </a:solidFill>
              </a:rPr>
              <a:t>an inherited routine just doesn’t work </a:t>
            </a:r>
            <a:r>
              <a:rPr lang="en-US" dirty="0" smtClean="0"/>
              <a:t>when</a:t>
            </a:r>
          </a:p>
          <a:p>
            <a:r>
              <a:rPr lang="en-US" dirty="0" smtClean="0"/>
              <a:t>called on the class (implicit refusal),.</a:t>
            </a:r>
          </a:p>
          <a:p>
            <a:endParaRPr lang="en-US" dirty="0" smtClean="0"/>
          </a:p>
          <a:p>
            <a:r>
              <a:rPr lang="en-US" dirty="0" smtClean="0"/>
              <a:t>Inheritance </a:t>
            </a:r>
            <a:r>
              <a:rPr lang="en-US" dirty="0" smtClean="0">
                <a:solidFill>
                  <a:srgbClr val="C00000"/>
                </a:solidFill>
              </a:rPr>
              <a:t>doesn’t really make sense</a:t>
            </a:r>
            <a:r>
              <a:rPr lang="en-US" dirty="0" smtClean="0"/>
              <a:t>; the subclass just isn’t an example of the</a:t>
            </a:r>
          </a:p>
          <a:p>
            <a:r>
              <a:rPr lang="en-US" dirty="0" smtClean="0"/>
              <a:t>parent.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/>
          </a:p>
          <a:p>
            <a:r>
              <a:rPr lang="en-US" dirty="0" smtClean="0"/>
              <a:t>Perhaps someone inherited from a class just for </a:t>
            </a:r>
            <a:r>
              <a:rPr lang="en-US" dirty="0" smtClean="0">
                <a:solidFill>
                  <a:srgbClr val="0070C0"/>
                </a:solidFill>
              </a:rPr>
              <a:t>implementation convenience </a:t>
            </a:r>
            <a:r>
              <a:rPr lang="en-US" dirty="0" smtClean="0"/>
              <a:t>without really intending the class to be substitutable for the parent.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5112</TotalTime>
  <Words>408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Interfaces www.cs.uoi.gr/~zarras/soft-devII.htm    </vt:lpstr>
      <vt:lpstr>Incomplete Library Class</vt:lpstr>
      <vt:lpstr>Incomplete Library Class</vt:lpstr>
      <vt:lpstr>Incomplete Library Class</vt:lpstr>
      <vt:lpstr>Introduce Foreign Method</vt:lpstr>
      <vt:lpstr>Incomplete Library Class</vt:lpstr>
      <vt:lpstr>Introduce Local Extension</vt:lpstr>
      <vt:lpstr>Refuse Bequest</vt:lpstr>
      <vt:lpstr>Refuse Bequest</vt:lpstr>
      <vt:lpstr>Refuse Bequest</vt:lpstr>
      <vt:lpstr>Replace Inheritance with Delegation (association, aggregation, or composition)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179</cp:revision>
  <dcterms:created xsi:type="dcterms:W3CDTF">2006-08-16T00:00:00Z</dcterms:created>
  <dcterms:modified xsi:type="dcterms:W3CDTF">2020-01-08T16:37:33Z</dcterms:modified>
</cp:coreProperties>
</file>