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56"/>
  </p:notesMasterIdLst>
  <p:handoutMasterIdLst>
    <p:handoutMasterId r:id="rId57"/>
  </p:handoutMasterIdLst>
  <p:sldIdLst>
    <p:sldId id="256" r:id="rId2"/>
    <p:sldId id="264" r:id="rId3"/>
    <p:sldId id="303" r:id="rId4"/>
    <p:sldId id="265" r:id="rId5"/>
    <p:sldId id="267" r:id="rId6"/>
    <p:sldId id="268" r:id="rId7"/>
    <p:sldId id="269" r:id="rId8"/>
    <p:sldId id="270" r:id="rId9"/>
    <p:sldId id="271" r:id="rId10"/>
    <p:sldId id="273" r:id="rId11"/>
    <p:sldId id="276" r:id="rId12"/>
    <p:sldId id="272" r:id="rId13"/>
    <p:sldId id="305" r:id="rId14"/>
    <p:sldId id="274" r:id="rId15"/>
    <p:sldId id="277" r:id="rId16"/>
    <p:sldId id="278" r:id="rId17"/>
    <p:sldId id="279" r:id="rId18"/>
    <p:sldId id="306" r:id="rId19"/>
    <p:sldId id="333" r:id="rId20"/>
    <p:sldId id="319" r:id="rId21"/>
    <p:sldId id="320" r:id="rId22"/>
    <p:sldId id="322" r:id="rId23"/>
    <p:sldId id="323" r:id="rId24"/>
    <p:sldId id="325" r:id="rId25"/>
    <p:sldId id="326" r:id="rId26"/>
    <p:sldId id="324" r:id="rId27"/>
    <p:sldId id="289" r:id="rId28"/>
    <p:sldId id="291" r:id="rId29"/>
    <p:sldId id="292" r:id="rId30"/>
    <p:sldId id="293" r:id="rId31"/>
    <p:sldId id="294" r:id="rId32"/>
    <p:sldId id="295" r:id="rId33"/>
    <p:sldId id="298" r:id="rId34"/>
    <p:sldId id="299" r:id="rId35"/>
    <p:sldId id="334" r:id="rId36"/>
    <p:sldId id="335" r:id="rId37"/>
    <p:sldId id="300" r:id="rId38"/>
    <p:sldId id="301" r:id="rId39"/>
    <p:sldId id="302" r:id="rId40"/>
    <p:sldId id="318" r:id="rId41"/>
    <p:sldId id="309" r:id="rId42"/>
    <p:sldId id="327" r:id="rId43"/>
    <p:sldId id="310" r:id="rId44"/>
    <p:sldId id="328" r:id="rId45"/>
    <p:sldId id="311" r:id="rId46"/>
    <p:sldId id="329" r:id="rId47"/>
    <p:sldId id="312" r:id="rId48"/>
    <p:sldId id="330" r:id="rId49"/>
    <p:sldId id="313" r:id="rId50"/>
    <p:sldId id="331" r:id="rId51"/>
    <p:sldId id="314" r:id="rId52"/>
    <p:sldId id="332" r:id="rId53"/>
    <p:sldId id="315" r:id="rId54"/>
    <p:sldId id="316" r:id="rId5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566" autoAdjust="0"/>
    <p:restoredTop sz="98923" autoAdjust="0"/>
  </p:normalViewPr>
  <p:slideViewPr>
    <p:cSldViewPr>
      <p:cViewPr>
        <p:scale>
          <a:sx n="80" d="100"/>
          <a:sy n="80" d="100"/>
        </p:scale>
        <p:origin x="-103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6661" tIns="48331" rIns="96661" bIns="48331" rtlCol="0"/>
          <a:lstStyle>
            <a:lvl1pPr algn="l">
              <a:defRPr sz="1300"/>
            </a:lvl1pPr>
          </a:lstStyle>
          <a:p>
            <a:endParaRPr lang="el-GR"/>
          </a:p>
        </p:txBody>
      </p:sp>
      <p:sp>
        <p:nvSpPr>
          <p:cNvPr id="3" name="Date Placeholder 2"/>
          <p:cNvSpPr>
            <a:spLocks noGrp="1"/>
          </p:cNvSpPr>
          <p:nvPr>
            <p:ph type="dt" sz="quarter" idx="1"/>
          </p:nvPr>
        </p:nvSpPr>
        <p:spPr>
          <a:xfrm>
            <a:off x="3884613" y="0"/>
            <a:ext cx="2971800" cy="464820"/>
          </a:xfrm>
          <a:prstGeom prst="rect">
            <a:avLst/>
          </a:prstGeom>
        </p:spPr>
        <p:txBody>
          <a:bodyPr vert="horz" lIns="96661" tIns="48331" rIns="96661" bIns="48331" rtlCol="0"/>
          <a:lstStyle>
            <a:lvl1pPr algn="r">
              <a:defRPr sz="1300"/>
            </a:lvl1pPr>
          </a:lstStyle>
          <a:p>
            <a:fld id="{3301DFD5-FD40-4477-9C34-F8ED1B86867A}" type="datetimeFigureOut">
              <a:rPr lang="el-GR" smtClean="0"/>
              <a:pPr/>
              <a:t>13/10/2021</a:t>
            </a:fld>
            <a:endParaRPr lang="el-GR"/>
          </a:p>
        </p:txBody>
      </p:sp>
      <p:sp>
        <p:nvSpPr>
          <p:cNvPr id="4" name="Footer Placeholder 3"/>
          <p:cNvSpPr>
            <a:spLocks noGrp="1"/>
          </p:cNvSpPr>
          <p:nvPr>
            <p:ph type="ftr" sz="quarter" idx="2"/>
          </p:nvPr>
        </p:nvSpPr>
        <p:spPr>
          <a:xfrm>
            <a:off x="0" y="8829967"/>
            <a:ext cx="2971800" cy="464820"/>
          </a:xfrm>
          <a:prstGeom prst="rect">
            <a:avLst/>
          </a:prstGeom>
        </p:spPr>
        <p:txBody>
          <a:bodyPr vert="horz" lIns="96661" tIns="48331" rIns="96661" bIns="48331" rtlCol="0" anchor="b"/>
          <a:lstStyle>
            <a:lvl1pPr algn="l">
              <a:defRPr sz="1300"/>
            </a:lvl1pPr>
          </a:lstStyle>
          <a:p>
            <a:endParaRPr lang="el-GR"/>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6661" tIns="48331" rIns="96661" bIns="48331" rtlCol="0" anchor="b"/>
          <a:lstStyle>
            <a:lvl1pPr algn="r">
              <a:defRPr sz="1300"/>
            </a:lvl1pPr>
          </a:lstStyle>
          <a:p>
            <a:fld id="{F559AB3C-EEEC-4170-8186-1A41D7204977}" type="slidenum">
              <a:rPr lang="el-GR" smtClean="0"/>
              <a:pPr/>
              <a:t>‹#›</a:t>
            </a:fld>
            <a:endParaRPr lang="el-G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6661" tIns="48331" rIns="96661" bIns="48331" rtlCol="0"/>
          <a:lstStyle>
            <a:lvl1pPr algn="l">
              <a:defRPr sz="1300"/>
            </a:lvl1pPr>
          </a:lstStyle>
          <a:p>
            <a:endParaRPr lang="el-GR"/>
          </a:p>
        </p:txBody>
      </p:sp>
      <p:sp>
        <p:nvSpPr>
          <p:cNvPr id="3" name="Date Placeholder 2"/>
          <p:cNvSpPr>
            <a:spLocks noGrp="1"/>
          </p:cNvSpPr>
          <p:nvPr>
            <p:ph type="dt" idx="1"/>
          </p:nvPr>
        </p:nvSpPr>
        <p:spPr>
          <a:xfrm>
            <a:off x="3884613" y="0"/>
            <a:ext cx="2971800" cy="464820"/>
          </a:xfrm>
          <a:prstGeom prst="rect">
            <a:avLst/>
          </a:prstGeom>
        </p:spPr>
        <p:txBody>
          <a:bodyPr vert="horz" lIns="96661" tIns="48331" rIns="96661" bIns="48331" rtlCol="0"/>
          <a:lstStyle>
            <a:lvl1pPr algn="r">
              <a:defRPr sz="1300"/>
            </a:lvl1pPr>
          </a:lstStyle>
          <a:p>
            <a:fld id="{DC17DF70-03C8-4BDB-82BF-9C076E474B74}" type="datetimeFigureOut">
              <a:rPr lang="el-GR" smtClean="0"/>
              <a:pPr/>
              <a:t>13/10/2021</a:t>
            </a:fld>
            <a:endParaRPr lang="el-GR"/>
          </a:p>
        </p:txBody>
      </p:sp>
      <p:sp>
        <p:nvSpPr>
          <p:cNvPr id="4" name="Slide Image Placeholder 3"/>
          <p:cNvSpPr>
            <a:spLocks noGrp="1" noRot="1" noChangeAspect="1"/>
          </p:cNvSpPr>
          <p:nvPr>
            <p:ph type="sldImg" idx="2"/>
          </p:nvPr>
        </p:nvSpPr>
        <p:spPr>
          <a:xfrm>
            <a:off x="1106488" y="696913"/>
            <a:ext cx="4646612" cy="3486150"/>
          </a:xfrm>
          <a:prstGeom prst="rect">
            <a:avLst/>
          </a:prstGeom>
          <a:noFill/>
          <a:ln w="12700">
            <a:solidFill>
              <a:prstClr val="black"/>
            </a:solidFill>
          </a:ln>
        </p:spPr>
        <p:txBody>
          <a:bodyPr vert="horz" lIns="96661" tIns="48331" rIns="96661" bIns="48331" rtlCol="0" anchor="ctr"/>
          <a:lstStyle/>
          <a:p>
            <a:endParaRPr lang="el-GR"/>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829967"/>
            <a:ext cx="2971800" cy="464820"/>
          </a:xfrm>
          <a:prstGeom prst="rect">
            <a:avLst/>
          </a:prstGeom>
        </p:spPr>
        <p:txBody>
          <a:bodyPr vert="horz" lIns="96661" tIns="48331" rIns="96661" bIns="48331" rtlCol="0" anchor="b"/>
          <a:lstStyle>
            <a:lvl1pPr algn="l">
              <a:defRPr sz="1300"/>
            </a:lvl1pPr>
          </a:lstStyle>
          <a:p>
            <a:endParaRPr lang="el-GR"/>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6661" tIns="48331" rIns="96661" bIns="48331" rtlCol="0" anchor="b"/>
          <a:lstStyle>
            <a:lvl1pPr algn="r">
              <a:defRPr sz="1300"/>
            </a:lvl1pPr>
          </a:lstStyle>
          <a:p>
            <a:fld id="{519E72D8-DBAA-4DCF-87F7-0480A1282348}"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 plot</a:t>
            </a:r>
            <a:r>
              <a:rPr lang="en-US" baseline="0" dirty="0" smtClean="0"/>
              <a:t> divides an ordered set of values in n equal parts (3 in our case) then we depict the range of the values that belong to each part . Here we divide into small medium high values</a:t>
            </a:r>
          </a:p>
          <a:p>
            <a:endParaRPr lang="en-US" dirty="0" smtClean="0"/>
          </a:p>
          <a:p>
            <a:r>
              <a:rPr lang="en-US" dirty="0" smtClean="0"/>
              <a:t>box</a:t>
            </a:r>
            <a:r>
              <a:rPr lang="en-US" baseline="0" dirty="0" smtClean="0"/>
              <a:t> </a:t>
            </a:r>
            <a:r>
              <a:rPr lang="el-GR" baseline="0" dirty="0" smtClean="0"/>
              <a:t>που κυμαίνεται το 1/3 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5</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14</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the </a:t>
            </a:r>
            <a:r>
              <a:rPr lang="en-US" dirty="0" err="1" smtClean="0"/>
              <a:t>testNG</a:t>
            </a:r>
            <a:r>
              <a:rPr lang="en-US" baseline="0" dirty="0" smtClean="0"/>
              <a:t> framework</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15</a:t>
            </a:fld>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16</a:t>
            </a:fld>
            <a:endParaRPr 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17</a:t>
            </a:fld>
            <a:endParaRPr lang="el-G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18</a:t>
            </a:fld>
            <a:endParaRPr lang="el-G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19</a:t>
            </a:fld>
            <a:endParaRPr lang="el-G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20</a:t>
            </a:fld>
            <a:endParaRPr lang="el-G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21</a:t>
            </a:fld>
            <a:endParaRPr lang="el-G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19E72D8-DBAA-4DCF-87F7-0480A1282348}" type="slidenum">
              <a:rPr lang="el-GR" smtClean="0"/>
              <a:pPr/>
              <a:t>22</a:t>
            </a:fld>
            <a:endParaRPr lang="el-G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23</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6</a:t>
            </a:fld>
            <a:endParaRPr lang="el-G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24</a:t>
            </a:fld>
            <a:endParaRPr lang="el-G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25</a:t>
            </a:fld>
            <a:endParaRPr lang="el-G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26</a:t>
            </a:fld>
            <a:endParaRPr lang="el-G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27</a:t>
            </a:fld>
            <a:endParaRPr lang="el-G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28</a:t>
            </a:fld>
            <a:endParaRPr lang="el-G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29</a:t>
            </a:fld>
            <a:endParaRPr lang="el-G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Y-axis</a:t>
            </a:r>
          </a:p>
          <a:p>
            <a:r>
              <a:rPr lang="en-US" dirty="0" smtClean="0"/>
              <a:t>For each width gives the</a:t>
            </a:r>
            <a:r>
              <a:rPr lang="en-US" baseline="0" dirty="0" smtClean="0"/>
              <a:t> range of the numbers of lines in the different projects</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30</a:t>
            </a:fld>
            <a:endParaRPr lang="el-G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smtClean="0"/>
              <a:t>the way to play with openness/density is white spaces…</a:t>
            </a:r>
          </a:p>
          <a:p>
            <a:pPr defTabSz="966612">
              <a:defRPr/>
            </a:pPr>
            <a:endParaRPr lang="en-US" dirty="0" smtClean="0"/>
          </a:p>
          <a:p>
            <a:pPr defTabSz="966612">
              <a:defRPr/>
            </a:pPr>
            <a:r>
              <a:rPr lang="el-GR" dirty="0" smtClean="0"/>
              <a:t>τι κάνει αυτός ο κώδικας ??</a:t>
            </a:r>
          </a:p>
          <a:p>
            <a:endParaRPr lang="el-GR" dirty="0" smtClean="0"/>
          </a:p>
          <a:p>
            <a:r>
              <a:rPr lang="el-GR" dirty="0" smtClean="0"/>
              <a:t>για</a:t>
            </a:r>
            <a:r>
              <a:rPr lang="el-GR" baseline="0" dirty="0" smtClean="0"/>
              <a:t> παράδειγμα βάζουμε κενά πριν/</a:t>
            </a:r>
            <a:r>
              <a:rPr lang="el-GR" baseline="0" dirty="0" err="1" smtClean="0"/>
              <a:t>μετα </a:t>
            </a:r>
            <a:r>
              <a:rPr lang="el-GR" baseline="0" dirty="0" smtClean="0"/>
              <a:t>από τον τελεστή = </a:t>
            </a:r>
          </a:p>
          <a:p>
            <a:endParaRPr lang="el-GR" baseline="0" dirty="0" smtClean="0"/>
          </a:p>
          <a:p>
            <a:r>
              <a:rPr lang="el-GR" baseline="0" dirty="0" smtClean="0"/>
              <a:t>αντίθετα δεν </a:t>
            </a:r>
            <a:r>
              <a:rPr lang="el-GR" baseline="0" dirty="0" err="1" smtClean="0"/>
              <a:t>βαζουμε</a:t>
            </a:r>
            <a:r>
              <a:rPr lang="el-GR" baseline="0" dirty="0" smtClean="0"/>
              <a:t> κενό μεταξύ του ονόματος μιας συνάρτησης και της παρένθεσης …</a:t>
            </a:r>
          </a:p>
          <a:p>
            <a:endParaRPr lang="el-GR" baseline="0" dirty="0" smtClean="0"/>
          </a:p>
          <a:p>
            <a:r>
              <a:rPr lang="el-GR" baseline="0" dirty="0" smtClean="0"/>
              <a:t>μεταξύ των παραμέτρων βάζουμε κενά για να τονίσουμε τη </a:t>
            </a:r>
            <a:r>
              <a:rPr lang="el-GR" baseline="0" dirty="0" err="1" smtClean="0"/>
              <a:t>διαφορετικοτητα</a:t>
            </a:r>
            <a:r>
              <a:rPr lang="el-GR" baseline="0" dirty="0" smtClean="0"/>
              <a:t> </a:t>
            </a:r>
          </a:p>
        </p:txBody>
      </p:sp>
      <p:sp>
        <p:nvSpPr>
          <p:cNvPr id="4" name="Slide Number Placeholder 3"/>
          <p:cNvSpPr>
            <a:spLocks noGrp="1"/>
          </p:cNvSpPr>
          <p:nvPr>
            <p:ph type="sldNum" sz="quarter" idx="10"/>
          </p:nvPr>
        </p:nvSpPr>
        <p:spPr/>
        <p:txBody>
          <a:bodyPr/>
          <a:lstStyle/>
          <a:p>
            <a:fld id="{519E72D8-DBAA-4DCF-87F7-0480A1282348}" type="slidenum">
              <a:rPr lang="el-GR" smtClean="0"/>
              <a:pPr/>
              <a:t>31</a:t>
            </a:fld>
            <a:endParaRPr lang="el-G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l-GR" dirty="0" smtClean="0"/>
              <a:t>τι κάνει αυτός ο κώδικας ??</a:t>
            </a:r>
          </a:p>
          <a:p>
            <a:endParaRPr lang="el-GR" dirty="0" smtClean="0"/>
          </a:p>
          <a:p>
            <a:r>
              <a:rPr lang="el-GR" dirty="0" smtClean="0"/>
              <a:t>παράγοντες</a:t>
            </a:r>
            <a:r>
              <a:rPr lang="el-GR" baseline="0" dirty="0" smtClean="0"/>
              <a:t> , προσθετέοι, αφαιρετέοι, μειωτέοι</a:t>
            </a:r>
          </a:p>
          <a:p>
            <a:endParaRPr lang="el-GR" baseline="0" dirty="0" smtClean="0"/>
          </a:p>
          <a:p>
            <a:r>
              <a:rPr lang="el-GR" baseline="0" dirty="0" smtClean="0"/>
              <a:t> </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32</a:t>
            </a:fld>
            <a:endParaRPr lang="el-G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στοίχιση</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33</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 about the size how about the contents ???</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7</a:t>
            </a:fld>
            <a:endParaRPr lang="el-G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34</a:t>
            </a:fld>
            <a:endParaRPr lang="el-G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35</a:t>
            </a:fld>
            <a:endParaRPr lang="el-G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36</a:t>
            </a:fld>
            <a:endParaRPr lang="el-G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37</a:t>
            </a:fld>
            <a:endParaRPr lang="el-G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38</a:t>
            </a:fld>
            <a:endParaRPr lang="el-G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39</a:t>
            </a:fld>
            <a:endParaRPr lang="el-G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l-GR" smtClean="0"/>
              <a:t>1-* λέξεις</a:t>
            </a:r>
          </a:p>
          <a:p>
            <a:r>
              <a:rPr lang="el-GR" smtClean="0"/>
              <a:t>ουσιαστικά </a:t>
            </a:r>
          </a:p>
          <a:p>
            <a:r>
              <a:rPr lang="el-GR" smtClean="0"/>
              <a:t>κάθε λέξη κεφαλαίο γράμμα</a:t>
            </a:r>
          </a:p>
        </p:txBody>
      </p:sp>
      <p:sp>
        <p:nvSpPr>
          <p:cNvPr id="52228" name="Slide Number Placeholder 3"/>
          <p:cNvSpPr>
            <a:spLocks noGrp="1"/>
          </p:cNvSpPr>
          <p:nvPr>
            <p:ph type="sldNum" sz="quarter" idx="5"/>
          </p:nvPr>
        </p:nvSpPr>
        <p:spPr>
          <a:noFill/>
        </p:spPr>
        <p:txBody>
          <a:bodyPr/>
          <a:lstStyle/>
          <a:p>
            <a:pPr defTabSz="915906"/>
            <a:fld id="{8674C788-2E3B-499C-8778-9BAD0E6F5737}" type="slidenum">
              <a:rPr lang="el-GR" smtClean="0"/>
              <a:pPr defTabSz="915906"/>
              <a:t>45</a:t>
            </a:fld>
            <a:endParaRPr lang="el-GR"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l-GR" smtClean="0"/>
              <a:t>1-* λέξεις</a:t>
            </a:r>
          </a:p>
          <a:p>
            <a:r>
              <a:rPr lang="el-GR" smtClean="0"/>
              <a:t>ουσιαστικά </a:t>
            </a:r>
          </a:p>
          <a:p>
            <a:r>
              <a:rPr lang="el-GR" smtClean="0"/>
              <a:t>κάθε λέξη κεφαλαίο γράμμα</a:t>
            </a:r>
          </a:p>
        </p:txBody>
      </p:sp>
      <p:sp>
        <p:nvSpPr>
          <p:cNvPr id="52228" name="Slide Number Placeholder 3"/>
          <p:cNvSpPr>
            <a:spLocks noGrp="1"/>
          </p:cNvSpPr>
          <p:nvPr>
            <p:ph type="sldNum" sz="quarter" idx="5"/>
          </p:nvPr>
        </p:nvSpPr>
        <p:spPr>
          <a:noFill/>
        </p:spPr>
        <p:txBody>
          <a:bodyPr/>
          <a:lstStyle/>
          <a:p>
            <a:pPr defTabSz="915906"/>
            <a:fld id="{8674C788-2E3B-499C-8778-9BAD0E6F5737}" type="slidenum">
              <a:rPr lang="el-GR" smtClean="0"/>
              <a:pPr defTabSz="915906"/>
              <a:t>46</a:t>
            </a:fld>
            <a:endParaRPr lang="el-GR"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l-GR" smtClean="0"/>
              <a:t>1-* λεξεις</a:t>
            </a:r>
          </a:p>
          <a:p>
            <a:r>
              <a:rPr lang="el-GR" smtClean="0"/>
              <a:t>1</a:t>
            </a:r>
            <a:r>
              <a:rPr lang="el-GR" baseline="30000" smtClean="0"/>
              <a:t>η</a:t>
            </a:r>
            <a:r>
              <a:rPr lang="el-GR" smtClean="0"/>
              <a:t> λέξη ρήμα</a:t>
            </a:r>
          </a:p>
        </p:txBody>
      </p:sp>
      <p:sp>
        <p:nvSpPr>
          <p:cNvPr id="53252" name="Slide Number Placeholder 3"/>
          <p:cNvSpPr>
            <a:spLocks noGrp="1"/>
          </p:cNvSpPr>
          <p:nvPr>
            <p:ph type="sldNum" sz="quarter" idx="5"/>
          </p:nvPr>
        </p:nvSpPr>
        <p:spPr>
          <a:noFill/>
        </p:spPr>
        <p:txBody>
          <a:bodyPr/>
          <a:lstStyle/>
          <a:p>
            <a:pPr defTabSz="915906"/>
            <a:fld id="{EE91D25B-05C4-49FC-BE2A-01A8FCCA8918}" type="slidenum">
              <a:rPr lang="el-GR" smtClean="0"/>
              <a:pPr defTabSz="915906"/>
              <a:t>49</a:t>
            </a:fld>
            <a:endParaRPr lang="el-GR"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l-GR" smtClean="0"/>
              <a:t>1-* λεξεις</a:t>
            </a:r>
          </a:p>
          <a:p>
            <a:r>
              <a:rPr lang="el-GR" smtClean="0"/>
              <a:t>1</a:t>
            </a:r>
            <a:r>
              <a:rPr lang="el-GR" baseline="30000" smtClean="0"/>
              <a:t>η</a:t>
            </a:r>
            <a:r>
              <a:rPr lang="el-GR" smtClean="0"/>
              <a:t> λέξη ρήμα</a:t>
            </a:r>
          </a:p>
        </p:txBody>
      </p:sp>
      <p:sp>
        <p:nvSpPr>
          <p:cNvPr id="53252" name="Slide Number Placeholder 3"/>
          <p:cNvSpPr>
            <a:spLocks noGrp="1"/>
          </p:cNvSpPr>
          <p:nvPr>
            <p:ph type="sldNum" sz="quarter" idx="5"/>
          </p:nvPr>
        </p:nvSpPr>
        <p:spPr>
          <a:noFill/>
        </p:spPr>
        <p:txBody>
          <a:bodyPr/>
          <a:lstStyle/>
          <a:p>
            <a:pPr defTabSz="915906"/>
            <a:fld id="{EE91D25B-05C4-49FC-BE2A-01A8FCCA8918}" type="slidenum">
              <a:rPr lang="el-GR" smtClean="0"/>
              <a:pPr defTabSz="915906"/>
              <a:t>50</a:t>
            </a:fld>
            <a:endParaRPr lang="el-GR"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8</a:t>
            </a:fld>
            <a:endParaRPr lang="el-G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pPr>
              <a:defRPr/>
            </a:pPr>
            <a:fld id="{1C200542-8360-4FF3-8A88-327B43F56196}" type="slidenum">
              <a:rPr lang="el-GR" smtClean="0"/>
              <a:pPr>
                <a:defRPr/>
              </a:pPr>
              <a:t>51</a:t>
            </a:fld>
            <a:endParaRPr lang="el-G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pPr>
              <a:defRPr/>
            </a:pPr>
            <a:fld id="{1C200542-8360-4FF3-8A88-327B43F56196}" type="slidenum">
              <a:rPr lang="el-GR" smtClean="0"/>
              <a:pPr>
                <a:defRPr/>
              </a:pPr>
              <a:t>52</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9</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10</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11</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12</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13</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10/13/2021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2"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3"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10/13/2021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s.uoi.gr/~zarras/soft-devII.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Clean Formatting</a:t>
            </a:r>
            <a:br>
              <a:rPr lang="en-US" dirty="0" smtClean="0"/>
            </a:br>
            <a:r>
              <a:rPr lang="en-US" sz="1800" dirty="0" smtClean="0">
                <a:hlinkClick r:id="rId2"/>
              </a:rPr>
              <a:t>www.cs.uoi.gr/~zarras/soft-devII.htm</a:t>
            </a:r>
            <a:r>
              <a:rPr lang="en-US" sz="1800" dirty="0" smtClean="0"/>
              <a:t>    </a:t>
            </a:r>
            <a:endParaRPr lang="el-GR" sz="1800" dirty="0"/>
          </a:p>
        </p:txBody>
      </p:sp>
      <p:sp>
        <p:nvSpPr>
          <p:cNvPr id="3" name="Subtitle 2"/>
          <p:cNvSpPr>
            <a:spLocks noGrp="1"/>
          </p:cNvSpPr>
          <p:nvPr>
            <p:ph type="subTitle" idx="1"/>
          </p:nvPr>
        </p:nvSpPr>
        <p:spPr/>
        <p:txBody>
          <a:bodyPr>
            <a:normAutofit/>
          </a:bodyPr>
          <a:lstStyle/>
          <a:p>
            <a:r>
              <a:rPr lang="en-US" dirty="0" smtClean="0"/>
              <a:t>from Clean Code by R. C. Martin, </a:t>
            </a:r>
            <a:r>
              <a:rPr lang="en-US" dirty="0" err="1" smtClean="0"/>
              <a:t>a.k.a</a:t>
            </a:r>
            <a:r>
              <a:rPr lang="en-US" dirty="0" smtClean="0"/>
              <a:t> “Uncle Bob”</a:t>
            </a:r>
            <a:endParaRPr lang="el-GR" dirty="0"/>
          </a:p>
        </p:txBody>
      </p:sp>
      <p:pic>
        <p:nvPicPr>
          <p:cNvPr id="79874" name="Picture 2" descr="https://encrypted-tbn2.gstatic.com/images?q=tbn:ANd9GcQ8yDReBem1mX3l9sUUqRIs3qBcy9mk-4oFvt8RChJKOUciUZopcw"/>
          <p:cNvPicPr>
            <a:picLocks noChangeAspect="1" noChangeArrowheads="1"/>
          </p:cNvPicPr>
          <p:nvPr/>
        </p:nvPicPr>
        <p:blipFill>
          <a:blip r:embed="rId3" cstate="print"/>
          <a:srcRect/>
          <a:stretch>
            <a:fillRect/>
          </a:stretch>
        </p:blipFill>
        <p:spPr bwMode="auto">
          <a:xfrm>
            <a:off x="1143000" y="1066800"/>
            <a:ext cx="6767507" cy="2209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Openness</a:t>
            </a:r>
            <a:endParaRPr lang="el-GR" dirty="0"/>
          </a:p>
        </p:txBody>
      </p:sp>
      <p:pic>
        <p:nvPicPr>
          <p:cNvPr id="103426" name="Picture 2"/>
          <p:cNvPicPr>
            <a:picLocks noChangeAspect="1" noChangeArrowheads="1"/>
          </p:cNvPicPr>
          <p:nvPr/>
        </p:nvPicPr>
        <p:blipFill>
          <a:blip r:embed="rId3" cstate="print"/>
          <a:srcRect/>
          <a:stretch>
            <a:fillRect/>
          </a:stretch>
        </p:blipFill>
        <p:spPr bwMode="auto">
          <a:xfrm>
            <a:off x="228600" y="1219200"/>
            <a:ext cx="8614435" cy="4495800"/>
          </a:xfrm>
          <a:prstGeom prst="rect">
            <a:avLst/>
          </a:prstGeom>
          <a:noFill/>
          <a:ln w="9525">
            <a:noFill/>
            <a:miter lim="800000"/>
            <a:headEnd/>
            <a:tailEnd/>
          </a:ln>
        </p:spPr>
      </p:pic>
      <p:sp>
        <p:nvSpPr>
          <p:cNvPr id="7" name="Rectangle 6"/>
          <p:cNvSpPr/>
          <p:nvPr/>
        </p:nvSpPr>
        <p:spPr>
          <a:xfrm>
            <a:off x="304800" y="6019800"/>
            <a:ext cx="2780185" cy="369332"/>
          </a:xfrm>
          <a:prstGeom prst="rect">
            <a:avLst/>
          </a:prstGeom>
        </p:spPr>
        <p:txBody>
          <a:bodyPr wrap="none">
            <a:spAutoFit/>
          </a:bodyPr>
          <a:lstStyle/>
          <a:p>
            <a:r>
              <a:rPr lang="en-US" b="1" dirty="0" smtClean="0">
                <a:solidFill>
                  <a:srgbClr val="FF0000"/>
                </a:solidFill>
              </a:rPr>
              <a:t>Take a look for a while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Openness</a:t>
            </a:r>
            <a:endParaRPr lang="el-GR" dirty="0"/>
          </a:p>
        </p:txBody>
      </p:sp>
      <p:sp>
        <p:nvSpPr>
          <p:cNvPr id="5" name="Rectangle 4"/>
          <p:cNvSpPr/>
          <p:nvPr/>
        </p:nvSpPr>
        <p:spPr>
          <a:xfrm>
            <a:off x="1600200" y="2062877"/>
            <a:ext cx="5410200" cy="2585323"/>
          </a:xfrm>
          <a:prstGeom prst="rect">
            <a:avLst/>
          </a:prstGeom>
        </p:spPr>
        <p:txBody>
          <a:bodyPr wrap="square">
            <a:spAutoFit/>
          </a:bodyPr>
          <a:lstStyle/>
          <a:p>
            <a:pPr algn="ctr"/>
            <a:r>
              <a:rPr lang="en-US" dirty="0" smtClean="0"/>
              <a:t>What is the </a:t>
            </a:r>
            <a:r>
              <a:rPr lang="en-US" dirty="0" smtClean="0">
                <a:solidFill>
                  <a:srgbClr val="FF0000"/>
                </a:solidFill>
              </a:rPr>
              <a:t>name</a:t>
            </a:r>
            <a:r>
              <a:rPr lang="en-US" dirty="0" smtClean="0"/>
              <a:t> of the </a:t>
            </a:r>
            <a:r>
              <a:rPr lang="en-US" dirty="0" smtClean="0">
                <a:solidFill>
                  <a:srgbClr val="FF0000"/>
                </a:solidFill>
              </a:rPr>
              <a:t>class</a:t>
            </a:r>
            <a:r>
              <a:rPr lang="en-US" dirty="0" smtClean="0"/>
              <a:t> ?</a:t>
            </a:r>
          </a:p>
          <a:p>
            <a:pPr algn="ctr"/>
            <a:endParaRPr lang="en-US" dirty="0" smtClean="0"/>
          </a:p>
          <a:p>
            <a:pPr algn="ctr"/>
            <a:r>
              <a:rPr lang="en-US" dirty="0" smtClean="0"/>
              <a:t>What is the </a:t>
            </a:r>
            <a:r>
              <a:rPr lang="en-US" dirty="0" smtClean="0">
                <a:solidFill>
                  <a:srgbClr val="FF0000"/>
                </a:solidFill>
              </a:rPr>
              <a:t>package</a:t>
            </a:r>
            <a:r>
              <a:rPr lang="en-US" dirty="0" smtClean="0"/>
              <a:t> it belongs too ?</a:t>
            </a:r>
          </a:p>
          <a:p>
            <a:pPr algn="ctr"/>
            <a:endParaRPr lang="en-US" dirty="0" smtClean="0"/>
          </a:p>
          <a:p>
            <a:pPr algn="ctr"/>
            <a:r>
              <a:rPr lang="en-US" dirty="0" smtClean="0"/>
              <a:t>How many </a:t>
            </a:r>
            <a:r>
              <a:rPr lang="en-US" dirty="0" smtClean="0">
                <a:solidFill>
                  <a:srgbClr val="FF0000"/>
                </a:solidFill>
              </a:rPr>
              <a:t>imports</a:t>
            </a:r>
            <a:r>
              <a:rPr lang="en-US" dirty="0" smtClean="0"/>
              <a:t> does it have ?</a:t>
            </a:r>
          </a:p>
          <a:p>
            <a:pPr algn="ctr"/>
            <a:r>
              <a:rPr lang="en-US" dirty="0" smtClean="0"/>
              <a:t> </a:t>
            </a:r>
          </a:p>
          <a:p>
            <a:pPr algn="ctr"/>
            <a:r>
              <a:rPr lang="en-US" dirty="0" smtClean="0"/>
              <a:t>How many </a:t>
            </a:r>
            <a:r>
              <a:rPr lang="en-US" dirty="0" smtClean="0">
                <a:solidFill>
                  <a:srgbClr val="FF0000"/>
                </a:solidFill>
              </a:rPr>
              <a:t>methods</a:t>
            </a:r>
            <a:r>
              <a:rPr lang="en-US" dirty="0" smtClean="0"/>
              <a:t> ?</a:t>
            </a:r>
          </a:p>
          <a:p>
            <a:pPr algn="ctr"/>
            <a:endParaRPr lang="en-US" dirty="0" smtClean="0"/>
          </a:p>
          <a:p>
            <a:pPr algn="ctr"/>
            <a:r>
              <a:rPr lang="en-US" dirty="0" smtClean="0"/>
              <a:t>How many </a:t>
            </a:r>
            <a:r>
              <a:rPr lang="en-US" dirty="0" smtClean="0">
                <a:solidFill>
                  <a:srgbClr val="FF0000"/>
                </a:solidFill>
              </a:rPr>
              <a:t>attributes</a:t>
            </a:r>
            <a:r>
              <a:rPr lang="en-US" dirty="0" smtClean="0"/>
              <a:t> ?</a:t>
            </a:r>
            <a:endParaRPr lang="el-G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Openness</a:t>
            </a:r>
            <a:endParaRPr lang="el-GR" dirty="0"/>
          </a:p>
        </p:txBody>
      </p:sp>
      <p:sp>
        <p:nvSpPr>
          <p:cNvPr id="6" name="TextBox 5"/>
          <p:cNvSpPr txBox="1"/>
          <p:nvPr/>
        </p:nvSpPr>
        <p:spPr>
          <a:xfrm>
            <a:off x="685800" y="6172200"/>
            <a:ext cx="8049470" cy="369332"/>
          </a:xfrm>
          <a:prstGeom prst="rect">
            <a:avLst/>
          </a:prstGeom>
          <a:noFill/>
        </p:spPr>
        <p:txBody>
          <a:bodyPr wrap="square" rtlCol="0">
            <a:spAutoFit/>
          </a:bodyPr>
          <a:lstStyle/>
          <a:p>
            <a:r>
              <a:rPr lang="en-US" b="1" dirty="0" smtClean="0">
                <a:solidFill>
                  <a:srgbClr val="0070C0"/>
                </a:solidFill>
              </a:rPr>
              <a:t>Same code much better formatted !!  The difference is </a:t>
            </a:r>
            <a:r>
              <a:rPr lang="en-US" b="1" u="sng" dirty="0" smtClean="0">
                <a:solidFill>
                  <a:srgbClr val="0070C0"/>
                </a:solidFill>
              </a:rPr>
              <a:t>vertical openness</a:t>
            </a:r>
            <a:endParaRPr lang="el-GR" b="1" u="sng" dirty="0">
              <a:solidFill>
                <a:srgbClr val="0070C0"/>
              </a:solidFill>
            </a:endParaRPr>
          </a:p>
        </p:txBody>
      </p:sp>
      <p:pic>
        <p:nvPicPr>
          <p:cNvPr id="103427" name="Picture 3"/>
          <p:cNvPicPr>
            <a:picLocks noChangeAspect="1" noChangeArrowheads="1"/>
          </p:cNvPicPr>
          <p:nvPr/>
        </p:nvPicPr>
        <p:blipFill>
          <a:blip r:embed="rId3" cstate="print"/>
          <a:srcRect/>
          <a:stretch>
            <a:fillRect/>
          </a:stretch>
        </p:blipFill>
        <p:spPr bwMode="auto">
          <a:xfrm>
            <a:off x="685800" y="1066800"/>
            <a:ext cx="7882736"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Openness</a:t>
            </a:r>
            <a:endParaRPr lang="el-GR" dirty="0"/>
          </a:p>
        </p:txBody>
      </p:sp>
      <p:sp>
        <p:nvSpPr>
          <p:cNvPr id="5" name="TextBox 4"/>
          <p:cNvSpPr txBox="1"/>
          <p:nvPr/>
        </p:nvSpPr>
        <p:spPr>
          <a:xfrm>
            <a:off x="1143000" y="1524000"/>
            <a:ext cx="7025641" cy="3693319"/>
          </a:xfrm>
          <a:prstGeom prst="rect">
            <a:avLst/>
          </a:prstGeom>
          <a:noFill/>
        </p:spPr>
        <p:txBody>
          <a:bodyPr wrap="none" rtlCol="0">
            <a:spAutoFit/>
          </a:bodyPr>
          <a:lstStyle/>
          <a:p>
            <a:r>
              <a:rPr lang="en-US" b="1" dirty="0" smtClean="0">
                <a:solidFill>
                  <a:srgbClr val="FF0000"/>
                </a:solidFill>
              </a:rPr>
              <a:t>Vertical openness </a:t>
            </a:r>
            <a:r>
              <a:rPr lang="en-US" b="1" dirty="0" smtClean="0"/>
              <a:t>means </a:t>
            </a:r>
            <a:r>
              <a:rPr lang="en-US" b="1" dirty="0" smtClean="0">
                <a:solidFill>
                  <a:srgbClr val="FF0000"/>
                </a:solidFill>
              </a:rPr>
              <a:t>separate</a:t>
            </a:r>
            <a:r>
              <a:rPr lang="en-US" b="1" dirty="0" smtClean="0"/>
              <a:t> the </a:t>
            </a:r>
            <a:r>
              <a:rPr lang="en-US" b="1" dirty="0" smtClean="0">
                <a:solidFill>
                  <a:srgbClr val="FF0000"/>
                </a:solidFill>
              </a:rPr>
              <a:t>concepts</a:t>
            </a:r>
            <a:r>
              <a:rPr lang="en-US" b="1" dirty="0" smtClean="0"/>
              <a:t> with blank lines </a:t>
            </a:r>
            <a:endParaRPr lang="el-GR" b="1" dirty="0" smtClean="0"/>
          </a:p>
          <a:p>
            <a:endParaRPr lang="en-US" dirty="0" smtClean="0"/>
          </a:p>
          <a:p>
            <a:r>
              <a:rPr lang="en-US" dirty="0" smtClean="0"/>
              <a:t>A piece of code describes a number of </a:t>
            </a:r>
            <a:r>
              <a:rPr lang="en-US" dirty="0" smtClean="0">
                <a:solidFill>
                  <a:srgbClr val="FF0000"/>
                </a:solidFill>
              </a:rPr>
              <a:t>concepts</a:t>
            </a:r>
            <a:r>
              <a:rPr lang="en-US" dirty="0" smtClean="0"/>
              <a:t>:</a:t>
            </a:r>
          </a:p>
          <a:p>
            <a:endParaRPr lang="en-US" dirty="0" smtClean="0"/>
          </a:p>
          <a:p>
            <a:r>
              <a:rPr lang="en-US" dirty="0" smtClean="0"/>
              <a:t>For a class we have:</a:t>
            </a:r>
          </a:p>
          <a:p>
            <a:endParaRPr lang="en-US" dirty="0" smtClean="0"/>
          </a:p>
          <a:p>
            <a:r>
              <a:rPr lang="en-US" dirty="0" smtClean="0"/>
              <a:t>the </a:t>
            </a:r>
            <a:r>
              <a:rPr lang="en-US" b="1" dirty="0" smtClean="0">
                <a:solidFill>
                  <a:srgbClr val="FF0000"/>
                </a:solidFill>
              </a:rPr>
              <a:t>package</a:t>
            </a:r>
            <a:r>
              <a:rPr lang="en-US" dirty="0" smtClean="0"/>
              <a:t> where it belongs</a:t>
            </a:r>
          </a:p>
          <a:p>
            <a:endParaRPr lang="en-US" dirty="0" smtClean="0"/>
          </a:p>
          <a:p>
            <a:r>
              <a:rPr lang="en-US" dirty="0" smtClean="0"/>
              <a:t>other classes that are </a:t>
            </a:r>
            <a:r>
              <a:rPr lang="en-US" b="1" dirty="0" smtClean="0">
                <a:solidFill>
                  <a:srgbClr val="FF0000"/>
                </a:solidFill>
              </a:rPr>
              <a:t>used/imported</a:t>
            </a:r>
            <a:r>
              <a:rPr lang="en-US" dirty="0" smtClean="0"/>
              <a:t> (i.e. </a:t>
            </a:r>
            <a:r>
              <a:rPr lang="en-US" b="1" dirty="0" smtClean="0">
                <a:solidFill>
                  <a:srgbClr val="FF0000"/>
                </a:solidFill>
              </a:rPr>
              <a:t>dependencies</a:t>
            </a:r>
            <a:r>
              <a:rPr lang="en-US" dirty="0" smtClean="0"/>
              <a:t>)</a:t>
            </a:r>
          </a:p>
          <a:p>
            <a:endParaRPr lang="en-US" dirty="0" smtClean="0"/>
          </a:p>
          <a:p>
            <a:r>
              <a:rPr lang="en-US" dirty="0" smtClean="0"/>
              <a:t>the </a:t>
            </a:r>
            <a:r>
              <a:rPr lang="en-US" b="1" dirty="0" smtClean="0">
                <a:solidFill>
                  <a:srgbClr val="FF0000"/>
                </a:solidFill>
              </a:rPr>
              <a:t>state</a:t>
            </a:r>
            <a:r>
              <a:rPr lang="en-US" dirty="0" smtClean="0"/>
              <a:t> of the class objects (i.e. the set of fields)</a:t>
            </a:r>
          </a:p>
          <a:p>
            <a:endParaRPr lang="en-US" dirty="0" smtClean="0"/>
          </a:p>
          <a:p>
            <a:r>
              <a:rPr lang="en-US" dirty="0" smtClean="0"/>
              <a:t>each one of the </a:t>
            </a:r>
            <a:r>
              <a:rPr lang="en-US" b="1" dirty="0" smtClean="0">
                <a:solidFill>
                  <a:srgbClr val="FF0000"/>
                </a:solidFill>
              </a:rPr>
              <a:t>methods</a:t>
            </a:r>
            <a:r>
              <a:rPr lang="en-US" dirty="0" smtClean="0"/>
              <a:t> that constitute the behavior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Openness</a:t>
            </a:r>
            <a:endParaRPr lang="el-GR" dirty="0"/>
          </a:p>
        </p:txBody>
      </p:sp>
      <p:sp>
        <p:nvSpPr>
          <p:cNvPr id="6" name="TextBox 5"/>
          <p:cNvSpPr txBox="1"/>
          <p:nvPr/>
        </p:nvSpPr>
        <p:spPr>
          <a:xfrm>
            <a:off x="228600" y="5257800"/>
            <a:ext cx="4696670" cy="1200329"/>
          </a:xfrm>
          <a:prstGeom prst="rect">
            <a:avLst/>
          </a:prstGeom>
          <a:noFill/>
        </p:spPr>
        <p:txBody>
          <a:bodyPr wrap="none" rtlCol="0">
            <a:spAutoFit/>
          </a:bodyPr>
          <a:lstStyle/>
          <a:p>
            <a:r>
              <a:rPr lang="en-US" b="1" dirty="0" smtClean="0">
                <a:solidFill>
                  <a:srgbClr val="FF0000"/>
                </a:solidFill>
              </a:rPr>
              <a:t>Take a look for a while !!</a:t>
            </a:r>
          </a:p>
          <a:p>
            <a:endParaRPr lang="en-US" b="1" dirty="0" smtClean="0">
              <a:solidFill>
                <a:srgbClr val="FF0000"/>
              </a:solidFill>
            </a:endParaRPr>
          </a:p>
          <a:p>
            <a:r>
              <a:rPr lang="en-US" b="1" dirty="0" smtClean="0">
                <a:solidFill>
                  <a:srgbClr val="0070C0"/>
                </a:solidFill>
              </a:rPr>
              <a:t>Same code much better formatted !! </a:t>
            </a:r>
          </a:p>
          <a:p>
            <a:r>
              <a:rPr lang="en-US" b="1" dirty="0" smtClean="0">
                <a:solidFill>
                  <a:srgbClr val="0070C0"/>
                </a:solidFill>
              </a:rPr>
              <a:t>The difference is a bit of </a:t>
            </a:r>
            <a:r>
              <a:rPr lang="en-US" b="1" u="sng" dirty="0" smtClean="0">
                <a:solidFill>
                  <a:srgbClr val="0070C0"/>
                </a:solidFill>
              </a:rPr>
              <a:t>vertical openness</a:t>
            </a:r>
            <a:endParaRPr lang="el-GR" b="1" u="sng" dirty="0">
              <a:solidFill>
                <a:srgbClr val="0070C0"/>
              </a:solidFill>
            </a:endParaRPr>
          </a:p>
        </p:txBody>
      </p:sp>
      <p:pic>
        <p:nvPicPr>
          <p:cNvPr id="103427" name="Picture 3"/>
          <p:cNvPicPr>
            <a:picLocks noChangeAspect="1" noChangeArrowheads="1"/>
          </p:cNvPicPr>
          <p:nvPr/>
        </p:nvPicPr>
        <p:blipFill>
          <a:blip r:embed="rId3" cstate="print"/>
          <a:srcRect/>
          <a:stretch>
            <a:fillRect/>
          </a:stretch>
        </p:blipFill>
        <p:spPr bwMode="auto">
          <a:xfrm>
            <a:off x="76200" y="1295400"/>
            <a:ext cx="6117945" cy="3962400"/>
          </a:xfrm>
          <a:prstGeom prst="rect">
            <a:avLst/>
          </a:prstGeom>
          <a:noFill/>
          <a:ln w="9525">
            <a:noFill/>
            <a:miter lim="800000"/>
            <a:headEnd/>
            <a:tailEnd/>
          </a:ln>
        </p:spPr>
      </p:pic>
      <p:sp>
        <p:nvSpPr>
          <p:cNvPr id="5" name="Rectangle 4"/>
          <p:cNvSpPr/>
          <p:nvPr/>
        </p:nvSpPr>
        <p:spPr>
          <a:xfrm>
            <a:off x="6019800" y="1219200"/>
            <a:ext cx="3124200" cy="4524315"/>
          </a:xfrm>
          <a:prstGeom prst="rect">
            <a:avLst/>
          </a:prstGeom>
        </p:spPr>
        <p:txBody>
          <a:bodyPr wrap="square">
            <a:spAutoFit/>
          </a:bodyPr>
          <a:lstStyle/>
          <a:p>
            <a:r>
              <a:rPr lang="en-US" dirty="0" smtClean="0"/>
              <a:t>There are </a:t>
            </a:r>
            <a:r>
              <a:rPr lang="en-US" b="1" dirty="0" smtClean="0">
                <a:solidFill>
                  <a:srgbClr val="FF0000"/>
                </a:solidFill>
              </a:rPr>
              <a:t>blank lines </a:t>
            </a:r>
            <a:r>
              <a:rPr lang="en-US" dirty="0" smtClean="0"/>
              <a:t>that separate the </a:t>
            </a:r>
            <a:r>
              <a:rPr lang="en-US" dirty="0" smtClean="0">
                <a:solidFill>
                  <a:srgbClr val="FF0000"/>
                </a:solidFill>
              </a:rPr>
              <a:t>package</a:t>
            </a:r>
            <a:r>
              <a:rPr lang="en-US" dirty="0" smtClean="0"/>
              <a:t> </a:t>
            </a:r>
            <a:r>
              <a:rPr lang="en-US" dirty="0" smtClean="0">
                <a:solidFill>
                  <a:srgbClr val="FF0000"/>
                </a:solidFill>
              </a:rPr>
              <a:t>declaration</a:t>
            </a:r>
            <a:r>
              <a:rPr lang="en-US" dirty="0" smtClean="0"/>
              <a:t>, the </a:t>
            </a:r>
            <a:r>
              <a:rPr lang="en-US" dirty="0" smtClean="0">
                <a:solidFill>
                  <a:srgbClr val="FF0000"/>
                </a:solidFill>
              </a:rPr>
              <a:t>import(s</a:t>
            </a:r>
            <a:r>
              <a:rPr lang="en-US" dirty="0" smtClean="0"/>
              <a:t>), and each of the </a:t>
            </a:r>
            <a:r>
              <a:rPr lang="en-US" dirty="0" smtClean="0">
                <a:solidFill>
                  <a:srgbClr val="FF0000"/>
                </a:solidFill>
              </a:rPr>
              <a:t>functions</a:t>
            </a:r>
            <a:r>
              <a:rPr lang="en-US" dirty="0" smtClean="0"/>
              <a:t>. </a:t>
            </a:r>
          </a:p>
          <a:p>
            <a:endParaRPr lang="en-US" dirty="0" smtClean="0"/>
          </a:p>
          <a:p>
            <a:r>
              <a:rPr lang="en-US" dirty="0" smtClean="0"/>
              <a:t>This extremely </a:t>
            </a:r>
            <a:r>
              <a:rPr lang="en-US" b="1" dirty="0" smtClean="0">
                <a:solidFill>
                  <a:srgbClr val="FF0000"/>
                </a:solidFill>
              </a:rPr>
              <a:t>simple rule </a:t>
            </a:r>
            <a:r>
              <a:rPr lang="en-US" dirty="0" smtClean="0"/>
              <a:t>has a profound </a:t>
            </a:r>
            <a:r>
              <a:rPr lang="en-US" b="1" dirty="0" smtClean="0">
                <a:solidFill>
                  <a:srgbClr val="FF0000"/>
                </a:solidFill>
              </a:rPr>
              <a:t>effect</a:t>
            </a:r>
            <a:r>
              <a:rPr lang="en-US" dirty="0" smtClean="0"/>
              <a:t> on the </a:t>
            </a:r>
            <a:r>
              <a:rPr lang="en-US" b="1" dirty="0" smtClean="0">
                <a:solidFill>
                  <a:srgbClr val="FF0000"/>
                </a:solidFill>
              </a:rPr>
              <a:t>visual layout </a:t>
            </a:r>
            <a:r>
              <a:rPr lang="en-US" dirty="0" smtClean="0"/>
              <a:t>of the code. </a:t>
            </a:r>
          </a:p>
          <a:p>
            <a:endParaRPr lang="en-US" dirty="0" smtClean="0"/>
          </a:p>
          <a:p>
            <a:r>
              <a:rPr lang="en-US" dirty="0" smtClean="0"/>
              <a:t>Each </a:t>
            </a:r>
            <a:r>
              <a:rPr lang="en-US" b="1" dirty="0" smtClean="0">
                <a:solidFill>
                  <a:srgbClr val="FF0000"/>
                </a:solidFill>
              </a:rPr>
              <a:t>blank line </a:t>
            </a:r>
            <a:r>
              <a:rPr lang="en-US" dirty="0" smtClean="0"/>
              <a:t>is a visual cue that </a:t>
            </a:r>
            <a:r>
              <a:rPr lang="en-US" b="1" dirty="0" smtClean="0">
                <a:solidFill>
                  <a:srgbClr val="FF0000"/>
                </a:solidFill>
              </a:rPr>
              <a:t>identifies</a:t>
            </a:r>
            <a:r>
              <a:rPr lang="en-US" dirty="0" smtClean="0"/>
              <a:t> a new and separate </a:t>
            </a:r>
            <a:r>
              <a:rPr lang="en-US" b="1" dirty="0" smtClean="0">
                <a:solidFill>
                  <a:srgbClr val="FF0000"/>
                </a:solidFill>
              </a:rPr>
              <a:t>concept</a:t>
            </a:r>
            <a:r>
              <a:rPr lang="en-US" dirty="0" smtClean="0"/>
              <a:t>. </a:t>
            </a:r>
          </a:p>
          <a:p>
            <a:endParaRPr lang="en-US" dirty="0" smtClean="0"/>
          </a:p>
          <a:p>
            <a:r>
              <a:rPr lang="en-US" dirty="0" smtClean="0"/>
              <a:t>As you scan down the listing, your eye is </a:t>
            </a:r>
            <a:r>
              <a:rPr lang="en-US" dirty="0" smtClean="0">
                <a:solidFill>
                  <a:srgbClr val="FF0000"/>
                </a:solidFill>
              </a:rPr>
              <a:t>drawn</a:t>
            </a:r>
            <a:r>
              <a:rPr lang="en-US" dirty="0" smtClean="0"/>
              <a:t> to the </a:t>
            </a:r>
            <a:r>
              <a:rPr lang="en-US" dirty="0" smtClean="0">
                <a:solidFill>
                  <a:srgbClr val="FF0000"/>
                </a:solidFill>
              </a:rPr>
              <a:t>first</a:t>
            </a:r>
          </a:p>
          <a:p>
            <a:r>
              <a:rPr lang="en-US" dirty="0" smtClean="0">
                <a:solidFill>
                  <a:srgbClr val="FF0000"/>
                </a:solidFill>
              </a:rPr>
              <a:t>line</a:t>
            </a:r>
            <a:r>
              <a:rPr lang="en-US" dirty="0" smtClean="0"/>
              <a:t> that follows a </a:t>
            </a:r>
            <a:r>
              <a:rPr lang="en-US" dirty="0" smtClean="0">
                <a:solidFill>
                  <a:srgbClr val="FF0000"/>
                </a:solidFill>
              </a:rPr>
              <a:t>blank line</a:t>
            </a:r>
            <a:r>
              <a:rPr lang="en-US" dirty="0" smtClean="0"/>
              <a:t>.</a:t>
            </a:r>
            <a:endParaRPr lang="el-GR"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Density</a:t>
            </a:r>
            <a:endParaRPr lang="el-GR" dirty="0"/>
          </a:p>
        </p:txBody>
      </p:sp>
      <p:pic>
        <p:nvPicPr>
          <p:cNvPr id="104450" name="Picture 2"/>
          <p:cNvPicPr>
            <a:picLocks noChangeAspect="1" noChangeArrowheads="1"/>
          </p:cNvPicPr>
          <p:nvPr/>
        </p:nvPicPr>
        <p:blipFill>
          <a:blip r:embed="rId3" cstate="print"/>
          <a:srcRect/>
          <a:stretch>
            <a:fillRect/>
          </a:stretch>
        </p:blipFill>
        <p:spPr bwMode="auto">
          <a:xfrm>
            <a:off x="0" y="1295400"/>
            <a:ext cx="8884920" cy="3886200"/>
          </a:xfrm>
          <a:prstGeom prst="rect">
            <a:avLst/>
          </a:prstGeom>
          <a:noFill/>
          <a:ln w="9525">
            <a:noFill/>
            <a:miter lim="800000"/>
            <a:headEnd/>
            <a:tailEnd/>
          </a:ln>
        </p:spPr>
      </p:pic>
      <p:sp>
        <p:nvSpPr>
          <p:cNvPr id="7" name="TextBox 6"/>
          <p:cNvSpPr txBox="1"/>
          <p:nvPr/>
        </p:nvSpPr>
        <p:spPr>
          <a:xfrm>
            <a:off x="381000" y="5181600"/>
            <a:ext cx="6754606" cy="369332"/>
          </a:xfrm>
          <a:prstGeom prst="rect">
            <a:avLst/>
          </a:prstGeom>
          <a:noFill/>
        </p:spPr>
        <p:txBody>
          <a:bodyPr wrap="none" rtlCol="0">
            <a:spAutoFit/>
          </a:bodyPr>
          <a:lstStyle/>
          <a:p>
            <a:r>
              <a:rPr lang="en-US" b="1" dirty="0" smtClean="0">
                <a:solidFill>
                  <a:srgbClr val="FF0000"/>
                </a:solidFill>
              </a:rPr>
              <a:t>Take a look for a while !! Do you see the inconvenience here ??</a:t>
            </a:r>
            <a:endParaRPr lang="el-GR" b="1" u="sng"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Density</a:t>
            </a:r>
            <a:endParaRPr lang="el-GR" dirty="0"/>
          </a:p>
        </p:txBody>
      </p:sp>
      <p:pic>
        <p:nvPicPr>
          <p:cNvPr id="104450" name="Picture 2"/>
          <p:cNvPicPr>
            <a:picLocks noChangeAspect="1" noChangeArrowheads="1"/>
          </p:cNvPicPr>
          <p:nvPr/>
        </p:nvPicPr>
        <p:blipFill>
          <a:blip r:embed="rId3" cstate="print"/>
          <a:srcRect/>
          <a:stretch>
            <a:fillRect/>
          </a:stretch>
        </p:blipFill>
        <p:spPr bwMode="auto">
          <a:xfrm>
            <a:off x="150308" y="1066800"/>
            <a:ext cx="8765092" cy="3833788"/>
          </a:xfrm>
          <a:prstGeom prst="rect">
            <a:avLst/>
          </a:prstGeom>
          <a:noFill/>
          <a:ln w="9525">
            <a:noFill/>
            <a:miter lim="800000"/>
            <a:headEnd/>
            <a:tailEnd/>
          </a:ln>
        </p:spPr>
      </p:pic>
      <p:sp>
        <p:nvSpPr>
          <p:cNvPr id="7" name="TextBox 6"/>
          <p:cNvSpPr txBox="1"/>
          <p:nvPr/>
        </p:nvSpPr>
        <p:spPr>
          <a:xfrm>
            <a:off x="304800" y="5144869"/>
            <a:ext cx="6754606" cy="369332"/>
          </a:xfrm>
          <a:prstGeom prst="rect">
            <a:avLst/>
          </a:prstGeom>
          <a:noFill/>
        </p:spPr>
        <p:txBody>
          <a:bodyPr wrap="none" rtlCol="0">
            <a:spAutoFit/>
          </a:bodyPr>
          <a:lstStyle/>
          <a:p>
            <a:r>
              <a:rPr lang="en-US" b="1" dirty="0" smtClean="0">
                <a:solidFill>
                  <a:srgbClr val="FF0000"/>
                </a:solidFill>
              </a:rPr>
              <a:t>Take a look for a while !! Do you see the inconvenience here ??</a:t>
            </a:r>
            <a:endParaRPr lang="el-GR" b="1" u="sng" dirty="0">
              <a:solidFill>
                <a:srgbClr val="FF0000"/>
              </a:solidFill>
            </a:endParaRPr>
          </a:p>
        </p:txBody>
      </p:sp>
      <p:sp>
        <p:nvSpPr>
          <p:cNvPr id="8" name="Rectangle 7"/>
          <p:cNvSpPr/>
          <p:nvPr/>
        </p:nvSpPr>
        <p:spPr>
          <a:xfrm>
            <a:off x="381000" y="5678269"/>
            <a:ext cx="6553200" cy="646331"/>
          </a:xfrm>
          <a:prstGeom prst="rect">
            <a:avLst/>
          </a:prstGeom>
        </p:spPr>
        <p:txBody>
          <a:bodyPr wrap="square">
            <a:spAutoFit/>
          </a:bodyPr>
          <a:lstStyle/>
          <a:p>
            <a:pPr algn="just"/>
            <a:r>
              <a:rPr lang="fr-FR" dirty="0" smtClean="0"/>
              <a:t>Notice how the </a:t>
            </a:r>
            <a:r>
              <a:rPr lang="fr-FR" dirty="0" err="1" smtClean="0">
                <a:solidFill>
                  <a:srgbClr val="FF0000"/>
                </a:solidFill>
              </a:rPr>
              <a:t>useless</a:t>
            </a:r>
            <a:r>
              <a:rPr lang="fr-FR" dirty="0" smtClean="0">
                <a:solidFill>
                  <a:srgbClr val="FF0000"/>
                </a:solidFill>
              </a:rPr>
              <a:t> </a:t>
            </a:r>
            <a:r>
              <a:rPr lang="en-US" dirty="0" smtClean="0">
                <a:solidFill>
                  <a:srgbClr val="FF0000"/>
                </a:solidFill>
              </a:rPr>
              <a:t>comments</a:t>
            </a:r>
            <a:r>
              <a:rPr lang="en-US" dirty="0" smtClean="0"/>
              <a:t> break the </a:t>
            </a:r>
            <a:r>
              <a:rPr lang="en-US" dirty="0" smtClean="0">
                <a:solidFill>
                  <a:srgbClr val="FF0000"/>
                </a:solidFill>
              </a:rPr>
              <a:t>close association </a:t>
            </a:r>
            <a:r>
              <a:rPr lang="en-US" dirty="0" smtClean="0"/>
              <a:t>of the two </a:t>
            </a:r>
            <a:r>
              <a:rPr lang="en-US" dirty="0" smtClean="0">
                <a:solidFill>
                  <a:srgbClr val="FF0000"/>
                </a:solidFill>
              </a:rPr>
              <a:t>attributes</a:t>
            </a:r>
            <a:r>
              <a:rPr lang="en-US" dirty="0" smtClean="0"/>
              <a:t> that constitute the </a:t>
            </a:r>
            <a:r>
              <a:rPr lang="en-US" dirty="0" smtClean="0">
                <a:solidFill>
                  <a:srgbClr val="FF0000"/>
                </a:solidFill>
              </a:rPr>
              <a:t>state</a:t>
            </a:r>
            <a:r>
              <a:rPr lang="en-US" dirty="0" smtClean="0"/>
              <a:t> of the class objects !!!</a:t>
            </a:r>
            <a:endParaRPr lang="el-G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Density</a:t>
            </a:r>
            <a:endParaRPr lang="el-GR" dirty="0"/>
          </a:p>
        </p:txBody>
      </p:sp>
      <p:pic>
        <p:nvPicPr>
          <p:cNvPr id="105474" name="Picture 2"/>
          <p:cNvPicPr>
            <a:picLocks noChangeAspect="1" noChangeArrowheads="1"/>
          </p:cNvPicPr>
          <p:nvPr/>
        </p:nvPicPr>
        <p:blipFill>
          <a:blip r:embed="rId3" cstate="print"/>
          <a:srcRect/>
          <a:stretch>
            <a:fillRect/>
          </a:stretch>
        </p:blipFill>
        <p:spPr bwMode="auto">
          <a:xfrm>
            <a:off x="1" y="1495327"/>
            <a:ext cx="9067800" cy="2165677"/>
          </a:xfrm>
          <a:prstGeom prst="rect">
            <a:avLst/>
          </a:prstGeom>
          <a:noFill/>
          <a:ln w="9525">
            <a:noFill/>
            <a:miter lim="800000"/>
            <a:headEnd/>
            <a:tailEnd/>
          </a:ln>
        </p:spPr>
      </p:pic>
      <p:sp>
        <p:nvSpPr>
          <p:cNvPr id="9" name="Rectangle 8"/>
          <p:cNvSpPr/>
          <p:nvPr/>
        </p:nvSpPr>
        <p:spPr>
          <a:xfrm>
            <a:off x="381000" y="4092476"/>
            <a:ext cx="8001000" cy="2308324"/>
          </a:xfrm>
          <a:prstGeom prst="rect">
            <a:avLst/>
          </a:prstGeom>
        </p:spPr>
        <p:txBody>
          <a:bodyPr wrap="square">
            <a:spAutoFit/>
          </a:bodyPr>
          <a:lstStyle/>
          <a:p>
            <a:r>
              <a:rPr lang="en-US" dirty="0" smtClean="0"/>
              <a:t>Much </a:t>
            </a:r>
            <a:r>
              <a:rPr lang="en-US" dirty="0" smtClean="0">
                <a:solidFill>
                  <a:srgbClr val="FF0000"/>
                </a:solidFill>
              </a:rPr>
              <a:t>easier</a:t>
            </a:r>
            <a:r>
              <a:rPr lang="en-US" dirty="0" smtClean="0"/>
              <a:t> to </a:t>
            </a:r>
            <a:r>
              <a:rPr lang="en-US" dirty="0" smtClean="0">
                <a:solidFill>
                  <a:srgbClr val="FF0000"/>
                </a:solidFill>
              </a:rPr>
              <a:t>read</a:t>
            </a:r>
            <a:r>
              <a:rPr lang="en-US" dirty="0" smtClean="0"/>
              <a:t>. </a:t>
            </a:r>
          </a:p>
          <a:p>
            <a:endParaRPr lang="en-US" dirty="0" smtClean="0"/>
          </a:p>
          <a:p>
            <a:r>
              <a:rPr lang="en-US" dirty="0" smtClean="0"/>
              <a:t>It fits in an “eye-full”. We can look at it and see that this is a class with two attributes and a method, without having to move our head or eyes much. </a:t>
            </a:r>
          </a:p>
          <a:p>
            <a:endParaRPr lang="en-US" dirty="0" smtClean="0"/>
          </a:p>
          <a:p>
            <a:r>
              <a:rPr lang="en-US" dirty="0" smtClean="0"/>
              <a:t>The previous listing forces us to use much </a:t>
            </a:r>
            <a:r>
              <a:rPr lang="en-US" dirty="0" smtClean="0">
                <a:solidFill>
                  <a:srgbClr val="FF0000"/>
                </a:solidFill>
              </a:rPr>
              <a:t>more eye</a:t>
            </a:r>
            <a:r>
              <a:rPr lang="en-US" dirty="0" smtClean="0"/>
              <a:t> and </a:t>
            </a:r>
            <a:r>
              <a:rPr lang="en-US" dirty="0" smtClean="0">
                <a:solidFill>
                  <a:srgbClr val="FF0000"/>
                </a:solidFill>
              </a:rPr>
              <a:t>head motion </a:t>
            </a:r>
            <a:r>
              <a:rPr lang="en-US" dirty="0" smtClean="0"/>
              <a:t>to achieve the same level of comprehension.</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Density</a:t>
            </a:r>
            <a:endParaRPr lang="el-GR" dirty="0"/>
          </a:p>
        </p:txBody>
      </p:sp>
      <p:pic>
        <p:nvPicPr>
          <p:cNvPr id="105474" name="Picture 2"/>
          <p:cNvPicPr>
            <a:picLocks noChangeAspect="1" noChangeArrowheads="1"/>
          </p:cNvPicPr>
          <p:nvPr/>
        </p:nvPicPr>
        <p:blipFill>
          <a:blip r:embed="rId3" cstate="print"/>
          <a:srcRect/>
          <a:stretch>
            <a:fillRect/>
          </a:stretch>
        </p:blipFill>
        <p:spPr bwMode="auto">
          <a:xfrm>
            <a:off x="200093" y="1219200"/>
            <a:ext cx="8943907" cy="2136088"/>
          </a:xfrm>
          <a:prstGeom prst="rect">
            <a:avLst/>
          </a:prstGeom>
          <a:noFill/>
          <a:ln w="9525">
            <a:noFill/>
            <a:miter lim="800000"/>
            <a:headEnd/>
            <a:tailEnd/>
          </a:ln>
        </p:spPr>
      </p:pic>
      <p:sp>
        <p:nvSpPr>
          <p:cNvPr id="9" name="Rectangle 8"/>
          <p:cNvSpPr/>
          <p:nvPr/>
        </p:nvSpPr>
        <p:spPr>
          <a:xfrm>
            <a:off x="381000" y="3429000"/>
            <a:ext cx="8001000" cy="2031325"/>
          </a:xfrm>
          <a:prstGeom prst="rect">
            <a:avLst/>
          </a:prstGeom>
        </p:spPr>
        <p:txBody>
          <a:bodyPr wrap="square">
            <a:spAutoFit/>
          </a:bodyPr>
          <a:lstStyle/>
          <a:p>
            <a:r>
              <a:rPr lang="en-US" b="1" dirty="0" smtClean="0">
                <a:solidFill>
                  <a:srgbClr val="FF0000"/>
                </a:solidFill>
              </a:rPr>
              <a:t>What have we done ??</a:t>
            </a:r>
          </a:p>
          <a:p>
            <a:endParaRPr lang="en-US" dirty="0" smtClean="0"/>
          </a:p>
          <a:p>
            <a:r>
              <a:rPr lang="en-US" dirty="0" smtClean="0"/>
              <a:t>We increased the </a:t>
            </a:r>
            <a:r>
              <a:rPr lang="en-US" dirty="0" smtClean="0">
                <a:solidFill>
                  <a:srgbClr val="FF0000"/>
                </a:solidFill>
              </a:rPr>
              <a:t>vertical density</a:t>
            </a:r>
            <a:r>
              <a:rPr lang="en-US" dirty="0" smtClean="0"/>
              <a:t>, by putting together lines of code that belong to the </a:t>
            </a:r>
            <a:r>
              <a:rPr lang="en-US" b="1" dirty="0" smtClean="0">
                <a:solidFill>
                  <a:srgbClr val="FF0000"/>
                </a:solidFill>
              </a:rPr>
              <a:t>same concept </a:t>
            </a:r>
            <a:r>
              <a:rPr lang="en-US" dirty="0" smtClean="0"/>
              <a:t>(i.e. the </a:t>
            </a:r>
            <a:r>
              <a:rPr lang="en-US" b="1" dirty="0" smtClean="0">
                <a:solidFill>
                  <a:srgbClr val="FF0000"/>
                </a:solidFill>
              </a:rPr>
              <a:t>state definition </a:t>
            </a:r>
            <a:r>
              <a:rPr lang="en-US" dirty="0" smtClean="0"/>
              <a:t>of the class objects)</a:t>
            </a:r>
          </a:p>
          <a:p>
            <a:endParaRPr lang="en-US" dirty="0" smtClean="0"/>
          </a:p>
          <a:p>
            <a:pPr algn="ctr"/>
            <a:r>
              <a:rPr lang="en-US" b="1" dirty="0" smtClean="0">
                <a:solidFill>
                  <a:srgbClr val="0070C0"/>
                </a:solidFill>
              </a:rPr>
              <a:t>So </a:t>
            </a:r>
            <a:r>
              <a:rPr lang="en-US" b="1" u="sng" dirty="0" smtClean="0">
                <a:solidFill>
                  <a:srgbClr val="0070C0"/>
                </a:solidFill>
              </a:rPr>
              <a:t>lines of code </a:t>
            </a:r>
            <a:r>
              <a:rPr lang="en-US" b="1" dirty="0" smtClean="0">
                <a:solidFill>
                  <a:srgbClr val="0070C0"/>
                </a:solidFill>
              </a:rPr>
              <a:t>that are </a:t>
            </a:r>
            <a:r>
              <a:rPr lang="en-US" b="1" u="sng" dirty="0" smtClean="0">
                <a:solidFill>
                  <a:srgbClr val="0070C0"/>
                </a:solidFill>
              </a:rPr>
              <a:t>tightly related </a:t>
            </a:r>
            <a:r>
              <a:rPr lang="en-US" b="1" dirty="0" smtClean="0">
                <a:solidFill>
                  <a:srgbClr val="0070C0"/>
                </a:solidFill>
              </a:rPr>
              <a:t>(defining a concept) should appear vertically dense.</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sp>
        <p:nvSpPr>
          <p:cNvPr id="5" name="Rectangle 4"/>
          <p:cNvSpPr/>
          <p:nvPr/>
        </p:nvSpPr>
        <p:spPr>
          <a:xfrm>
            <a:off x="838200" y="2159675"/>
            <a:ext cx="7391400" cy="2031325"/>
          </a:xfrm>
          <a:prstGeom prst="rect">
            <a:avLst/>
          </a:prstGeom>
        </p:spPr>
        <p:txBody>
          <a:bodyPr wrap="square">
            <a:spAutoFit/>
          </a:bodyPr>
          <a:lstStyle/>
          <a:p>
            <a:pPr algn="just"/>
            <a:r>
              <a:rPr lang="en-US" dirty="0" smtClean="0">
                <a:solidFill>
                  <a:srgbClr val="FF0000"/>
                </a:solidFill>
              </a:rPr>
              <a:t>Vertical distance </a:t>
            </a:r>
            <a:r>
              <a:rPr lang="en-US" dirty="0" smtClean="0"/>
              <a:t>is the distance </a:t>
            </a:r>
            <a:r>
              <a:rPr lang="en-US" dirty="0" smtClean="0">
                <a:solidFill>
                  <a:srgbClr val="FF0000"/>
                </a:solidFill>
              </a:rPr>
              <a:t>between concepts </a:t>
            </a:r>
            <a:r>
              <a:rPr lang="en-US" dirty="0" smtClean="0"/>
              <a:t>that </a:t>
            </a:r>
            <a:r>
              <a:rPr lang="en-US" dirty="0" smtClean="0">
                <a:solidFill>
                  <a:srgbClr val="FF0000"/>
                </a:solidFill>
              </a:rPr>
              <a:t>relate</a:t>
            </a:r>
            <a:r>
              <a:rPr lang="en-US" dirty="0" smtClean="0"/>
              <a:t> with each other, like methods that call each other</a:t>
            </a:r>
            <a:endParaRPr lang="en-US" i="1" dirty="0" smtClean="0"/>
          </a:p>
          <a:p>
            <a:endParaRPr lang="en-US" i="1" dirty="0" smtClean="0"/>
          </a:p>
          <a:p>
            <a:pPr algn="ctr"/>
            <a:endParaRPr lang="en-US" b="1" u="sng" dirty="0" smtClean="0">
              <a:solidFill>
                <a:srgbClr val="0070C0"/>
              </a:solidFill>
            </a:endParaRPr>
          </a:p>
          <a:p>
            <a:pPr algn="ctr"/>
            <a:endParaRPr lang="en-US" b="1" u="sng" dirty="0" smtClean="0">
              <a:solidFill>
                <a:srgbClr val="0070C0"/>
              </a:solidFill>
            </a:endParaRPr>
          </a:p>
          <a:p>
            <a:pPr algn="ctr"/>
            <a:r>
              <a:rPr lang="en-US" b="1" u="sng" dirty="0" smtClean="0">
                <a:solidFill>
                  <a:srgbClr val="0070C0"/>
                </a:solidFill>
              </a:rPr>
              <a:t>Concepts</a:t>
            </a:r>
            <a:r>
              <a:rPr lang="en-US" b="1" dirty="0" smtClean="0">
                <a:solidFill>
                  <a:srgbClr val="0070C0"/>
                </a:solidFill>
              </a:rPr>
              <a:t> that are </a:t>
            </a:r>
            <a:r>
              <a:rPr lang="en-US" b="1" u="sng" dirty="0" smtClean="0">
                <a:solidFill>
                  <a:srgbClr val="0070C0"/>
                </a:solidFill>
              </a:rPr>
              <a:t>closely related </a:t>
            </a:r>
            <a:r>
              <a:rPr lang="en-US" b="1" dirty="0" smtClean="0">
                <a:solidFill>
                  <a:srgbClr val="0070C0"/>
                </a:solidFill>
              </a:rPr>
              <a:t>should be kept in a </a:t>
            </a:r>
            <a:r>
              <a:rPr lang="en-US" b="1" u="sng" dirty="0" smtClean="0">
                <a:solidFill>
                  <a:srgbClr val="0070C0"/>
                </a:solidFill>
              </a:rPr>
              <a:t>small vertical distance</a:t>
            </a:r>
            <a:r>
              <a:rPr lang="en-US" b="1" dirty="0" smtClean="0">
                <a:solidFill>
                  <a:srgbClr val="0070C0"/>
                </a:solidFill>
              </a:rPr>
              <a:t>!!</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The Purpose of Formatting</a:t>
            </a:r>
            <a:endParaRPr lang="el-GR" dirty="0"/>
          </a:p>
        </p:txBody>
      </p:sp>
      <p:sp>
        <p:nvSpPr>
          <p:cNvPr id="5" name="Rectangle 4"/>
          <p:cNvSpPr/>
          <p:nvPr/>
        </p:nvSpPr>
        <p:spPr>
          <a:xfrm>
            <a:off x="1143000" y="1676400"/>
            <a:ext cx="6172200" cy="2031325"/>
          </a:xfrm>
          <a:prstGeom prst="rect">
            <a:avLst/>
          </a:prstGeom>
        </p:spPr>
        <p:txBody>
          <a:bodyPr wrap="square">
            <a:spAutoFit/>
          </a:bodyPr>
          <a:lstStyle/>
          <a:p>
            <a:r>
              <a:rPr lang="en-US" dirty="0" smtClean="0"/>
              <a:t>The </a:t>
            </a:r>
            <a:r>
              <a:rPr lang="en-US" dirty="0" smtClean="0">
                <a:solidFill>
                  <a:srgbClr val="FF0000"/>
                </a:solidFill>
              </a:rPr>
              <a:t>purpose</a:t>
            </a:r>
            <a:r>
              <a:rPr lang="en-US" dirty="0" smtClean="0"/>
              <a:t> of a computer </a:t>
            </a:r>
            <a:r>
              <a:rPr lang="en-US" dirty="0" smtClean="0">
                <a:solidFill>
                  <a:srgbClr val="FF0000"/>
                </a:solidFill>
              </a:rPr>
              <a:t>program</a:t>
            </a:r>
            <a:r>
              <a:rPr lang="en-US" dirty="0" smtClean="0"/>
              <a:t> is to </a:t>
            </a:r>
            <a:r>
              <a:rPr lang="en-US" dirty="0" smtClean="0">
                <a:solidFill>
                  <a:srgbClr val="FF0000"/>
                </a:solidFill>
              </a:rPr>
              <a:t>tell</a:t>
            </a:r>
            <a:r>
              <a:rPr lang="en-US" dirty="0" smtClean="0"/>
              <a:t> other people</a:t>
            </a:r>
          </a:p>
          <a:p>
            <a:r>
              <a:rPr lang="en-US" dirty="0" smtClean="0"/>
              <a:t>what you want the </a:t>
            </a:r>
            <a:r>
              <a:rPr lang="en-US" dirty="0" smtClean="0">
                <a:solidFill>
                  <a:srgbClr val="FF0000"/>
                </a:solidFill>
              </a:rPr>
              <a:t>computer to do</a:t>
            </a:r>
            <a:r>
              <a:rPr lang="en-US" dirty="0" smtClean="0"/>
              <a:t>. – Donald Knuth</a:t>
            </a:r>
          </a:p>
          <a:p>
            <a:endParaRPr lang="en-US" dirty="0" smtClean="0"/>
          </a:p>
          <a:p>
            <a:endParaRPr lang="en-US" dirty="0" smtClean="0"/>
          </a:p>
          <a:p>
            <a:endParaRPr lang="en-US" dirty="0" smtClean="0"/>
          </a:p>
          <a:p>
            <a:r>
              <a:rPr lang="en-US" dirty="0" smtClean="0"/>
              <a:t>The purpose of </a:t>
            </a:r>
            <a:r>
              <a:rPr lang="en-US" dirty="0" smtClean="0">
                <a:solidFill>
                  <a:srgbClr val="FF0000"/>
                </a:solidFill>
              </a:rPr>
              <a:t>formatting</a:t>
            </a:r>
            <a:r>
              <a:rPr lang="en-US" dirty="0" smtClean="0"/>
              <a:t> is to </a:t>
            </a:r>
            <a:r>
              <a:rPr lang="en-US" dirty="0" smtClean="0">
                <a:solidFill>
                  <a:srgbClr val="FF0000"/>
                </a:solidFill>
              </a:rPr>
              <a:t>facilitate communication</a:t>
            </a:r>
            <a:r>
              <a:rPr lang="en-US" dirty="0" smtClean="0"/>
              <a:t>. The</a:t>
            </a:r>
          </a:p>
          <a:p>
            <a:r>
              <a:rPr lang="en-US" dirty="0" smtClean="0"/>
              <a:t>formatting of code </a:t>
            </a:r>
            <a:r>
              <a:rPr lang="en-US" dirty="0" smtClean="0">
                <a:solidFill>
                  <a:srgbClr val="FF0000"/>
                </a:solidFill>
              </a:rPr>
              <a:t>conveys information </a:t>
            </a:r>
            <a:r>
              <a:rPr lang="en-US" dirty="0" smtClean="0"/>
              <a:t>to the reader.</a:t>
            </a:r>
            <a:endParaRPr lang="el-G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pic>
        <p:nvPicPr>
          <p:cNvPr id="106498" name="Picture 2"/>
          <p:cNvPicPr>
            <a:picLocks noChangeAspect="1" noChangeArrowheads="1"/>
          </p:cNvPicPr>
          <p:nvPr/>
        </p:nvPicPr>
        <p:blipFill>
          <a:blip r:embed="rId3" cstate="print"/>
          <a:srcRect/>
          <a:stretch>
            <a:fillRect/>
          </a:stretch>
        </p:blipFill>
        <p:spPr bwMode="auto">
          <a:xfrm>
            <a:off x="914400" y="1371600"/>
            <a:ext cx="7700819" cy="3505200"/>
          </a:xfrm>
          <a:prstGeom prst="rect">
            <a:avLst/>
          </a:prstGeom>
          <a:noFill/>
          <a:ln w="9525">
            <a:noFill/>
            <a:miter lim="800000"/>
            <a:headEnd/>
            <a:tailEnd/>
          </a:ln>
        </p:spPr>
      </p:pic>
      <p:sp>
        <p:nvSpPr>
          <p:cNvPr id="6" name="Rectangle 5"/>
          <p:cNvSpPr/>
          <p:nvPr/>
        </p:nvSpPr>
        <p:spPr>
          <a:xfrm>
            <a:off x="990600" y="5029200"/>
            <a:ext cx="7391400" cy="1200329"/>
          </a:xfrm>
          <a:prstGeom prst="rect">
            <a:avLst/>
          </a:prstGeom>
        </p:spPr>
        <p:txBody>
          <a:bodyPr wrap="square">
            <a:spAutoFit/>
          </a:bodyPr>
          <a:lstStyle/>
          <a:p>
            <a:r>
              <a:rPr lang="en-US" b="1" dirty="0" smtClean="0">
                <a:solidFill>
                  <a:srgbClr val="FF0000"/>
                </a:solidFill>
              </a:rPr>
              <a:t>Variables</a:t>
            </a:r>
            <a:r>
              <a:rPr lang="en-US" dirty="0" smtClean="0"/>
              <a:t> should be declared as </a:t>
            </a:r>
            <a:r>
              <a:rPr lang="en-US" b="1" dirty="0" smtClean="0">
                <a:solidFill>
                  <a:srgbClr val="FF0000"/>
                </a:solidFill>
              </a:rPr>
              <a:t>close</a:t>
            </a:r>
            <a:r>
              <a:rPr lang="en-US" dirty="0" smtClean="0"/>
              <a:t> to their </a:t>
            </a:r>
            <a:r>
              <a:rPr lang="en-US" b="1" dirty="0" smtClean="0">
                <a:solidFill>
                  <a:srgbClr val="FF0000"/>
                </a:solidFill>
              </a:rPr>
              <a:t>usage</a:t>
            </a:r>
            <a:r>
              <a:rPr lang="en-US" dirty="0" smtClean="0"/>
              <a:t> as possible.</a:t>
            </a:r>
          </a:p>
          <a:p>
            <a:endParaRPr lang="en-US" dirty="0" smtClean="0"/>
          </a:p>
          <a:p>
            <a:r>
              <a:rPr lang="en-US" dirty="0" smtClean="0"/>
              <a:t>Because our functions are very </a:t>
            </a:r>
            <a:r>
              <a:rPr lang="en-US" b="1" dirty="0" smtClean="0">
                <a:solidFill>
                  <a:srgbClr val="FF0000"/>
                </a:solidFill>
              </a:rPr>
              <a:t>short</a:t>
            </a:r>
            <a:r>
              <a:rPr lang="en-US" dirty="0" smtClean="0"/>
              <a:t>, local variables could appear at the </a:t>
            </a:r>
            <a:r>
              <a:rPr lang="en-US" b="1" dirty="0" smtClean="0">
                <a:solidFill>
                  <a:srgbClr val="FF0000"/>
                </a:solidFill>
              </a:rPr>
              <a:t>top</a:t>
            </a:r>
            <a:r>
              <a:rPr lang="en-US" dirty="0" smtClean="0"/>
              <a:t> of each function, as in this function from </a:t>
            </a:r>
            <a:r>
              <a:rPr lang="en-US" dirty="0" err="1" smtClean="0">
                <a:solidFill>
                  <a:srgbClr val="FF0000"/>
                </a:solidFill>
              </a:rPr>
              <a:t>JUnit</a:t>
            </a:r>
            <a:endParaRPr lang="el-GR"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pic>
        <p:nvPicPr>
          <p:cNvPr id="107522" name="Picture 2"/>
          <p:cNvPicPr>
            <a:picLocks noChangeAspect="1" noChangeArrowheads="1"/>
          </p:cNvPicPr>
          <p:nvPr/>
        </p:nvPicPr>
        <p:blipFill>
          <a:blip r:embed="rId3" cstate="print"/>
          <a:srcRect/>
          <a:stretch>
            <a:fillRect/>
          </a:stretch>
        </p:blipFill>
        <p:spPr bwMode="auto">
          <a:xfrm>
            <a:off x="1371600" y="2209800"/>
            <a:ext cx="5623727" cy="1752600"/>
          </a:xfrm>
          <a:prstGeom prst="rect">
            <a:avLst/>
          </a:prstGeom>
          <a:noFill/>
          <a:ln w="9525">
            <a:noFill/>
            <a:miter lim="800000"/>
            <a:headEnd/>
            <a:tailEnd/>
          </a:ln>
        </p:spPr>
      </p:pic>
      <p:sp>
        <p:nvSpPr>
          <p:cNvPr id="7" name="Rectangle 6"/>
          <p:cNvSpPr/>
          <p:nvPr/>
        </p:nvSpPr>
        <p:spPr>
          <a:xfrm>
            <a:off x="838200" y="4419600"/>
            <a:ext cx="6172200" cy="646331"/>
          </a:xfrm>
          <a:prstGeom prst="rect">
            <a:avLst/>
          </a:prstGeom>
        </p:spPr>
        <p:txBody>
          <a:bodyPr wrap="square">
            <a:spAutoFit/>
          </a:bodyPr>
          <a:lstStyle/>
          <a:p>
            <a:r>
              <a:rPr lang="en-US" b="1" dirty="0" smtClean="0">
                <a:solidFill>
                  <a:srgbClr val="FF0000"/>
                </a:solidFill>
              </a:rPr>
              <a:t>Control variables </a:t>
            </a:r>
            <a:r>
              <a:rPr lang="en-US" dirty="0" smtClean="0"/>
              <a:t>for loops should usually be declared </a:t>
            </a:r>
            <a:r>
              <a:rPr lang="en-US" b="1" dirty="0" smtClean="0">
                <a:solidFill>
                  <a:srgbClr val="FF0000"/>
                </a:solidFill>
              </a:rPr>
              <a:t>within</a:t>
            </a:r>
            <a:r>
              <a:rPr lang="en-US" dirty="0" smtClean="0"/>
              <a:t> the </a:t>
            </a:r>
            <a:r>
              <a:rPr lang="en-US" b="1" dirty="0" smtClean="0">
                <a:solidFill>
                  <a:srgbClr val="FF0000"/>
                </a:solidFill>
              </a:rPr>
              <a:t>loop</a:t>
            </a:r>
            <a:r>
              <a:rPr lang="en-US" dirty="0" smtClean="0"/>
              <a:t> statement, as in this function from </a:t>
            </a:r>
            <a:r>
              <a:rPr lang="en-US" dirty="0" err="1" smtClean="0">
                <a:solidFill>
                  <a:srgbClr val="FF0000"/>
                </a:solidFill>
              </a:rPr>
              <a:t>JUnit</a:t>
            </a:r>
            <a:r>
              <a:rPr lang="en-US" dirty="0" smtClean="0"/>
              <a:t>.</a:t>
            </a:r>
            <a:endParaRPr lang="el-G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pic>
        <p:nvPicPr>
          <p:cNvPr id="109570" name="Picture 2"/>
          <p:cNvPicPr>
            <a:picLocks noChangeAspect="1" noChangeArrowheads="1"/>
          </p:cNvPicPr>
          <p:nvPr/>
        </p:nvPicPr>
        <p:blipFill>
          <a:blip r:embed="rId3" cstate="print"/>
          <a:srcRect/>
          <a:stretch>
            <a:fillRect/>
          </a:stretch>
        </p:blipFill>
        <p:spPr bwMode="auto">
          <a:xfrm>
            <a:off x="990600" y="1371600"/>
            <a:ext cx="7010400" cy="4490598"/>
          </a:xfrm>
          <a:prstGeom prst="rect">
            <a:avLst/>
          </a:prstGeom>
          <a:noFill/>
          <a:ln w="9525">
            <a:noFill/>
            <a:miter lim="800000"/>
            <a:headEnd/>
            <a:tailEnd/>
          </a:ln>
        </p:spPr>
      </p:pic>
      <p:sp>
        <p:nvSpPr>
          <p:cNvPr id="7" name="TextBox 6"/>
          <p:cNvSpPr txBox="1"/>
          <p:nvPr/>
        </p:nvSpPr>
        <p:spPr>
          <a:xfrm>
            <a:off x="2438400" y="5638800"/>
            <a:ext cx="6324600" cy="646331"/>
          </a:xfrm>
          <a:prstGeom prst="rect">
            <a:avLst/>
          </a:prstGeom>
          <a:noFill/>
        </p:spPr>
        <p:txBody>
          <a:bodyPr wrap="square" rtlCol="0">
            <a:spAutoFit/>
          </a:bodyPr>
          <a:lstStyle/>
          <a:p>
            <a:pPr algn="r"/>
            <a:r>
              <a:rPr lang="en-US" b="1" dirty="0" smtClean="0">
                <a:solidFill>
                  <a:srgbClr val="FF0000"/>
                </a:solidFill>
              </a:rPr>
              <a:t>How about these for class attribute declarations </a:t>
            </a:r>
          </a:p>
          <a:p>
            <a:pPr algn="r"/>
            <a:r>
              <a:rPr lang="en-US" b="1" dirty="0" smtClean="0">
                <a:solidFill>
                  <a:srgbClr val="FF0000"/>
                </a:solidFill>
              </a:rPr>
              <a:t>(from the </a:t>
            </a:r>
            <a:r>
              <a:rPr lang="en-US" b="1" dirty="0" err="1" smtClean="0">
                <a:solidFill>
                  <a:srgbClr val="FF0000"/>
                </a:solidFill>
              </a:rPr>
              <a:t>Junit</a:t>
            </a:r>
            <a:r>
              <a:rPr lang="en-US" b="1" dirty="0" smtClean="0">
                <a:solidFill>
                  <a:srgbClr val="FF0000"/>
                </a:solidFill>
              </a:rPr>
              <a:t> </a:t>
            </a:r>
            <a:r>
              <a:rPr lang="en-US" b="1" dirty="0" err="1" smtClean="0">
                <a:solidFill>
                  <a:srgbClr val="FF0000"/>
                </a:solidFill>
              </a:rPr>
              <a:t>TestSuite</a:t>
            </a:r>
            <a:r>
              <a:rPr lang="en-US" b="1" dirty="0" smtClean="0">
                <a:solidFill>
                  <a:srgbClr val="FF0000"/>
                </a:solidFill>
              </a:rPr>
              <a:t> class)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14400"/>
          </a:xfrm>
        </p:spPr>
        <p:txBody>
          <a:bodyPr>
            <a:normAutofit/>
          </a:bodyPr>
          <a:lstStyle/>
          <a:p>
            <a:r>
              <a:rPr lang="en-US" dirty="0" smtClean="0"/>
              <a:t>Vertical Distance</a:t>
            </a:r>
            <a:endParaRPr lang="el-GR" dirty="0"/>
          </a:p>
        </p:txBody>
      </p:sp>
      <p:pic>
        <p:nvPicPr>
          <p:cNvPr id="109570" name="Picture 2"/>
          <p:cNvPicPr>
            <a:picLocks noChangeAspect="1" noChangeArrowheads="1"/>
          </p:cNvPicPr>
          <p:nvPr/>
        </p:nvPicPr>
        <p:blipFill>
          <a:blip r:embed="rId3" cstate="print"/>
          <a:srcRect/>
          <a:stretch>
            <a:fillRect/>
          </a:stretch>
        </p:blipFill>
        <p:spPr bwMode="auto">
          <a:xfrm>
            <a:off x="381000" y="1066800"/>
            <a:ext cx="5940464" cy="3805237"/>
          </a:xfrm>
          <a:prstGeom prst="rect">
            <a:avLst/>
          </a:prstGeom>
          <a:noFill/>
          <a:ln w="9525">
            <a:noFill/>
            <a:miter lim="800000"/>
            <a:headEnd/>
            <a:tailEnd/>
          </a:ln>
        </p:spPr>
      </p:pic>
      <p:sp>
        <p:nvSpPr>
          <p:cNvPr id="7" name="TextBox 6"/>
          <p:cNvSpPr txBox="1"/>
          <p:nvPr/>
        </p:nvSpPr>
        <p:spPr>
          <a:xfrm>
            <a:off x="304800" y="4953000"/>
            <a:ext cx="8001000" cy="1754326"/>
          </a:xfrm>
          <a:prstGeom prst="rect">
            <a:avLst/>
          </a:prstGeom>
          <a:noFill/>
        </p:spPr>
        <p:txBody>
          <a:bodyPr wrap="square" rtlCol="0">
            <a:spAutoFit/>
          </a:bodyPr>
          <a:lstStyle/>
          <a:p>
            <a:r>
              <a:rPr lang="en-US" b="1" dirty="0" smtClean="0">
                <a:solidFill>
                  <a:srgbClr val="FF0000"/>
                </a:solidFill>
              </a:rPr>
              <a:t>How about this for class attribute declarations (from the </a:t>
            </a:r>
            <a:r>
              <a:rPr lang="en-US" b="1" dirty="0" err="1" smtClean="0">
                <a:solidFill>
                  <a:srgbClr val="FF0000"/>
                </a:solidFill>
              </a:rPr>
              <a:t>Junit</a:t>
            </a:r>
            <a:r>
              <a:rPr lang="en-US" b="1" dirty="0" smtClean="0">
                <a:solidFill>
                  <a:srgbClr val="FF0000"/>
                </a:solidFill>
              </a:rPr>
              <a:t> </a:t>
            </a:r>
            <a:r>
              <a:rPr lang="en-US" b="1" dirty="0" err="1" smtClean="0">
                <a:solidFill>
                  <a:srgbClr val="FF0000"/>
                </a:solidFill>
              </a:rPr>
              <a:t>TestSuite</a:t>
            </a:r>
            <a:r>
              <a:rPr lang="en-US" b="1" dirty="0" smtClean="0">
                <a:solidFill>
                  <a:srgbClr val="FF0000"/>
                </a:solidFill>
              </a:rPr>
              <a:t> class) ??</a:t>
            </a:r>
          </a:p>
          <a:p>
            <a:endParaRPr lang="en-US" b="1" dirty="0" smtClean="0">
              <a:solidFill>
                <a:srgbClr val="FF0000"/>
              </a:solidFill>
            </a:endParaRPr>
          </a:p>
          <a:p>
            <a:pPr algn="just"/>
            <a:r>
              <a:rPr lang="en-US" dirty="0" smtClean="0"/>
              <a:t>Two </a:t>
            </a:r>
            <a:r>
              <a:rPr lang="en-US" dirty="0" smtClean="0">
                <a:solidFill>
                  <a:srgbClr val="FF0000"/>
                </a:solidFill>
              </a:rPr>
              <a:t>attributes</a:t>
            </a:r>
            <a:r>
              <a:rPr lang="en-US" dirty="0" smtClean="0"/>
              <a:t> declared in the </a:t>
            </a:r>
            <a:r>
              <a:rPr lang="en-US" dirty="0" smtClean="0">
                <a:solidFill>
                  <a:srgbClr val="FF0000"/>
                </a:solidFill>
              </a:rPr>
              <a:t>middle</a:t>
            </a:r>
            <a:r>
              <a:rPr lang="en-US" dirty="0" smtClean="0"/>
              <a:t> of the class !! It would be hard to </a:t>
            </a:r>
            <a:r>
              <a:rPr lang="en-US" dirty="0" smtClean="0">
                <a:solidFill>
                  <a:srgbClr val="FF0000"/>
                </a:solidFill>
              </a:rPr>
              <a:t>hide</a:t>
            </a:r>
            <a:r>
              <a:rPr lang="en-US" dirty="0" smtClean="0"/>
              <a:t> them in a better place. Someone reading this code would have to stumble across the declarations by </a:t>
            </a:r>
            <a:r>
              <a:rPr lang="en-US" dirty="0" smtClean="0">
                <a:solidFill>
                  <a:srgbClr val="FF0000"/>
                </a:solidFill>
              </a:rPr>
              <a:t>accident</a:t>
            </a:r>
            <a:r>
              <a:rPr lang="en-US" dirty="0" smtClean="0"/>
              <a:t> </a:t>
            </a:r>
            <a:r>
              <a:rPr lang="fr-FR" b="1" dirty="0" smtClean="0">
                <a:solidFill>
                  <a:srgbClr val="FF0000"/>
                </a:solidFill>
              </a:rPr>
              <a:t>!!!</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sp>
        <p:nvSpPr>
          <p:cNvPr id="5" name="Rectangle 4"/>
          <p:cNvSpPr/>
          <p:nvPr/>
        </p:nvSpPr>
        <p:spPr>
          <a:xfrm>
            <a:off x="762000" y="1905000"/>
            <a:ext cx="7772400" cy="646331"/>
          </a:xfrm>
          <a:prstGeom prst="rect">
            <a:avLst/>
          </a:prstGeom>
        </p:spPr>
        <p:txBody>
          <a:bodyPr wrap="square">
            <a:spAutoFit/>
          </a:bodyPr>
          <a:lstStyle/>
          <a:p>
            <a:r>
              <a:rPr lang="en-US" dirty="0" smtClean="0"/>
              <a:t>But putting the attributes at the top (or bottom) shall increase </a:t>
            </a:r>
            <a:r>
              <a:rPr lang="en-US" b="1" dirty="0" smtClean="0">
                <a:solidFill>
                  <a:srgbClr val="FF0000"/>
                </a:solidFill>
              </a:rPr>
              <a:t>the vertical distance</a:t>
            </a:r>
            <a:r>
              <a:rPr lang="en-US" dirty="0" smtClean="0"/>
              <a:t> between them and the functions that use them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sp>
        <p:nvSpPr>
          <p:cNvPr id="5" name="Rectangle 4"/>
          <p:cNvSpPr/>
          <p:nvPr/>
        </p:nvSpPr>
        <p:spPr>
          <a:xfrm>
            <a:off x="1066800" y="1905000"/>
            <a:ext cx="6858000" cy="1477328"/>
          </a:xfrm>
          <a:prstGeom prst="rect">
            <a:avLst/>
          </a:prstGeom>
        </p:spPr>
        <p:txBody>
          <a:bodyPr wrap="square">
            <a:spAutoFit/>
          </a:bodyPr>
          <a:lstStyle/>
          <a:p>
            <a:r>
              <a:rPr lang="en-US" dirty="0" smtClean="0"/>
              <a:t>But putting the attributes at the top (or bottom) shall increase </a:t>
            </a:r>
            <a:r>
              <a:rPr lang="en-US" b="1" dirty="0" smtClean="0">
                <a:solidFill>
                  <a:srgbClr val="FF0000"/>
                </a:solidFill>
              </a:rPr>
              <a:t>the vertical distance</a:t>
            </a:r>
            <a:r>
              <a:rPr lang="en-US" dirty="0" smtClean="0"/>
              <a:t> between them and the functions that use them ???</a:t>
            </a:r>
          </a:p>
          <a:p>
            <a:endParaRPr lang="en-US" b="1" dirty="0" smtClean="0">
              <a:solidFill>
                <a:srgbClr val="0070C0"/>
              </a:solidFill>
            </a:endParaRPr>
          </a:p>
          <a:p>
            <a:r>
              <a:rPr lang="en-US" b="1" dirty="0" smtClean="0">
                <a:solidFill>
                  <a:srgbClr val="0070C0"/>
                </a:solidFill>
              </a:rPr>
              <a:t>Not really, </a:t>
            </a:r>
            <a:r>
              <a:rPr lang="fr-FR" b="1" dirty="0" err="1" smtClean="0">
                <a:solidFill>
                  <a:srgbClr val="0070C0"/>
                </a:solidFill>
              </a:rPr>
              <a:t>because</a:t>
            </a:r>
            <a:r>
              <a:rPr lang="fr-FR" b="1" dirty="0" smtClean="0">
                <a:solidFill>
                  <a:srgbClr val="0070C0"/>
                </a:solidFill>
              </a:rPr>
              <a:t> in a </a:t>
            </a:r>
            <a:r>
              <a:rPr lang="fr-FR" b="1" dirty="0" err="1" smtClean="0">
                <a:solidFill>
                  <a:srgbClr val="0070C0"/>
                </a:solidFill>
              </a:rPr>
              <a:t>well</a:t>
            </a:r>
            <a:r>
              <a:rPr lang="fr-FR" b="1" dirty="0" smtClean="0">
                <a:solidFill>
                  <a:srgbClr val="0070C0"/>
                </a:solidFill>
              </a:rPr>
              <a:t>-</a:t>
            </a:r>
            <a:r>
              <a:rPr lang="fr-FR" b="1" dirty="0" err="1" smtClean="0">
                <a:solidFill>
                  <a:srgbClr val="0070C0"/>
                </a:solidFill>
              </a:rPr>
              <a:t>designed</a:t>
            </a:r>
            <a:r>
              <a:rPr lang="fr-FR" b="1" dirty="0" smtClean="0">
                <a:solidFill>
                  <a:srgbClr val="0070C0"/>
                </a:solidFill>
              </a:rPr>
              <a:t> – </a:t>
            </a:r>
            <a:r>
              <a:rPr lang="fr-FR" b="1" dirty="0" err="1" smtClean="0">
                <a:solidFill>
                  <a:srgbClr val="0070C0"/>
                </a:solidFill>
              </a:rPr>
              <a:t>cohesive</a:t>
            </a:r>
            <a:r>
              <a:rPr lang="fr-FR" b="1" dirty="0" smtClean="0">
                <a:solidFill>
                  <a:srgbClr val="0070C0"/>
                </a:solidFill>
              </a:rPr>
              <a:t> - </a:t>
            </a:r>
            <a:r>
              <a:rPr lang="en-US" b="1" dirty="0" smtClean="0">
                <a:solidFill>
                  <a:srgbClr val="0070C0"/>
                </a:solidFill>
              </a:rPr>
              <a:t>class, they are used by many, if not all, of the methods of the class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sp>
        <p:nvSpPr>
          <p:cNvPr id="5" name="Rectangle 4"/>
          <p:cNvSpPr/>
          <p:nvPr/>
        </p:nvSpPr>
        <p:spPr>
          <a:xfrm>
            <a:off x="990600" y="1582341"/>
            <a:ext cx="7086600" cy="2862322"/>
          </a:xfrm>
          <a:prstGeom prst="rect">
            <a:avLst/>
          </a:prstGeom>
        </p:spPr>
        <p:txBody>
          <a:bodyPr wrap="square">
            <a:spAutoFit/>
          </a:bodyPr>
          <a:lstStyle/>
          <a:p>
            <a:r>
              <a:rPr lang="en-US" dirty="0" smtClean="0"/>
              <a:t>There have been many </a:t>
            </a:r>
            <a:r>
              <a:rPr lang="en-US" dirty="0" smtClean="0">
                <a:solidFill>
                  <a:srgbClr val="FF0000"/>
                </a:solidFill>
              </a:rPr>
              <a:t>debates</a:t>
            </a:r>
            <a:r>
              <a:rPr lang="en-US" dirty="0" smtClean="0"/>
              <a:t> over where </a:t>
            </a:r>
            <a:r>
              <a:rPr lang="en-US" dirty="0" smtClean="0">
                <a:solidFill>
                  <a:srgbClr val="FF0000"/>
                </a:solidFill>
              </a:rPr>
              <a:t>class attributes </a:t>
            </a:r>
            <a:r>
              <a:rPr lang="en-US" dirty="0" smtClean="0"/>
              <a:t>should go. </a:t>
            </a:r>
          </a:p>
          <a:p>
            <a:endParaRPr lang="en-US" dirty="0" smtClean="0"/>
          </a:p>
          <a:p>
            <a:r>
              <a:rPr lang="en-US" dirty="0" smtClean="0"/>
              <a:t>In </a:t>
            </a:r>
            <a:r>
              <a:rPr lang="en-US" dirty="0" smtClean="0">
                <a:solidFill>
                  <a:srgbClr val="FF0000"/>
                </a:solidFill>
              </a:rPr>
              <a:t>C++ </a:t>
            </a:r>
            <a:r>
              <a:rPr lang="en-US" dirty="0" smtClean="0"/>
              <a:t>we commonly practiced the so-called </a:t>
            </a:r>
            <a:r>
              <a:rPr lang="en-US" i="1" dirty="0" smtClean="0"/>
              <a:t>scissors rule, which put all the </a:t>
            </a:r>
            <a:r>
              <a:rPr lang="en-US" i="1" dirty="0" smtClean="0">
                <a:solidFill>
                  <a:srgbClr val="FF0000"/>
                </a:solidFill>
              </a:rPr>
              <a:t>attributes</a:t>
            </a:r>
            <a:r>
              <a:rPr lang="en-US" i="1" dirty="0" smtClean="0"/>
              <a:t> at the </a:t>
            </a:r>
            <a:r>
              <a:rPr lang="en-US" dirty="0" smtClean="0">
                <a:solidFill>
                  <a:srgbClr val="FF0000"/>
                </a:solidFill>
              </a:rPr>
              <a:t>bottom</a:t>
            </a:r>
            <a:r>
              <a:rPr lang="en-US" dirty="0" smtClean="0"/>
              <a:t>. </a:t>
            </a:r>
          </a:p>
          <a:p>
            <a:endParaRPr lang="en-US" dirty="0" smtClean="0"/>
          </a:p>
          <a:p>
            <a:r>
              <a:rPr lang="en-US" dirty="0" smtClean="0"/>
              <a:t>In </a:t>
            </a:r>
            <a:r>
              <a:rPr lang="en-US" dirty="0" smtClean="0">
                <a:solidFill>
                  <a:srgbClr val="FF0000"/>
                </a:solidFill>
              </a:rPr>
              <a:t>Java</a:t>
            </a:r>
            <a:r>
              <a:rPr lang="en-US" dirty="0" smtClean="0"/>
              <a:t>, however, is to put them all at the </a:t>
            </a:r>
            <a:r>
              <a:rPr lang="en-US" dirty="0" smtClean="0">
                <a:solidFill>
                  <a:srgbClr val="FF0000"/>
                </a:solidFill>
              </a:rPr>
              <a:t>top</a:t>
            </a:r>
            <a:r>
              <a:rPr lang="en-US" dirty="0" smtClean="0"/>
              <a:t> of the class. </a:t>
            </a:r>
          </a:p>
          <a:p>
            <a:endParaRPr lang="en-US" dirty="0" smtClean="0"/>
          </a:p>
          <a:p>
            <a:pPr algn="ctr"/>
            <a:r>
              <a:rPr lang="en-US" b="1" dirty="0" smtClean="0">
                <a:solidFill>
                  <a:srgbClr val="0070C0"/>
                </a:solidFill>
              </a:rPr>
              <a:t>The important thing is for the attributes to be declared in one well-known place. Everybody should know where to go to see </a:t>
            </a:r>
            <a:r>
              <a:rPr lang="fr-FR" b="1" dirty="0" smtClean="0">
                <a:solidFill>
                  <a:srgbClr val="0070C0"/>
                </a:solidFill>
              </a:rPr>
              <a:t>the </a:t>
            </a:r>
            <a:r>
              <a:rPr lang="fr-FR" b="1" dirty="0" err="1" smtClean="0">
                <a:solidFill>
                  <a:srgbClr val="0070C0"/>
                </a:solidFill>
              </a:rPr>
              <a:t>declarations</a:t>
            </a:r>
            <a:r>
              <a:rPr lang="fr-FR" b="1" dirty="0" smtClean="0">
                <a:solidFill>
                  <a:srgbClr val="0070C0"/>
                </a:solidFill>
              </a:rPr>
              <a:t>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sp>
        <p:nvSpPr>
          <p:cNvPr id="4" name="Rectangle 3"/>
          <p:cNvSpPr/>
          <p:nvPr/>
        </p:nvSpPr>
        <p:spPr>
          <a:xfrm>
            <a:off x="5638800" y="1371600"/>
            <a:ext cx="3276600" cy="369332"/>
          </a:xfrm>
          <a:prstGeom prst="rect">
            <a:avLst/>
          </a:prstGeom>
        </p:spPr>
        <p:txBody>
          <a:bodyPr wrap="square">
            <a:spAutoFit/>
          </a:bodyPr>
          <a:lstStyle/>
          <a:p>
            <a:pPr algn="just"/>
            <a:r>
              <a:rPr lang="en-US" b="1" dirty="0" smtClean="0">
                <a:solidFill>
                  <a:srgbClr val="FF0000"/>
                </a:solidFill>
              </a:rPr>
              <a:t>What do we observe here ??</a:t>
            </a:r>
            <a:endParaRPr lang="el-GR" dirty="0">
              <a:solidFill>
                <a:srgbClr val="FF0000"/>
              </a:solidFill>
            </a:endParaRPr>
          </a:p>
        </p:txBody>
      </p:sp>
      <p:pic>
        <p:nvPicPr>
          <p:cNvPr id="110595" name="Picture 3"/>
          <p:cNvPicPr>
            <a:picLocks noChangeAspect="1" noChangeArrowheads="1"/>
          </p:cNvPicPr>
          <p:nvPr/>
        </p:nvPicPr>
        <p:blipFill>
          <a:blip r:embed="rId3" cstate="print"/>
          <a:srcRect/>
          <a:stretch>
            <a:fillRect/>
          </a:stretch>
        </p:blipFill>
        <p:spPr bwMode="auto">
          <a:xfrm>
            <a:off x="180975" y="1066800"/>
            <a:ext cx="5534025" cy="570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sp>
        <p:nvSpPr>
          <p:cNvPr id="4" name="Rectangle 3"/>
          <p:cNvSpPr/>
          <p:nvPr/>
        </p:nvSpPr>
        <p:spPr>
          <a:xfrm>
            <a:off x="5638800" y="1371600"/>
            <a:ext cx="3276600" cy="369332"/>
          </a:xfrm>
          <a:prstGeom prst="rect">
            <a:avLst/>
          </a:prstGeom>
        </p:spPr>
        <p:txBody>
          <a:bodyPr wrap="square">
            <a:spAutoFit/>
          </a:bodyPr>
          <a:lstStyle/>
          <a:p>
            <a:pPr algn="just"/>
            <a:r>
              <a:rPr lang="en-US" b="1" dirty="0" smtClean="0">
                <a:solidFill>
                  <a:srgbClr val="FF0000"/>
                </a:solidFill>
              </a:rPr>
              <a:t>What do we observe here ??</a:t>
            </a:r>
            <a:endParaRPr lang="el-GR" dirty="0">
              <a:solidFill>
                <a:srgbClr val="FF0000"/>
              </a:solidFill>
            </a:endParaRPr>
          </a:p>
        </p:txBody>
      </p:sp>
      <p:pic>
        <p:nvPicPr>
          <p:cNvPr id="110595" name="Picture 3"/>
          <p:cNvPicPr>
            <a:picLocks noChangeAspect="1" noChangeArrowheads="1"/>
          </p:cNvPicPr>
          <p:nvPr/>
        </p:nvPicPr>
        <p:blipFill>
          <a:blip r:embed="rId3" cstate="print"/>
          <a:srcRect/>
          <a:stretch>
            <a:fillRect/>
          </a:stretch>
        </p:blipFill>
        <p:spPr bwMode="auto">
          <a:xfrm>
            <a:off x="180975" y="1066800"/>
            <a:ext cx="5534025" cy="5705475"/>
          </a:xfrm>
          <a:prstGeom prst="rect">
            <a:avLst/>
          </a:prstGeom>
          <a:noFill/>
          <a:ln w="9525">
            <a:noFill/>
            <a:miter lim="800000"/>
            <a:headEnd/>
            <a:tailEnd/>
          </a:ln>
        </p:spPr>
      </p:pic>
      <p:sp>
        <p:nvSpPr>
          <p:cNvPr id="5" name="Rectangle 4"/>
          <p:cNvSpPr/>
          <p:nvPr/>
        </p:nvSpPr>
        <p:spPr>
          <a:xfrm>
            <a:off x="5715000" y="2286000"/>
            <a:ext cx="3429000" cy="2585323"/>
          </a:xfrm>
          <a:prstGeom prst="rect">
            <a:avLst/>
          </a:prstGeom>
        </p:spPr>
        <p:txBody>
          <a:bodyPr wrap="square">
            <a:spAutoFit/>
          </a:bodyPr>
          <a:lstStyle/>
          <a:p>
            <a:r>
              <a:rPr lang="en-US" dirty="0" smtClean="0"/>
              <a:t>If one </a:t>
            </a:r>
            <a:r>
              <a:rPr lang="en-US" b="1" dirty="0" smtClean="0">
                <a:solidFill>
                  <a:srgbClr val="FF0000"/>
                </a:solidFill>
              </a:rPr>
              <a:t>function</a:t>
            </a:r>
            <a:r>
              <a:rPr lang="en-US" dirty="0" smtClean="0"/>
              <a:t> </a:t>
            </a:r>
            <a:r>
              <a:rPr lang="en-US" b="1" dirty="0" smtClean="0">
                <a:solidFill>
                  <a:srgbClr val="FF0000"/>
                </a:solidFill>
              </a:rPr>
              <a:t>calls another</a:t>
            </a:r>
            <a:r>
              <a:rPr lang="en-US" dirty="0" smtClean="0"/>
              <a:t>, they should be vertically </a:t>
            </a:r>
            <a:r>
              <a:rPr lang="en-US" b="1" dirty="0" smtClean="0">
                <a:solidFill>
                  <a:srgbClr val="FF0000"/>
                </a:solidFill>
              </a:rPr>
              <a:t>close</a:t>
            </a:r>
            <a:r>
              <a:rPr lang="en-US" dirty="0" smtClean="0"/>
              <a:t>, </a:t>
            </a:r>
          </a:p>
          <a:p>
            <a:endParaRPr lang="en-US" dirty="0" smtClean="0"/>
          </a:p>
          <a:p>
            <a:r>
              <a:rPr lang="en-US" dirty="0" smtClean="0"/>
              <a:t>and the </a:t>
            </a:r>
            <a:r>
              <a:rPr lang="en-US" b="1" dirty="0" smtClean="0">
                <a:solidFill>
                  <a:srgbClr val="FF0000"/>
                </a:solidFill>
              </a:rPr>
              <a:t>caller</a:t>
            </a:r>
            <a:r>
              <a:rPr lang="en-US" dirty="0" smtClean="0"/>
              <a:t> should be </a:t>
            </a:r>
            <a:r>
              <a:rPr lang="en-US" b="1" dirty="0" smtClean="0">
                <a:solidFill>
                  <a:srgbClr val="FF0000"/>
                </a:solidFill>
              </a:rPr>
              <a:t>above</a:t>
            </a:r>
            <a:r>
              <a:rPr lang="en-US" dirty="0" smtClean="0"/>
              <a:t> the </a:t>
            </a:r>
            <a:r>
              <a:rPr lang="en-US" b="1" dirty="0" err="1" smtClean="0">
                <a:solidFill>
                  <a:srgbClr val="FF0000"/>
                </a:solidFill>
              </a:rPr>
              <a:t>callee</a:t>
            </a:r>
            <a:r>
              <a:rPr lang="en-US" dirty="0" smtClean="0"/>
              <a:t>, if at all possible. </a:t>
            </a:r>
          </a:p>
          <a:p>
            <a:endParaRPr lang="en-US" dirty="0" smtClean="0"/>
          </a:p>
          <a:p>
            <a:r>
              <a:rPr lang="en-US" dirty="0" smtClean="0"/>
              <a:t>This gives the program a natural flow, according to the </a:t>
            </a:r>
            <a:r>
              <a:rPr lang="en-US" dirty="0" smtClean="0">
                <a:solidFill>
                  <a:srgbClr val="FF0000"/>
                </a:solidFill>
              </a:rPr>
              <a:t>newspaper metaphor., (</a:t>
            </a:r>
            <a:r>
              <a:rPr lang="en-US" dirty="0" err="1" smtClean="0">
                <a:solidFill>
                  <a:srgbClr val="FF0000"/>
                </a:solidFill>
              </a:rPr>
              <a:t>a.k.a</a:t>
            </a:r>
            <a:r>
              <a:rPr lang="en-US" dirty="0" smtClean="0">
                <a:solidFill>
                  <a:srgbClr val="FF0000"/>
                </a:solidFill>
              </a:rPr>
              <a:t> </a:t>
            </a:r>
            <a:r>
              <a:rPr lang="en-US" b="1" u="sng" dirty="0" smtClean="0">
                <a:solidFill>
                  <a:srgbClr val="FF0000"/>
                </a:solidFill>
              </a:rPr>
              <a:t>step-down rule</a:t>
            </a:r>
            <a:r>
              <a:rPr lang="en-US" dirty="0" smtClean="0"/>
              <a:t>)</a:t>
            </a:r>
            <a:endParaRPr lang="el-G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Horizontal Formatting</a:t>
            </a:r>
            <a:endParaRPr lang="el-GR" dirty="0"/>
          </a:p>
        </p:txBody>
      </p:sp>
      <p:sp>
        <p:nvSpPr>
          <p:cNvPr id="6" name="Rectangle 5"/>
          <p:cNvSpPr/>
          <p:nvPr/>
        </p:nvSpPr>
        <p:spPr>
          <a:xfrm>
            <a:off x="609600" y="1600200"/>
            <a:ext cx="3068340" cy="369332"/>
          </a:xfrm>
          <a:prstGeom prst="rect">
            <a:avLst/>
          </a:prstGeom>
        </p:spPr>
        <p:txBody>
          <a:bodyPr wrap="none">
            <a:spAutoFit/>
          </a:bodyPr>
          <a:lstStyle/>
          <a:p>
            <a:r>
              <a:rPr lang="en-US" b="1" dirty="0" smtClean="0">
                <a:solidFill>
                  <a:srgbClr val="FF0000"/>
                </a:solidFill>
              </a:rPr>
              <a:t>How wide should a line be?</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&amp; Horizontal Formatting</a:t>
            </a:r>
            <a:endParaRPr lang="el-GR" dirty="0"/>
          </a:p>
        </p:txBody>
      </p:sp>
      <p:sp>
        <p:nvSpPr>
          <p:cNvPr id="5" name="Rectangle 4"/>
          <p:cNvSpPr/>
          <p:nvPr/>
        </p:nvSpPr>
        <p:spPr>
          <a:xfrm>
            <a:off x="1143000" y="1676400"/>
            <a:ext cx="6172200" cy="2031325"/>
          </a:xfrm>
          <a:prstGeom prst="rect">
            <a:avLst/>
          </a:prstGeom>
        </p:spPr>
        <p:txBody>
          <a:bodyPr wrap="square">
            <a:spAutoFit/>
          </a:bodyPr>
          <a:lstStyle/>
          <a:p>
            <a:r>
              <a:rPr lang="en-US" dirty="0" smtClean="0"/>
              <a:t>In code format we distinguish 2 aspects:</a:t>
            </a:r>
          </a:p>
          <a:p>
            <a:endParaRPr lang="en-US" dirty="0" smtClean="0"/>
          </a:p>
          <a:p>
            <a:r>
              <a:rPr lang="en-US" dirty="0" smtClean="0">
                <a:solidFill>
                  <a:srgbClr val="FF0000"/>
                </a:solidFill>
              </a:rPr>
              <a:t>Vertical formatting </a:t>
            </a:r>
            <a:r>
              <a:rPr lang="en-US" dirty="0" smtClean="0"/>
              <a:t>which concerns blocks of lines of code and  refers to the way code is structured from top to bottom</a:t>
            </a:r>
          </a:p>
          <a:p>
            <a:endParaRPr lang="en-US" dirty="0" smtClean="0"/>
          </a:p>
          <a:p>
            <a:r>
              <a:rPr lang="en-US" dirty="0" smtClean="0">
                <a:solidFill>
                  <a:srgbClr val="FF0000"/>
                </a:solidFill>
              </a:rPr>
              <a:t>Horizontal formatting </a:t>
            </a:r>
            <a:r>
              <a:rPr lang="en-US" dirty="0" smtClean="0"/>
              <a:t>which concerns a single line of code and refers to the way it is structured from left to right</a:t>
            </a:r>
            <a:endParaRPr lang="el-G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Horizontal Formatting</a:t>
            </a:r>
            <a:endParaRPr lang="el-GR" dirty="0"/>
          </a:p>
        </p:txBody>
      </p:sp>
      <p:sp>
        <p:nvSpPr>
          <p:cNvPr id="6" name="Rectangle 5"/>
          <p:cNvSpPr/>
          <p:nvPr/>
        </p:nvSpPr>
        <p:spPr>
          <a:xfrm>
            <a:off x="609600" y="1230868"/>
            <a:ext cx="3068340" cy="369332"/>
          </a:xfrm>
          <a:prstGeom prst="rect">
            <a:avLst/>
          </a:prstGeom>
        </p:spPr>
        <p:txBody>
          <a:bodyPr wrap="none">
            <a:spAutoFit/>
          </a:bodyPr>
          <a:lstStyle/>
          <a:p>
            <a:r>
              <a:rPr lang="en-US" b="1" dirty="0" smtClean="0">
                <a:solidFill>
                  <a:srgbClr val="FF0000"/>
                </a:solidFill>
              </a:rPr>
              <a:t>How wide should a line be?</a:t>
            </a:r>
            <a:endParaRPr lang="el-GR" b="1" dirty="0">
              <a:solidFill>
                <a:srgbClr val="FF0000"/>
              </a:solidFill>
            </a:endParaRPr>
          </a:p>
        </p:txBody>
      </p:sp>
      <p:pic>
        <p:nvPicPr>
          <p:cNvPr id="112642" name="Picture 2"/>
          <p:cNvPicPr>
            <a:picLocks noChangeAspect="1" noChangeArrowheads="1"/>
          </p:cNvPicPr>
          <p:nvPr/>
        </p:nvPicPr>
        <p:blipFill>
          <a:blip r:embed="rId3" cstate="print"/>
          <a:srcRect/>
          <a:stretch>
            <a:fillRect/>
          </a:stretch>
        </p:blipFill>
        <p:spPr bwMode="auto">
          <a:xfrm>
            <a:off x="79761" y="1524000"/>
            <a:ext cx="6473439" cy="3848100"/>
          </a:xfrm>
          <a:prstGeom prst="rect">
            <a:avLst/>
          </a:prstGeom>
          <a:noFill/>
          <a:ln w="9525">
            <a:noFill/>
            <a:miter lim="800000"/>
            <a:headEnd/>
            <a:tailEnd/>
          </a:ln>
        </p:spPr>
      </p:pic>
      <p:sp>
        <p:nvSpPr>
          <p:cNvPr id="5" name="Rectangle 4"/>
          <p:cNvSpPr/>
          <p:nvPr/>
        </p:nvSpPr>
        <p:spPr>
          <a:xfrm>
            <a:off x="6705600" y="1447086"/>
            <a:ext cx="2209800" cy="3970318"/>
          </a:xfrm>
          <a:prstGeom prst="rect">
            <a:avLst/>
          </a:prstGeom>
        </p:spPr>
        <p:txBody>
          <a:bodyPr wrap="square">
            <a:spAutoFit/>
          </a:bodyPr>
          <a:lstStyle/>
          <a:p>
            <a:r>
              <a:rPr lang="en-US" dirty="0" smtClean="0"/>
              <a:t>Every size from </a:t>
            </a:r>
            <a:r>
              <a:rPr lang="en-US" b="1" dirty="0" smtClean="0">
                <a:solidFill>
                  <a:srgbClr val="FF0000"/>
                </a:solidFill>
              </a:rPr>
              <a:t>20 to 60</a:t>
            </a:r>
            <a:r>
              <a:rPr lang="en-US" dirty="0" smtClean="0"/>
              <a:t> represents about 1% of the total</a:t>
            </a:r>
          </a:p>
          <a:p>
            <a:r>
              <a:rPr lang="en-US" dirty="0" smtClean="0"/>
              <a:t>number of lines. </a:t>
            </a:r>
          </a:p>
          <a:p>
            <a:endParaRPr lang="en-US" dirty="0" smtClean="0"/>
          </a:p>
          <a:p>
            <a:r>
              <a:rPr lang="en-US" dirty="0" smtClean="0"/>
              <a:t>That’s </a:t>
            </a:r>
            <a:r>
              <a:rPr lang="en-US" b="1" dirty="0" smtClean="0">
                <a:solidFill>
                  <a:srgbClr val="FF0000"/>
                </a:solidFill>
              </a:rPr>
              <a:t>40 percent</a:t>
            </a:r>
            <a:r>
              <a:rPr lang="en-US" dirty="0" smtClean="0"/>
              <a:t>! </a:t>
            </a:r>
          </a:p>
          <a:p>
            <a:endParaRPr lang="en-US" dirty="0" smtClean="0"/>
          </a:p>
          <a:p>
            <a:r>
              <a:rPr lang="en-US" dirty="0" smtClean="0"/>
              <a:t>Another </a:t>
            </a:r>
            <a:r>
              <a:rPr lang="en-US" dirty="0" smtClean="0">
                <a:solidFill>
                  <a:srgbClr val="FF0000"/>
                </a:solidFill>
              </a:rPr>
              <a:t>30 percent </a:t>
            </a:r>
            <a:r>
              <a:rPr lang="en-US" dirty="0" smtClean="0"/>
              <a:t>are </a:t>
            </a:r>
            <a:r>
              <a:rPr lang="en-US" b="1" dirty="0" smtClean="0">
                <a:solidFill>
                  <a:srgbClr val="FF0000"/>
                </a:solidFill>
              </a:rPr>
              <a:t>less than 10 </a:t>
            </a:r>
            <a:r>
              <a:rPr lang="en-US" dirty="0" smtClean="0"/>
              <a:t>characters wide. </a:t>
            </a:r>
          </a:p>
          <a:p>
            <a:endParaRPr lang="en-US" dirty="0" smtClean="0"/>
          </a:p>
          <a:p>
            <a:r>
              <a:rPr lang="en-US" b="1" dirty="0" smtClean="0">
                <a:solidFill>
                  <a:srgbClr val="0070C0"/>
                </a:solidFill>
              </a:rPr>
              <a:t>Programmers clearly prefer short lines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Horizontal Openness &amp; Density</a:t>
            </a:r>
            <a:endParaRPr lang="el-GR" dirty="0"/>
          </a:p>
        </p:txBody>
      </p:sp>
      <p:pic>
        <p:nvPicPr>
          <p:cNvPr id="113666" name="Picture 2"/>
          <p:cNvPicPr>
            <a:picLocks noChangeAspect="1" noChangeArrowheads="1"/>
          </p:cNvPicPr>
          <p:nvPr/>
        </p:nvPicPr>
        <p:blipFill>
          <a:blip r:embed="rId3" cstate="print"/>
          <a:srcRect/>
          <a:stretch>
            <a:fillRect/>
          </a:stretch>
        </p:blipFill>
        <p:spPr bwMode="auto">
          <a:xfrm>
            <a:off x="304799" y="1371600"/>
            <a:ext cx="7913077" cy="2057400"/>
          </a:xfrm>
          <a:prstGeom prst="rect">
            <a:avLst/>
          </a:prstGeom>
          <a:noFill/>
          <a:ln w="9525">
            <a:noFill/>
            <a:miter lim="800000"/>
            <a:headEnd/>
            <a:tailEnd/>
          </a:ln>
        </p:spPr>
      </p:pic>
      <p:sp>
        <p:nvSpPr>
          <p:cNvPr id="7" name="Rectangle 6"/>
          <p:cNvSpPr/>
          <p:nvPr/>
        </p:nvSpPr>
        <p:spPr>
          <a:xfrm>
            <a:off x="304800" y="3886200"/>
            <a:ext cx="8077200" cy="2585323"/>
          </a:xfrm>
          <a:prstGeom prst="rect">
            <a:avLst/>
          </a:prstGeom>
        </p:spPr>
        <p:txBody>
          <a:bodyPr wrap="square">
            <a:spAutoFit/>
          </a:bodyPr>
          <a:lstStyle/>
          <a:p>
            <a:pPr algn="just"/>
            <a:r>
              <a:rPr lang="en-US" dirty="0" smtClean="0"/>
              <a:t>Surround the </a:t>
            </a:r>
            <a:r>
              <a:rPr lang="en-US" dirty="0" smtClean="0">
                <a:solidFill>
                  <a:srgbClr val="FF0000"/>
                </a:solidFill>
              </a:rPr>
              <a:t>assignment operators </a:t>
            </a:r>
            <a:r>
              <a:rPr lang="en-US" dirty="0" smtClean="0"/>
              <a:t>with </a:t>
            </a:r>
            <a:r>
              <a:rPr lang="en-US" dirty="0" smtClean="0">
                <a:solidFill>
                  <a:srgbClr val="FF0000"/>
                </a:solidFill>
              </a:rPr>
              <a:t>white space</a:t>
            </a:r>
            <a:r>
              <a:rPr lang="en-US" dirty="0" smtClean="0"/>
              <a:t> to accentuate them.  Assignment statements have </a:t>
            </a:r>
            <a:r>
              <a:rPr lang="en-US" dirty="0" smtClean="0">
                <a:solidFill>
                  <a:srgbClr val="FF0000"/>
                </a:solidFill>
              </a:rPr>
              <a:t>two</a:t>
            </a:r>
            <a:r>
              <a:rPr lang="en-US" dirty="0" smtClean="0"/>
              <a:t> distinct and major </a:t>
            </a:r>
            <a:r>
              <a:rPr lang="en-US" dirty="0" smtClean="0">
                <a:solidFill>
                  <a:srgbClr val="FF0000"/>
                </a:solidFill>
              </a:rPr>
              <a:t>elements</a:t>
            </a:r>
            <a:r>
              <a:rPr lang="en-US" dirty="0" smtClean="0"/>
              <a:t>: the left side and the right side.  The spaces </a:t>
            </a:r>
            <a:r>
              <a:rPr lang="en-US" dirty="0" smtClean="0">
                <a:solidFill>
                  <a:srgbClr val="FF0000"/>
                </a:solidFill>
              </a:rPr>
              <a:t>make that separation obvious</a:t>
            </a:r>
            <a:r>
              <a:rPr lang="en-US" dirty="0" smtClean="0"/>
              <a:t>.</a:t>
            </a:r>
          </a:p>
          <a:p>
            <a:endParaRPr lang="en-US" dirty="0" smtClean="0"/>
          </a:p>
          <a:p>
            <a:r>
              <a:rPr lang="en-US" dirty="0" smtClean="0"/>
              <a:t>On the other hand, </a:t>
            </a:r>
            <a:r>
              <a:rPr lang="en-US" dirty="0" smtClean="0">
                <a:solidFill>
                  <a:srgbClr val="FF0000"/>
                </a:solidFill>
              </a:rPr>
              <a:t>don’t put spaces </a:t>
            </a:r>
            <a:r>
              <a:rPr lang="en-US" dirty="0" smtClean="0"/>
              <a:t>between the </a:t>
            </a:r>
            <a:r>
              <a:rPr lang="en-US" dirty="0" smtClean="0">
                <a:solidFill>
                  <a:srgbClr val="FF0000"/>
                </a:solidFill>
              </a:rPr>
              <a:t>function names </a:t>
            </a:r>
            <a:r>
              <a:rPr lang="en-US" dirty="0" smtClean="0"/>
              <a:t>and the opening</a:t>
            </a:r>
          </a:p>
          <a:p>
            <a:r>
              <a:rPr lang="en-US" dirty="0" smtClean="0">
                <a:solidFill>
                  <a:srgbClr val="FF0000"/>
                </a:solidFill>
              </a:rPr>
              <a:t>parenthesis</a:t>
            </a:r>
            <a:r>
              <a:rPr lang="en-US" dirty="0" smtClean="0"/>
              <a:t>.  This is because the function and its arguments are closely related. </a:t>
            </a:r>
          </a:p>
          <a:p>
            <a:endParaRPr lang="en-US" dirty="0" smtClean="0"/>
          </a:p>
          <a:p>
            <a:r>
              <a:rPr lang="en-US" dirty="0" smtClean="0"/>
              <a:t>Separate arguments within the function call parenthesis to accentuate the comma and show that the arguments are </a:t>
            </a:r>
            <a:r>
              <a:rPr lang="fr-FR" dirty="0" err="1" smtClean="0"/>
              <a:t>separate</a:t>
            </a:r>
            <a:r>
              <a:rPr lang="fr-FR" dirty="0" smtClean="0"/>
              <a:t>.</a:t>
            </a:r>
            <a:endParaRPr lang="el-G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Horizontal Openness &amp; Density</a:t>
            </a:r>
            <a:endParaRPr lang="el-GR" dirty="0"/>
          </a:p>
        </p:txBody>
      </p:sp>
      <p:pic>
        <p:nvPicPr>
          <p:cNvPr id="114690" name="Picture 2"/>
          <p:cNvPicPr>
            <a:picLocks noChangeAspect="1" noChangeArrowheads="1"/>
          </p:cNvPicPr>
          <p:nvPr/>
        </p:nvPicPr>
        <p:blipFill>
          <a:blip r:embed="rId3" cstate="print"/>
          <a:srcRect/>
          <a:stretch>
            <a:fillRect/>
          </a:stretch>
        </p:blipFill>
        <p:spPr bwMode="auto">
          <a:xfrm>
            <a:off x="381000" y="1143000"/>
            <a:ext cx="8380534" cy="3276600"/>
          </a:xfrm>
          <a:prstGeom prst="rect">
            <a:avLst/>
          </a:prstGeom>
          <a:noFill/>
          <a:ln w="9525">
            <a:noFill/>
            <a:miter lim="800000"/>
            <a:headEnd/>
            <a:tailEnd/>
          </a:ln>
        </p:spPr>
      </p:pic>
      <p:sp>
        <p:nvSpPr>
          <p:cNvPr id="6" name="Rectangle 5"/>
          <p:cNvSpPr/>
          <p:nvPr/>
        </p:nvSpPr>
        <p:spPr>
          <a:xfrm>
            <a:off x="914400" y="4343400"/>
            <a:ext cx="7086600" cy="2031325"/>
          </a:xfrm>
          <a:prstGeom prst="rect">
            <a:avLst/>
          </a:prstGeom>
        </p:spPr>
        <p:txBody>
          <a:bodyPr wrap="square">
            <a:spAutoFit/>
          </a:bodyPr>
          <a:lstStyle/>
          <a:p>
            <a:pPr algn="just"/>
            <a:r>
              <a:rPr lang="en-US" dirty="0" smtClean="0"/>
              <a:t>Notice how nicely the equations read. </a:t>
            </a:r>
          </a:p>
          <a:p>
            <a:pPr algn="just"/>
            <a:endParaRPr lang="en-US" dirty="0" smtClean="0"/>
          </a:p>
          <a:p>
            <a:pPr algn="just"/>
            <a:r>
              <a:rPr lang="en-US" dirty="0" smtClean="0"/>
              <a:t>The </a:t>
            </a:r>
            <a:r>
              <a:rPr lang="en-US" dirty="0" smtClean="0">
                <a:solidFill>
                  <a:srgbClr val="FF0000"/>
                </a:solidFill>
              </a:rPr>
              <a:t>factors</a:t>
            </a:r>
            <a:r>
              <a:rPr lang="en-US" dirty="0" smtClean="0"/>
              <a:t> have no white space between them because they are </a:t>
            </a:r>
            <a:r>
              <a:rPr lang="en-US" dirty="0" smtClean="0">
                <a:solidFill>
                  <a:srgbClr val="FF0000"/>
                </a:solidFill>
              </a:rPr>
              <a:t>high precedence</a:t>
            </a:r>
            <a:r>
              <a:rPr lang="en-US" dirty="0" smtClean="0"/>
              <a:t>. </a:t>
            </a:r>
          </a:p>
          <a:p>
            <a:endParaRPr lang="en-US" dirty="0" smtClean="0"/>
          </a:p>
          <a:p>
            <a:r>
              <a:rPr lang="en-US" dirty="0" smtClean="0"/>
              <a:t>The terms are separated by white space because </a:t>
            </a:r>
            <a:r>
              <a:rPr lang="en-US" dirty="0" smtClean="0">
                <a:solidFill>
                  <a:srgbClr val="FF0000"/>
                </a:solidFill>
              </a:rPr>
              <a:t>addition</a:t>
            </a:r>
            <a:r>
              <a:rPr lang="en-US" dirty="0" smtClean="0"/>
              <a:t> and </a:t>
            </a:r>
            <a:r>
              <a:rPr lang="en-US" dirty="0" smtClean="0">
                <a:solidFill>
                  <a:srgbClr val="FF0000"/>
                </a:solidFill>
              </a:rPr>
              <a:t>subtraction</a:t>
            </a:r>
            <a:r>
              <a:rPr lang="en-US" dirty="0" smtClean="0"/>
              <a:t> are </a:t>
            </a:r>
            <a:r>
              <a:rPr lang="en-US" dirty="0" smtClean="0">
                <a:solidFill>
                  <a:srgbClr val="FF0000"/>
                </a:solidFill>
              </a:rPr>
              <a:t>lower precedence</a:t>
            </a:r>
            <a:r>
              <a:rPr lang="en-US" dirty="0" smtClean="0"/>
              <a:t>.</a:t>
            </a:r>
            <a:endParaRPr lang="el-G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Indentation</a:t>
            </a:r>
            <a:endParaRPr lang="el-GR" dirty="0"/>
          </a:p>
        </p:txBody>
      </p:sp>
      <p:pic>
        <p:nvPicPr>
          <p:cNvPr id="116738" name="Picture 2"/>
          <p:cNvPicPr>
            <a:picLocks noChangeAspect="1" noChangeArrowheads="1"/>
          </p:cNvPicPr>
          <p:nvPr/>
        </p:nvPicPr>
        <p:blipFill>
          <a:blip r:embed="rId3" cstate="print"/>
          <a:srcRect/>
          <a:stretch>
            <a:fillRect/>
          </a:stretch>
        </p:blipFill>
        <p:spPr bwMode="auto">
          <a:xfrm>
            <a:off x="228600" y="1600200"/>
            <a:ext cx="7919692" cy="1595437"/>
          </a:xfrm>
          <a:prstGeom prst="rect">
            <a:avLst/>
          </a:prstGeom>
          <a:noFill/>
          <a:ln w="9525">
            <a:noFill/>
            <a:miter lim="800000"/>
            <a:headEnd/>
            <a:tailEnd/>
          </a:ln>
        </p:spPr>
      </p:pic>
      <p:sp>
        <p:nvSpPr>
          <p:cNvPr id="6" name="TextBox 5"/>
          <p:cNvSpPr txBox="1"/>
          <p:nvPr/>
        </p:nvSpPr>
        <p:spPr>
          <a:xfrm>
            <a:off x="457200" y="3429000"/>
            <a:ext cx="4738220" cy="369332"/>
          </a:xfrm>
          <a:prstGeom prst="rect">
            <a:avLst/>
          </a:prstGeom>
          <a:noFill/>
        </p:spPr>
        <p:txBody>
          <a:bodyPr wrap="none" rtlCol="0">
            <a:spAutoFit/>
          </a:bodyPr>
          <a:lstStyle/>
          <a:p>
            <a:r>
              <a:rPr lang="en-US" b="1" dirty="0" smtClean="0">
                <a:solidFill>
                  <a:srgbClr val="FF0000"/>
                </a:solidFill>
              </a:rPr>
              <a:t>How about this as horizontal formatting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Indentation</a:t>
            </a:r>
            <a:endParaRPr lang="el-GR" dirty="0"/>
          </a:p>
        </p:txBody>
      </p:sp>
      <p:pic>
        <p:nvPicPr>
          <p:cNvPr id="117762" name="Picture 2"/>
          <p:cNvPicPr>
            <a:picLocks noChangeAspect="1" noChangeArrowheads="1"/>
          </p:cNvPicPr>
          <p:nvPr/>
        </p:nvPicPr>
        <p:blipFill>
          <a:blip r:embed="rId3" cstate="print"/>
          <a:srcRect/>
          <a:stretch>
            <a:fillRect/>
          </a:stretch>
        </p:blipFill>
        <p:spPr bwMode="auto">
          <a:xfrm>
            <a:off x="152400" y="1573982"/>
            <a:ext cx="7010400" cy="4598218"/>
          </a:xfrm>
          <a:prstGeom prst="rect">
            <a:avLst/>
          </a:prstGeom>
          <a:noFill/>
          <a:ln w="9525">
            <a:noFill/>
            <a:miter lim="800000"/>
            <a:headEnd/>
            <a:tailEnd/>
          </a:ln>
        </p:spPr>
      </p:pic>
      <p:sp>
        <p:nvSpPr>
          <p:cNvPr id="7" name="Rectangle 6"/>
          <p:cNvSpPr/>
          <p:nvPr/>
        </p:nvSpPr>
        <p:spPr>
          <a:xfrm>
            <a:off x="5791200" y="1371600"/>
            <a:ext cx="3200400" cy="4801314"/>
          </a:xfrm>
          <a:prstGeom prst="rect">
            <a:avLst/>
          </a:prstGeom>
        </p:spPr>
        <p:txBody>
          <a:bodyPr wrap="square">
            <a:spAutoFit/>
          </a:bodyPr>
          <a:lstStyle/>
          <a:p>
            <a:r>
              <a:rPr lang="en-US" dirty="0" smtClean="0"/>
              <a:t>A source file is a </a:t>
            </a:r>
            <a:r>
              <a:rPr lang="en-US" b="1" dirty="0" smtClean="0">
                <a:solidFill>
                  <a:srgbClr val="FF0000"/>
                </a:solidFill>
              </a:rPr>
              <a:t>hierarchy</a:t>
            </a:r>
            <a:r>
              <a:rPr lang="en-US" dirty="0" smtClean="0"/>
              <a:t> rather like an </a:t>
            </a:r>
            <a:r>
              <a:rPr lang="en-US" b="1" dirty="0" smtClean="0">
                <a:solidFill>
                  <a:srgbClr val="FF0000"/>
                </a:solidFill>
              </a:rPr>
              <a:t>outline</a:t>
            </a:r>
            <a:r>
              <a:rPr lang="en-US" dirty="0" smtClean="0"/>
              <a:t>.  There is information that pertains to the file as a whole, to the individual classes within the file, to the methods within the classes, to the blocks within the methods, and recursively to the blocks within the blocks. </a:t>
            </a:r>
          </a:p>
          <a:p>
            <a:endParaRPr lang="en-US" dirty="0" smtClean="0"/>
          </a:p>
          <a:p>
            <a:endParaRPr lang="en-US" dirty="0" smtClean="0"/>
          </a:p>
          <a:p>
            <a:endParaRPr lang="en-US" dirty="0" smtClean="0"/>
          </a:p>
          <a:p>
            <a:r>
              <a:rPr lang="en-US" dirty="0" smtClean="0"/>
              <a:t>To make this hierarchy of scopes visible, </a:t>
            </a:r>
            <a:r>
              <a:rPr lang="en-US" b="1" dirty="0" smtClean="0">
                <a:solidFill>
                  <a:srgbClr val="FF0000"/>
                </a:solidFill>
              </a:rPr>
              <a:t>we indent </a:t>
            </a:r>
            <a:r>
              <a:rPr lang="en-US" dirty="0" smtClean="0"/>
              <a:t>the lines of source code in proportion to their position in the hierarchy.</a:t>
            </a:r>
            <a:endParaRPr lang="el-G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Horizontal Alignment</a:t>
            </a:r>
            <a:endParaRPr lang="el-GR" dirty="0"/>
          </a:p>
        </p:txBody>
      </p:sp>
      <p:pic>
        <p:nvPicPr>
          <p:cNvPr id="115714" name="Picture 2"/>
          <p:cNvPicPr>
            <a:picLocks noChangeAspect="1" noChangeArrowheads="1"/>
          </p:cNvPicPr>
          <p:nvPr/>
        </p:nvPicPr>
        <p:blipFill>
          <a:blip r:embed="rId3" cstate="print"/>
          <a:srcRect/>
          <a:stretch>
            <a:fillRect/>
          </a:stretch>
        </p:blipFill>
        <p:spPr bwMode="auto">
          <a:xfrm>
            <a:off x="457200" y="1066801"/>
            <a:ext cx="7101252" cy="4448978"/>
          </a:xfrm>
          <a:prstGeom prst="rect">
            <a:avLst/>
          </a:prstGeom>
          <a:noFill/>
          <a:ln w="9525">
            <a:noFill/>
            <a:miter lim="800000"/>
            <a:headEnd/>
            <a:tailEnd/>
          </a:ln>
        </p:spPr>
      </p:pic>
      <p:sp>
        <p:nvSpPr>
          <p:cNvPr id="7" name="TextBox 6"/>
          <p:cNvSpPr txBox="1"/>
          <p:nvPr/>
        </p:nvSpPr>
        <p:spPr>
          <a:xfrm>
            <a:off x="5334000" y="5181600"/>
            <a:ext cx="3555012" cy="646331"/>
          </a:xfrm>
          <a:prstGeom prst="rect">
            <a:avLst/>
          </a:prstGeom>
          <a:noFill/>
        </p:spPr>
        <p:txBody>
          <a:bodyPr wrap="none" rtlCol="0">
            <a:spAutoFit/>
          </a:bodyPr>
          <a:lstStyle/>
          <a:p>
            <a:r>
              <a:rPr lang="en-US" b="1" dirty="0" smtClean="0">
                <a:solidFill>
                  <a:srgbClr val="FF0000"/>
                </a:solidFill>
              </a:rPr>
              <a:t>Once upon a time….!!!</a:t>
            </a:r>
          </a:p>
          <a:p>
            <a:r>
              <a:rPr lang="en-US" b="1" dirty="0" smtClean="0">
                <a:solidFill>
                  <a:srgbClr val="FF0000"/>
                </a:solidFill>
              </a:rPr>
              <a:t>Do you see the problem here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Horizontal Alignment</a:t>
            </a:r>
            <a:endParaRPr lang="el-GR" dirty="0"/>
          </a:p>
        </p:txBody>
      </p:sp>
      <p:pic>
        <p:nvPicPr>
          <p:cNvPr id="115714" name="Picture 2"/>
          <p:cNvPicPr>
            <a:picLocks noChangeAspect="1" noChangeArrowheads="1"/>
          </p:cNvPicPr>
          <p:nvPr/>
        </p:nvPicPr>
        <p:blipFill>
          <a:blip r:embed="rId3" cstate="print"/>
          <a:srcRect/>
          <a:stretch>
            <a:fillRect/>
          </a:stretch>
        </p:blipFill>
        <p:spPr bwMode="auto">
          <a:xfrm>
            <a:off x="0" y="1219199"/>
            <a:ext cx="6842613" cy="4286939"/>
          </a:xfrm>
          <a:prstGeom prst="rect">
            <a:avLst/>
          </a:prstGeom>
          <a:noFill/>
          <a:ln w="9525">
            <a:noFill/>
            <a:miter lim="800000"/>
            <a:headEnd/>
            <a:tailEnd/>
          </a:ln>
        </p:spPr>
      </p:pic>
      <p:sp>
        <p:nvSpPr>
          <p:cNvPr id="5" name="Rectangle 4"/>
          <p:cNvSpPr/>
          <p:nvPr/>
        </p:nvSpPr>
        <p:spPr>
          <a:xfrm>
            <a:off x="5867400" y="1219200"/>
            <a:ext cx="3124200" cy="4247317"/>
          </a:xfrm>
          <a:prstGeom prst="rect">
            <a:avLst/>
          </a:prstGeom>
        </p:spPr>
        <p:txBody>
          <a:bodyPr wrap="square">
            <a:spAutoFit/>
          </a:bodyPr>
          <a:lstStyle/>
          <a:p>
            <a:r>
              <a:rPr lang="en-US" dirty="0" smtClean="0"/>
              <a:t>The alignment seems to </a:t>
            </a:r>
            <a:r>
              <a:rPr lang="en-US" dirty="0" smtClean="0">
                <a:solidFill>
                  <a:srgbClr val="FF0000"/>
                </a:solidFill>
              </a:rPr>
              <a:t>emphasize</a:t>
            </a:r>
            <a:r>
              <a:rPr lang="en-US" dirty="0" smtClean="0"/>
              <a:t> the </a:t>
            </a:r>
            <a:r>
              <a:rPr lang="en-US" dirty="0" smtClean="0">
                <a:solidFill>
                  <a:srgbClr val="FF0000"/>
                </a:solidFill>
              </a:rPr>
              <a:t>wrong things </a:t>
            </a:r>
            <a:r>
              <a:rPr lang="en-US" dirty="0" smtClean="0"/>
              <a:t>and leads the eye away from the </a:t>
            </a:r>
            <a:r>
              <a:rPr lang="en-US" dirty="0" smtClean="0">
                <a:solidFill>
                  <a:srgbClr val="FF0000"/>
                </a:solidFill>
              </a:rPr>
              <a:t>true intent</a:t>
            </a:r>
            <a:r>
              <a:rPr lang="en-US" dirty="0" smtClean="0"/>
              <a:t>. </a:t>
            </a:r>
          </a:p>
          <a:p>
            <a:endParaRPr lang="en-US" dirty="0" smtClean="0"/>
          </a:p>
          <a:p>
            <a:r>
              <a:rPr lang="en-US" dirty="0" smtClean="0"/>
              <a:t>In the list of declarations above we are tempted to read down the list of variable names without looking at their types. </a:t>
            </a:r>
          </a:p>
          <a:p>
            <a:endParaRPr lang="en-US" dirty="0" smtClean="0"/>
          </a:p>
          <a:p>
            <a:r>
              <a:rPr lang="en-US" dirty="0" smtClean="0"/>
              <a:t>Likewise, in the list of assignment statements we are tempted to look down the list of </a:t>
            </a:r>
            <a:r>
              <a:rPr lang="en-US" dirty="0" err="1" smtClean="0"/>
              <a:t>rvalues</a:t>
            </a:r>
            <a:r>
              <a:rPr lang="en-US" dirty="0" smtClean="0"/>
              <a:t> without ever seeing the assignment operator. </a:t>
            </a:r>
            <a:endParaRPr lang="el-G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Indentation</a:t>
            </a:r>
            <a:endParaRPr lang="el-GR" dirty="0"/>
          </a:p>
        </p:txBody>
      </p:sp>
      <p:sp>
        <p:nvSpPr>
          <p:cNvPr id="6" name="TextBox 5"/>
          <p:cNvSpPr txBox="1"/>
          <p:nvPr/>
        </p:nvSpPr>
        <p:spPr>
          <a:xfrm>
            <a:off x="609600" y="1447800"/>
            <a:ext cx="4158511" cy="523220"/>
          </a:xfrm>
          <a:prstGeom prst="rect">
            <a:avLst/>
          </a:prstGeom>
          <a:noFill/>
        </p:spPr>
        <p:txBody>
          <a:bodyPr wrap="none" rtlCol="0">
            <a:spAutoFit/>
          </a:bodyPr>
          <a:lstStyle/>
          <a:p>
            <a:r>
              <a:rPr lang="en-US" sz="1400" dirty="0" smtClean="0">
                <a:latin typeface="Courier New" pitchFamily="49" charset="0"/>
                <a:cs typeface="Courier New" pitchFamily="49" charset="0"/>
              </a:rPr>
              <a:t>while((result = </a:t>
            </a:r>
            <a:r>
              <a:rPr lang="en-US" sz="1400" dirty="0" err="1" smtClean="0">
                <a:latin typeface="Courier New" pitchFamily="49" charset="0"/>
                <a:cs typeface="Courier New" pitchFamily="49" charset="0"/>
              </a:rPr>
              <a:t>dis.read</a:t>
            </a:r>
            <a:r>
              <a:rPr lang="en-US" sz="1400" dirty="0" smtClean="0">
                <a:latin typeface="Courier New" pitchFamily="49" charset="0"/>
                <a:cs typeface="Courier New" pitchFamily="49" charset="0"/>
              </a:rPr>
              <a:t>()) != null);</a:t>
            </a:r>
          </a:p>
          <a:p>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(result);</a:t>
            </a:r>
            <a:endParaRPr lang="el-GR" sz="1400" dirty="0">
              <a:latin typeface="Courier New" pitchFamily="49" charset="0"/>
              <a:cs typeface="Courier New" pitchFamily="49" charset="0"/>
            </a:endParaRPr>
          </a:p>
        </p:txBody>
      </p:sp>
      <p:sp>
        <p:nvSpPr>
          <p:cNvPr id="8" name="TextBox 7"/>
          <p:cNvSpPr txBox="1"/>
          <p:nvPr/>
        </p:nvSpPr>
        <p:spPr>
          <a:xfrm>
            <a:off x="762000" y="2438400"/>
            <a:ext cx="2390398" cy="369332"/>
          </a:xfrm>
          <a:prstGeom prst="rect">
            <a:avLst/>
          </a:prstGeom>
          <a:noFill/>
        </p:spPr>
        <p:txBody>
          <a:bodyPr wrap="none" rtlCol="0">
            <a:spAutoFit/>
          </a:bodyPr>
          <a:lstStyle/>
          <a:p>
            <a:r>
              <a:rPr lang="en-US" b="1" dirty="0" smtClean="0">
                <a:solidFill>
                  <a:srgbClr val="FF0000"/>
                </a:solidFill>
              </a:rPr>
              <a:t>What does this do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Indentation</a:t>
            </a:r>
            <a:endParaRPr lang="el-GR" dirty="0"/>
          </a:p>
        </p:txBody>
      </p:sp>
      <p:sp>
        <p:nvSpPr>
          <p:cNvPr id="6" name="TextBox 5"/>
          <p:cNvSpPr txBox="1"/>
          <p:nvPr/>
        </p:nvSpPr>
        <p:spPr>
          <a:xfrm>
            <a:off x="609600" y="1447800"/>
            <a:ext cx="4158511" cy="523220"/>
          </a:xfrm>
          <a:prstGeom prst="rect">
            <a:avLst/>
          </a:prstGeom>
          <a:noFill/>
        </p:spPr>
        <p:txBody>
          <a:bodyPr wrap="none" rtlCol="0">
            <a:spAutoFit/>
          </a:bodyPr>
          <a:lstStyle/>
          <a:p>
            <a:r>
              <a:rPr lang="en-US" sz="1400" dirty="0" smtClean="0">
                <a:latin typeface="Courier New" pitchFamily="49" charset="0"/>
                <a:cs typeface="Courier New" pitchFamily="49" charset="0"/>
              </a:rPr>
              <a:t>while((result = </a:t>
            </a:r>
            <a:r>
              <a:rPr lang="en-US" sz="1400" dirty="0" err="1" smtClean="0">
                <a:latin typeface="Courier New" pitchFamily="49" charset="0"/>
                <a:cs typeface="Courier New" pitchFamily="49" charset="0"/>
              </a:rPr>
              <a:t>dis.read</a:t>
            </a:r>
            <a:r>
              <a:rPr lang="en-US" sz="1400" dirty="0" smtClean="0">
                <a:latin typeface="Courier New" pitchFamily="49" charset="0"/>
                <a:cs typeface="Courier New" pitchFamily="49" charset="0"/>
              </a:rPr>
              <a:t>()) != null);</a:t>
            </a:r>
          </a:p>
          <a:p>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(result);</a:t>
            </a:r>
            <a:endParaRPr lang="el-GR" sz="1400" dirty="0">
              <a:latin typeface="Courier New" pitchFamily="49" charset="0"/>
              <a:cs typeface="Courier New" pitchFamily="49" charset="0"/>
            </a:endParaRPr>
          </a:p>
        </p:txBody>
      </p:sp>
      <p:sp>
        <p:nvSpPr>
          <p:cNvPr id="8" name="TextBox 7"/>
          <p:cNvSpPr txBox="1"/>
          <p:nvPr/>
        </p:nvSpPr>
        <p:spPr>
          <a:xfrm>
            <a:off x="762000" y="2438400"/>
            <a:ext cx="2390398" cy="369332"/>
          </a:xfrm>
          <a:prstGeom prst="rect">
            <a:avLst/>
          </a:prstGeom>
          <a:noFill/>
        </p:spPr>
        <p:txBody>
          <a:bodyPr wrap="none" rtlCol="0">
            <a:spAutoFit/>
          </a:bodyPr>
          <a:lstStyle/>
          <a:p>
            <a:r>
              <a:rPr lang="en-US" b="1" dirty="0" smtClean="0">
                <a:solidFill>
                  <a:srgbClr val="FF0000"/>
                </a:solidFill>
              </a:rPr>
              <a:t>What does this do ??</a:t>
            </a:r>
            <a:endParaRPr lang="el-GR" b="1" dirty="0">
              <a:solidFill>
                <a:srgbClr val="FF0000"/>
              </a:solidFill>
            </a:endParaRPr>
          </a:p>
        </p:txBody>
      </p:sp>
      <p:sp>
        <p:nvSpPr>
          <p:cNvPr id="5" name="Rectangle 4"/>
          <p:cNvSpPr/>
          <p:nvPr/>
        </p:nvSpPr>
        <p:spPr>
          <a:xfrm>
            <a:off x="914400" y="3124200"/>
            <a:ext cx="4572000" cy="1754326"/>
          </a:xfrm>
          <a:prstGeom prst="rect">
            <a:avLst/>
          </a:prstGeom>
        </p:spPr>
        <p:txBody>
          <a:bodyPr>
            <a:spAutoFit/>
          </a:bodyPr>
          <a:lstStyle/>
          <a:p>
            <a:pPr algn="just"/>
            <a:r>
              <a:rPr lang="en-US" dirty="0" smtClean="0"/>
              <a:t>Sometimes the body of a while or for statement is a dummy !!</a:t>
            </a:r>
          </a:p>
          <a:p>
            <a:pPr algn="just"/>
            <a:endParaRPr lang="en-US" dirty="0" smtClean="0"/>
          </a:p>
          <a:p>
            <a:pPr algn="just"/>
            <a:r>
              <a:rPr lang="en-US" dirty="0" smtClean="0"/>
              <a:t>Unless you make that semicolon </a:t>
            </a:r>
            <a:r>
              <a:rPr lang="en-US" i="1" dirty="0" smtClean="0"/>
              <a:t>visible by </a:t>
            </a:r>
            <a:r>
              <a:rPr lang="en-US" b="1" i="1" dirty="0" smtClean="0">
                <a:solidFill>
                  <a:srgbClr val="FF0000"/>
                </a:solidFill>
              </a:rPr>
              <a:t>indenting it </a:t>
            </a:r>
            <a:r>
              <a:rPr lang="en-US" i="1" dirty="0" smtClean="0"/>
              <a:t>on it’s own line, it’s </a:t>
            </a:r>
            <a:r>
              <a:rPr lang="en-US" dirty="0" smtClean="0"/>
              <a:t>just too hard to see.</a:t>
            </a:r>
            <a:endParaRPr lang="el-G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Team Rules</a:t>
            </a:r>
            <a:endParaRPr lang="el-GR" dirty="0"/>
          </a:p>
        </p:txBody>
      </p:sp>
      <p:pic>
        <p:nvPicPr>
          <p:cNvPr id="118786" name="Picture 2"/>
          <p:cNvPicPr>
            <a:picLocks noChangeAspect="1" noChangeArrowheads="1"/>
          </p:cNvPicPr>
          <p:nvPr/>
        </p:nvPicPr>
        <p:blipFill>
          <a:blip r:embed="rId3" cstate="print"/>
          <a:srcRect/>
          <a:stretch>
            <a:fillRect/>
          </a:stretch>
        </p:blipFill>
        <p:spPr bwMode="auto">
          <a:xfrm>
            <a:off x="5181600" y="1219200"/>
            <a:ext cx="3505200" cy="2076450"/>
          </a:xfrm>
          <a:prstGeom prst="rect">
            <a:avLst/>
          </a:prstGeom>
          <a:noFill/>
          <a:ln w="9525">
            <a:noFill/>
            <a:miter lim="800000"/>
            <a:headEnd/>
            <a:tailEnd/>
          </a:ln>
        </p:spPr>
      </p:pic>
      <p:sp>
        <p:nvSpPr>
          <p:cNvPr id="7" name="Rectangle 6"/>
          <p:cNvSpPr/>
          <p:nvPr/>
        </p:nvSpPr>
        <p:spPr>
          <a:xfrm>
            <a:off x="533400" y="1752600"/>
            <a:ext cx="4572000" cy="3693319"/>
          </a:xfrm>
          <a:prstGeom prst="rect">
            <a:avLst/>
          </a:prstGeom>
        </p:spPr>
        <p:txBody>
          <a:bodyPr>
            <a:spAutoFit/>
          </a:bodyPr>
          <a:lstStyle/>
          <a:p>
            <a:pPr algn="just"/>
            <a:r>
              <a:rPr lang="en-US" dirty="0" smtClean="0"/>
              <a:t>Every programmer has his </a:t>
            </a:r>
            <a:r>
              <a:rPr lang="en-US" dirty="0" smtClean="0">
                <a:solidFill>
                  <a:srgbClr val="FF0000"/>
                </a:solidFill>
              </a:rPr>
              <a:t>own favorite formatting rules</a:t>
            </a:r>
            <a:r>
              <a:rPr lang="en-US" dirty="0" smtClean="0"/>
              <a:t>, but if he works in a team, then the team rules.</a:t>
            </a:r>
          </a:p>
          <a:p>
            <a:pPr algn="just"/>
            <a:endParaRPr lang="en-US" dirty="0" smtClean="0"/>
          </a:p>
          <a:p>
            <a:r>
              <a:rPr lang="en-US" dirty="0" smtClean="0"/>
              <a:t>A </a:t>
            </a:r>
            <a:r>
              <a:rPr lang="en-US" dirty="0" smtClean="0">
                <a:solidFill>
                  <a:srgbClr val="FF0000"/>
                </a:solidFill>
              </a:rPr>
              <a:t>team</a:t>
            </a:r>
            <a:r>
              <a:rPr lang="en-US" dirty="0" smtClean="0"/>
              <a:t> of developers should </a:t>
            </a:r>
            <a:r>
              <a:rPr lang="en-US" dirty="0" smtClean="0">
                <a:solidFill>
                  <a:srgbClr val="FF0000"/>
                </a:solidFill>
              </a:rPr>
              <a:t>agree</a:t>
            </a:r>
            <a:r>
              <a:rPr lang="en-US" dirty="0" smtClean="0"/>
              <a:t> upon a </a:t>
            </a:r>
            <a:r>
              <a:rPr lang="en-US" b="1" dirty="0" smtClean="0">
                <a:solidFill>
                  <a:srgbClr val="FF0000"/>
                </a:solidFill>
              </a:rPr>
              <a:t>single formatting style</a:t>
            </a:r>
            <a:r>
              <a:rPr lang="en-US" dirty="0" smtClean="0"/>
              <a:t>, and then every member of that team should use that style. </a:t>
            </a:r>
          </a:p>
          <a:p>
            <a:endParaRPr lang="en-US" dirty="0" smtClean="0"/>
          </a:p>
          <a:p>
            <a:r>
              <a:rPr lang="en-US" dirty="0" smtClean="0"/>
              <a:t>We want the software to have a consistent style. </a:t>
            </a:r>
          </a:p>
          <a:p>
            <a:endParaRPr lang="en-US" dirty="0" smtClean="0"/>
          </a:p>
          <a:p>
            <a:r>
              <a:rPr lang="en-US" dirty="0" smtClean="0"/>
              <a:t>We don’t want it to appear to have been written by a bunch of disagreeing </a:t>
            </a:r>
            <a:r>
              <a:rPr lang="fr-FR" dirty="0" err="1" smtClean="0"/>
              <a:t>individuals</a:t>
            </a:r>
            <a:r>
              <a:rPr lang="fr-FR" dirty="0" smtClean="0"/>
              <a:t>.</a:t>
            </a:r>
            <a:endParaRPr lang="el-G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Formatting</a:t>
            </a:r>
            <a:endParaRPr lang="el-GR" dirty="0"/>
          </a:p>
        </p:txBody>
      </p:sp>
      <p:sp>
        <p:nvSpPr>
          <p:cNvPr id="6" name="Rectangle 5"/>
          <p:cNvSpPr/>
          <p:nvPr/>
        </p:nvSpPr>
        <p:spPr>
          <a:xfrm>
            <a:off x="609600" y="1447800"/>
            <a:ext cx="4572000" cy="646331"/>
          </a:xfrm>
          <a:prstGeom prst="rect">
            <a:avLst/>
          </a:prstGeom>
        </p:spPr>
        <p:txBody>
          <a:bodyPr>
            <a:spAutoFit/>
          </a:bodyPr>
          <a:lstStyle/>
          <a:p>
            <a:r>
              <a:rPr lang="en-US" b="1" dirty="0" smtClean="0">
                <a:solidFill>
                  <a:srgbClr val="FF0000"/>
                </a:solidFill>
              </a:rPr>
              <a:t>How big should a source file be? </a:t>
            </a:r>
          </a:p>
          <a:p>
            <a:r>
              <a:rPr lang="en-US" b="1" dirty="0" smtClean="0">
                <a:solidFill>
                  <a:srgbClr val="FF0000"/>
                </a:solidFill>
              </a:rPr>
              <a:t>How big are most Java source files?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Coding Standard Style</a:t>
            </a:r>
            <a:endParaRPr lang="el-GR" dirty="0"/>
          </a:p>
        </p:txBody>
      </p:sp>
      <p:sp>
        <p:nvSpPr>
          <p:cNvPr id="3" name="Text Placeholder 2"/>
          <p:cNvSpPr>
            <a:spLocks noGrp="1"/>
          </p:cNvSpPr>
          <p:nvPr>
            <p:ph type="body" idx="1"/>
          </p:nvPr>
        </p:nvSpPr>
        <p:spPr/>
        <p:txBody>
          <a:bodyPr/>
          <a:lstStyle/>
          <a:p>
            <a:r>
              <a:rPr lang="en-US" dirty="0" smtClean="0"/>
              <a:t>Oracle</a:t>
            </a:r>
            <a:endParaRPr lang="el-G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2771" name="Rectangle 3"/>
          <p:cNvSpPr>
            <a:spLocks noGrp="1" noChangeArrowheads="1"/>
          </p:cNvSpPr>
          <p:nvPr>
            <p:ph type="body" idx="1"/>
          </p:nvPr>
        </p:nvSpPr>
        <p:spPr/>
        <p:txBody>
          <a:bodyPr/>
          <a:lstStyle/>
          <a:p>
            <a:r>
              <a:rPr lang="en-US" b="1" dirty="0" smtClean="0"/>
              <a:t>Source file organization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2771" name="Rectangle 3"/>
          <p:cNvSpPr>
            <a:spLocks noGrp="1" noChangeArrowheads="1"/>
          </p:cNvSpPr>
          <p:nvPr>
            <p:ph type="body" idx="1"/>
          </p:nvPr>
        </p:nvSpPr>
        <p:spPr/>
        <p:txBody>
          <a:bodyPr/>
          <a:lstStyle/>
          <a:p>
            <a:r>
              <a:rPr lang="en-US" b="1" dirty="0" smtClean="0"/>
              <a:t>Source file organization</a:t>
            </a:r>
          </a:p>
          <a:p>
            <a:pPr lvl="1"/>
            <a:r>
              <a:rPr lang="en-US" dirty="0" smtClean="0"/>
              <a:t>A Java source file should contain the following elements, in the following order:</a:t>
            </a:r>
          </a:p>
          <a:p>
            <a:pPr lvl="2"/>
            <a:r>
              <a:rPr lang="en-US" dirty="0" smtClean="0"/>
              <a:t>Copyright/ID block comment</a:t>
            </a:r>
          </a:p>
          <a:p>
            <a:pPr lvl="2"/>
            <a:r>
              <a:rPr lang="en-US" dirty="0" smtClean="0"/>
              <a:t>package declaration</a:t>
            </a:r>
          </a:p>
          <a:p>
            <a:pPr lvl="2"/>
            <a:r>
              <a:rPr lang="en-US" dirty="0" smtClean="0"/>
              <a:t>import declarations</a:t>
            </a:r>
          </a:p>
          <a:p>
            <a:pPr lvl="2"/>
            <a:r>
              <a:rPr lang="en-US" dirty="0" smtClean="0"/>
              <a:t>one or more class/interface declarations</a:t>
            </a:r>
          </a:p>
          <a:p>
            <a:pPr lvl="1"/>
            <a:r>
              <a:rPr lang="en-US" dirty="0" smtClean="0"/>
              <a:t>At least </a:t>
            </a:r>
            <a:r>
              <a:rPr lang="en-US" dirty="0" smtClean="0">
                <a:solidFill>
                  <a:srgbClr val="FF0000"/>
                </a:solidFill>
              </a:rPr>
              <a:t>one blank </a:t>
            </a:r>
            <a:r>
              <a:rPr lang="en-US" dirty="0" smtClean="0"/>
              <a:t>line should separate all of these elements.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3795" name="Rectangle 3"/>
          <p:cNvSpPr>
            <a:spLocks noGrp="1" noChangeArrowheads="1"/>
          </p:cNvSpPr>
          <p:nvPr>
            <p:ph type="body" idx="1"/>
          </p:nvPr>
        </p:nvSpPr>
        <p:spPr/>
        <p:txBody>
          <a:bodyPr/>
          <a:lstStyle/>
          <a:p>
            <a:r>
              <a:rPr lang="en-US" b="1" dirty="0" smtClean="0"/>
              <a:t>Package naming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3795" name="Rectangle 3"/>
          <p:cNvSpPr>
            <a:spLocks noGrp="1" noChangeArrowheads="1"/>
          </p:cNvSpPr>
          <p:nvPr>
            <p:ph type="body" idx="1"/>
          </p:nvPr>
        </p:nvSpPr>
        <p:spPr/>
        <p:txBody>
          <a:bodyPr/>
          <a:lstStyle/>
          <a:p>
            <a:r>
              <a:rPr lang="en-US" b="1" dirty="0" smtClean="0"/>
              <a:t>Package naming</a:t>
            </a:r>
          </a:p>
          <a:p>
            <a:pPr lvl="1"/>
            <a:r>
              <a:rPr lang="en-US" dirty="0" smtClean="0"/>
              <a:t>Generally, package names should use only </a:t>
            </a:r>
            <a:r>
              <a:rPr lang="en-US" b="1" dirty="0" smtClean="0"/>
              <a:t>lower-case letters</a:t>
            </a:r>
            <a:r>
              <a:rPr lang="en-US" dirty="0" smtClean="0"/>
              <a:t> and digits, and no underscore. Examples:</a:t>
            </a:r>
          </a:p>
          <a:p>
            <a:pPr lvl="2"/>
            <a:r>
              <a:rPr lang="en-US" sz="1600" dirty="0" err="1" smtClean="0">
                <a:latin typeface="Courier New" pitchFamily="49" charset="0"/>
                <a:cs typeface="Courier New" pitchFamily="49" charset="0"/>
              </a:rPr>
              <a:t>java.lang</a:t>
            </a:r>
            <a:endParaRPr lang="en-US" sz="1600" dirty="0" smtClean="0">
              <a:latin typeface="Courier New" pitchFamily="49" charset="0"/>
              <a:cs typeface="Courier New" pitchFamily="49" charset="0"/>
            </a:endParaRPr>
          </a:p>
          <a:p>
            <a:pPr lvl="2"/>
            <a:r>
              <a:rPr lang="en-US" sz="1600" dirty="0" err="1" smtClean="0">
                <a:latin typeface="Courier New" pitchFamily="49" charset="0"/>
                <a:cs typeface="Courier New" pitchFamily="49" charset="0"/>
              </a:rPr>
              <a:t>java.awt.image</a:t>
            </a:r>
            <a:endParaRPr lang="en-US" sz="1600" dirty="0" smtClean="0">
              <a:latin typeface="Courier New" pitchFamily="49" charset="0"/>
              <a:cs typeface="Courier New" pitchFamily="49" charset="0"/>
            </a:endParaRPr>
          </a:p>
          <a:p>
            <a:pPr lvl="2"/>
            <a:r>
              <a:rPr lang="en-US" sz="1600" dirty="0" err="1" smtClean="0">
                <a:latin typeface="Courier New" pitchFamily="49" charset="0"/>
                <a:cs typeface="Courier New" pitchFamily="49" charset="0"/>
              </a:rPr>
              <a:t>dinosaur.theropod.velociraptor</a:t>
            </a:r>
            <a:endParaRPr lang="en-US" sz="1600" dirty="0" smtClean="0">
              <a:latin typeface="Courier New" pitchFamily="49" charset="0"/>
              <a:cs typeface="Courier New"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4819" name="Rectangle 3"/>
          <p:cNvSpPr>
            <a:spLocks noGrp="1" noChangeArrowheads="1"/>
          </p:cNvSpPr>
          <p:nvPr>
            <p:ph type="body" idx="1"/>
          </p:nvPr>
        </p:nvSpPr>
        <p:spPr/>
        <p:txBody>
          <a:bodyPr/>
          <a:lstStyle/>
          <a:p>
            <a:pPr>
              <a:lnSpc>
                <a:spcPct val="90000"/>
              </a:lnSpc>
            </a:pPr>
            <a:r>
              <a:rPr lang="en-US" sz="2100" b="1" dirty="0" smtClean="0"/>
              <a:t>Class/Interface naming</a:t>
            </a:r>
          </a:p>
          <a:p>
            <a:pPr>
              <a:lnSpc>
                <a:spcPct val="90000"/>
              </a:lnSpc>
            </a:pPr>
            <a:endParaRPr lang="en-US" sz="1400" dirty="0" smtClean="0">
              <a:latin typeface="Courier New" pitchFamily="49" charset="0"/>
              <a:cs typeface="Courier New"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4819" name="Rectangle 3"/>
          <p:cNvSpPr>
            <a:spLocks noGrp="1" noChangeArrowheads="1"/>
          </p:cNvSpPr>
          <p:nvPr>
            <p:ph type="body" idx="1"/>
          </p:nvPr>
        </p:nvSpPr>
        <p:spPr/>
        <p:txBody>
          <a:bodyPr/>
          <a:lstStyle/>
          <a:p>
            <a:pPr>
              <a:lnSpc>
                <a:spcPct val="90000"/>
              </a:lnSpc>
            </a:pPr>
            <a:r>
              <a:rPr lang="en-US" sz="2100" b="1" dirty="0" smtClean="0"/>
              <a:t>Class/Interface naming</a:t>
            </a:r>
          </a:p>
          <a:p>
            <a:pPr>
              <a:lnSpc>
                <a:spcPct val="90000"/>
              </a:lnSpc>
            </a:pPr>
            <a:r>
              <a:rPr lang="en-US" sz="2100" dirty="0" smtClean="0"/>
              <a:t>All type names (classes and interfaces) should use the </a:t>
            </a:r>
            <a:r>
              <a:rPr lang="en-US" sz="2100" b="1" i="1" dirty="0" err="1" smtClean="0">
                <a:solidFill>
                  <a:srgbClr val="000099"/>
                </a:solidFill>
              </a:rPr>
              <a:t>InfixCaps</a:t>
            </a:r>
            <a:r>
              <a:rPr lang="en-US" sz="2100" i="1" dirty="0" smtClean="0"/>
              <a:t> </a:t>
            </a:r>
            <a:r>
              <a:rPr lang="en-US" sz="2100" dirty="0" smtClean="0"/>
              <a:t>style. </a:t>
            </a:r>
          </a:p>
          <a:p>
            <a:pPr lvl="1">
              <a:lnSpc>
                <a:spcPct val="90000"/>
              </a:lnSpc>
            </a:pPr>
            <a:r>
              <a:rPr lang="en-US" sz="2000" dirty="0" smtClean="0"/>
              <a:t>Class names should be </a:t>
            </a:r>
            <a:r>
              <a:rPr lang="en-US" sz="2000" b="1" dirty="0" smtClean="0">
                <a:solidFill>
                  <a:srgbClr val="000099"/>
                </a:solidFill>
              </a:rPr>
              <a:t>nouns</a:t>
            </a:r>
            <a:r>
              <a:rPr lang="en-US" sz="2000" dirty="0" smtClean="0"/>
              <a:t> or </a:t>
            </a:r>
            <a:r>
              <a:rPr lang="en-US" sz="2000" b="1" dirty="0" smtClean="0">
                <a:solidFill>
                  <a:srgbClr val="000099"/>
                </a:solidFill>
              </a:rPr>
              <a:t>noun phrases</a:t>
            </a:r>
            <a:r>
              <a:rPr lang="en-US" sz="2000" dirty="0" smtClean="0"/>
              <a:t>. </a:t>
            </a:r>
          </a:p>
          <a:p>
            <a:pPr lvl="1">
              <a:lnSpc>
                <a:spcPct val="90000"/>
              </a:lnSpc>
            </a:pPr>
            <a:r>
              <a:rPr lang="en-US" sz="2000" dirty="0" smtClean="0"/>
              <a:t>Start with an </a:t>
            </a:r>
            <a:r>
              <a:rPr lang="en-US" sz="2000" b="1" dirty="0" smtClean="0"/>
              <a:t>upper-case </a:t>
            </a:r>
            <a:r>
              <a:rPr lang="en-US" sz="2000" dirty="0" smtClean="0"/>
              <a:t>letter</a:t>
            </a:r>
            <a:r>
              <a:rPr lang="en-US" sz="2000" b="1" dirty="0" smtClean="0"/>
              <a:t>, </a:t>
            </a:r>
            <a:r>
              <a:rPr lang="en-US" sz="2000" dirty="0" smtClean="0"/>
              <a:t>and </a:t>
            </a:r>
            <a:r>
              <a:rPr lang="en-US" sz="2000" b="1" dirty="0" smtClean="0"/>
              <a:t>capitalize the first letter of any subsequent word</a:t>
            </a:r>
            <a:r>
              <a:rPr lang="en-US" sz="2000" dirty="0" smtClean="0"/>
              <a:t> in the name, as well as any letters that are part of an acronym.  All other characters in the name are lower-case. </a:t>
            </a:r>
          </a:p>
          <a:p>
            <a:pPr lvl="1">
              <a:lnSpc>
                <a:spcPct val="90000"/>
              </a:lnSpc>
            </a:pPr>
            <a:r>
              <a:rPr lang="en-US" sz="2000" dirty="0" smtClean="0"/>
              <a:t>Do not use underscores to separate words. </a:t>
            </a:r>
          </a:p>
          <a:p>
            <a:pPr lvl="1">
              <a:lnSpc>
                <a:spcPct val="90000"/>
              </a:lnSpc>
            </a:pPr>
            <a:r>
              <a:rPr lang="en-US" sz="2000" dirty="0" smtClean="0"/>
              <a:t>Examples:</a:t>
            </a:r>
          </a:p>
          <a:p>
            <a:pPr lvl="2">
              <a:lnSpc>
                <a:spcPct val="90000"/>
              </a:lnSpc>
            </a:pPr>
            <a:r>
              <a:rPr lang="en-US" sz="1600" dirty="0" smtClean="0">
                <a:latin typeface="Courier New" pitchFamily="49" charset="0"/>
                <a:cs typeface="Courier New" pitchFamily="49" charset="0"/>
              </a:rPr>
              <a:t>// GOOD type names:</a:t>
            </a:r>
          </a:p>
          <a:p>
            <a:pPr lvl="3">
              <a:lnSpc>
                <a:spcPct val="90000"/>
              </a:lnSpc>
            </a:pPr>
            <a:r>
              <a:rPr lang="en-US" sz="1400" dirty="0" err="1" smtClean="0">
                <a:latin typeface="Courier New" pitchFamily="49" charset="0"/>
                <a:cs typeface="Courier New" pitchFamily="49" charset="0"/>
              </a:rPr>
              <a:t>LayoutManager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ArrayIndexOutOfBoundsException</a:t>
            </a:r>
            <a:endParaRPr lang="en-US" sz="1400" dirty="0" smtClean="0">
              <a:latin typeface="Courier New" pitchFamily="49" charset="0"/>
              <a:cs typeface="Courier New" pitchFamily="49" charset="0"/>
            </a:endParaRPr>
          </a:p>
          <a:p>
            <a:pPr lvl="2">
              <a:lnSpc>
                <a:spcPct val="90000"/>
              </a:lnSpc>
            </a:pPr>
            <a:r>
              <a:rPr lang="en-US" sz="1600" dirty="0" smtClean="0">
                <a:latin typeface="Courier New" pitchFamily="49" charset="0"/>
                <a:cs typeface="Courier New" pitchFamily="49" charset="0"/>
              </a:rPr>
              <a:t>// BAD type names:</a:t>
            </a:r>
          </a:p>
          <a:p>
            <a:pPr lvl="3">
              <a:lnSpc>
                <a:spcPct val="90000"/>
              </a:lnSpc>
            </a:pPr>
            <a:r>
              <a:rPr lang="en-US" sz="1400" dirty="0" err="1" smtClean="0">
                <a:latin typeface="Courier New" pitchFamily="49" charset="0"/>
                <a:cs typeface="Courier New" pitchFamily="49" charset="0"/>
              </a:rPr>
              <a:t>ManageLayout</a:t>
            </a:r>
            <a:r>
              <a:rPr lang="en-US" sz="1400" dirty="0" smtClean="0">
                <a:latin typeface="Courier New" pitchFamily="49" charset="0"/>
                <a:cs typeface="Courier New" pitchFamily="49" charset="0"/>
              </a:rPr>
              <a:t> // verb phrase</a:t>
            </a:r>
          </a:p>
          <a:p>
            <a:pPr lvl="3">
              <a:lnSpc>
                <a:spcPct val="90000"/>
              </a:lnSpc>
            </a:pPr>
            <a:r>
              <a:rPr lang="en-US" sz="1400" dirty="0" err="1" smtClean="0">
                <a:latin typeface="Courier New" pitchFamily="49" charset="0"/>
                <a:cs typeface="Courier New" pitchFamily="49" charset="0"/>
              </a:rPr>
              <a:t>awtException</a:t>
            </a:r>
            <a:r>
              <a:rPr lang="en-US" sz="1400" dirty="0" smtClean="0">
                <a:latin typeface="Courier New" pitchFamily="49" charset="0"/>
                <a:cs typeface="Courier New" pitchFamily="49" charset="0"/>
              </a:rPr>
              <a:t> // first letter lower-case</a:t>
            </a:r>
          </a:p>
          <a:p>
            <a:pPr lvl="3">
              <a:lnSpc>
                <a:spcPct val="90000"/>
              </a:lnSpc>
            </a:pPr>
            <a:r>
              <a:rPr lang="en-US" sz="1400" dirty="0" err="1" smtClean="0">
                <a:latin typeface="Courier New" pitchFamily="49" charset="0"/>
                <a:cs typeface="Courier New" pitchFamily="49" charset="0"/>
              </a:rPr>
              <a:t>array_index_out_of_bounds_exception</a:t>
            </a:r>
            <a:r>
              <a:rPr lang="en-US" sz="1400" dirty="0" smtClean="0">
                <a:latin typeface="Courier New" pitchFamily="49" charset="0"/>
                <a:cs typeface="Courier New" pitchFamily="49" charset="0"/>
              </a:rPr>
              <a:t> // underscores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4819" name="Rectangle 3"/>
          <p:cNvSpPr>
            <a:spLocks noGrp="1" noChangeArrowheads="1"/>
          </p:cNvSpPr>
          <p:nvPr>
            <p:ph type="body" idx="1"/>
          </p:nvPr>
        </p:nvSpPr>
        <p:spPr/>
        <p:txBody>
          <a:bodyPr/>
          <a:lstStyle/>
          <a:p>
            <a:pPr>
              <a:lnSpc>
                <a:spcPct val="80000"/>
              </a:lnSpc>
              <a:defRPr/>
            </a:pPr>
            <a:r>
              <a:rPr lang="en-US" sz="2100" b="1" dirty="0" smtClean="0"/>
              <a:t>Field naming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4819" name="Rectangle 3"/>
          <p:cNvSpPr>
            <a:spLocks noGrp="1" noChangeArrowheads="1"/>
          </p:cNvSpPr>
          <p:nvPr>
            <p:ph type="body" idx="1"/>
          </p:nvPr>
        </p:nvSpPr>
        <p:spPr/>
        <p:txBody>
          <a:bodyPr/>
          <a:lstStyle/>
          <a:p>
            <a:pPr>
              <a:lnSpc>
                <a:spcPct val="80000"/>
              </a:lnSpc>
              <a:defRPr/>
            </a:pPr>
            <a:r>
              <a:rPr lang="en-US" sz="2100" b="1" dirty="0" smtClean="0"/>
              <a:t>Field naming</a:t>
            </a:r>
          </a:p>
          <a:p>
            <a:pPr marL="342900" lvl="1" indent="-342900">
              <a:lnSpc>
                <a:spcPct val="80000"/>
              </a:lnSpc>
              <a:buClr>
                <a:schemeClr val="accent1"/>
              </a:buClr>
              <a:buSzPct val="65000"/>
              <a:buFont typeface="Wingdings" pitchFamily="2" charset="2"/>
              <a:buChar char="n"/>
              <a:defRPr/>
            </a:pPr>
            <a:r>
              <a:rPr lang="en-US" sz="2000" dirty="0" smtClean="0"/>
              <a:t>The names should be </a:t>
            </a:r>
            <a:r>
              <a:rPr lang="en-US" sz="2000" b="1" dirty="0" smtClean="0">
                <a:solidFill>
                  <a:srgbClr val="000099"/>
                </a:solidFill>
              </a:rPr>
              <a:t>nouns</a:t>
            </a:r>
            <a:r>
              <a:rPr lang="en-US" sz="2000" dirty="0" smtClean="0"/>
              <a:t> or </a:t>
            </a:r>
            <a:r>
              <a:rPr lang="en-US" sz="2000" b="1" dirty="0" smtClean="0">
                <a:solidFill>
                  <a:srgbClr val="000099"/>
                </a:solidFill>
              </a:rPr>
              <a:t>noun phrases</a:t>
            </a:r>
            <a:r>
              <a:rPr lang="en-US" sz="2000" dirty="0" smtClean="0"/>
              <a:t>. </a:t>
            </a:r>
            <a:endParaRPr lang="el-GR" sz="2100" dirty="0" smtClean="0"/>
          </a:p>
          <a:p>
            <a:pPr>
              <a:lnSpc>
                <a:spcPct val="80000"/>
              </a:lnSpc>
              <a:defRPr/>
            </a:pPr>
            <a:r>
              <a:rPr lang="en-US" sz="2100" dirty="0" smtClean="0"/>
              <a:t>Names of </a:t>
            </a:r>
            <a:r>
              <a:rPr lang="en-US" sz="2100" b="1" dirty="0" smtClean="0"/>
              <a:t>non-constant fields</a:t>
            </a:r>
            <a:r>
              <a:rPr lang="en-US" sz="2100" dirty="0" smtClean="0"/>
              <a:t> (reference types, or non-final primitive types) should use the </a:t>
            </a:r>
            <a:r>
              <a:rPr lang="en-US" sz="2100" i="1" dirty="0" err="1" smtClean="0"/>
              <a:t>infixCaps</a:t>
            </a:r>
            <a:r>
              <a:rPr lang="en-US" sz="2100" i="1" dirty="0" smtClean="0"/>
              <a:t> </a:t>
            </a:r>
            <a:r>
              <a:rPr lang="en-US" sz="2100" dirty="0" smtClean="0"/>
              <a:t>style.</a:t>
            </a:r>
          </a:p>
          <a:p>
            <a:pPr lvl="1">
              <a:lnSpc>
                <a:spcPct val="80000"/>
              </a:lnSpc>
              <a:defRPr/>
            </a:pPr>
            <a:r>
              <a:rPr lang="en-US" sz="2000" dirty="0" smtClean="0"/>
              <a:t>Start with a </a:t>
            </a:r>
            <a:r>
              <a:rPr lang="en-US" sz="2000" b="1" dirty="0" smtClean="0"/>
              <a:t>lower-case </a:t>
            </a:r>
            <a:r>
              <a:rPr lang="en-US" sz="2000" dirty="0" smtClean="0"/>
              <a:t>letter, and </a:t>
            </a:r>
            <a:r>
              <a:rPr lang="en-US" sz="2000" b="1" dirty="0" smtClean="0"/>
              <a:t>capitalize the first letter of any subsequent word</a:t>
            </a:r>
            <a:r>
              <a:rPr lang="en-US" sz="2000" dirty="0" smtClean="0"/>
              <a:t> in the name, as well as any letters that are part of an acronym.  All other characters in the name are lower-case. </a:t>
            </a:r>
          </a:p>
          <a:p>
            <a:pPr lvl="1">
              <a:lnSpc>
                <a:spcPct val="80000"/>
              </a:lnSpc>
              <a:defRPr/>
            </a:pPr>
            <a:r>
              <a:rPr lang="en-US" sz="2000" dirty="0" smtClean="0"/>
              <a:t>Do not use underscores to separate words. </a:t>
            </a:r>
          </a:p>
          <a:p>
            <a:pPr lvl="1">
              <a:lnSpc>
                <a:spcPct val="80000"/>
              </a:lnSpc>
              <a:defRPr/>
            </a:pPr>
            <a:r>
              <a:rPr lang="en-US" sz="2000" dirty="0" smtClean="0"/>
              <a:t>Examples:</a:t>
            </a:r>
          </a:p>
          <a:p>
            <a:pPr lvl="2">
              <a:lnSpc>
                <a:spcPct val="80000"/>
              </a:lnSpc>
              <a:defRPr/>
            </a:pPr>
            <a:r>
              <a:rPr lang="en-US" sz="1500" dirty="0" smtClean="0">
                <a:latin typeface="Courier New" pitchFamily="49" charset="0"/>
                <a:cs typeface="Courier New" pitchFamily="49" charset="0"/>
              </a:rPr>
              <a:t>char </a:t>
            </a:r>
            <a:r>
              <a:rPr lang="en-US" sz="1500" dirty="0" err="1" smtClean="0">
                <a:latin typeface="Courier New" pitchFamily="49" charset="0"/>
                <a:cs typeface="Courier New" pitchFamily="49" charset="0"/>
              </a:rPr>
              <a:t>recordDelimiter</a:t>
            </a:r>
            <a:r>
              <a:rPr lang="en-US" sz="1500" dirty="0" smtClean="0">
                <a:latin typeface="Courier New" pitchFamily="49" charset="0"/>
                <a:cs typeface="Courier New" pitchFamily="49" charset="0"/>
              </a:rPr>
              <a:t>;</a:t>
            </a:r>
          </a:p>
          <a:p>
            <a:pPr>
              <a:lnSpc>
                <a:spcPct val="80000"/>
              </a:lnSpc>
              <a:defRPr/>
            </a:pPr>
            <a:r>
              <a:rPr lang="en-US" sz="2100" dirty="0" smtClean="0"/>
              <a:t>Names of fields being used as </a:t>
            </a:r>
            <a:r>
              <a:rPr lang="en-US" sz="2100" b="1" i="1" dirty="0" smtClean="0"/>
              <a:t>constants</a:t>
            </a:r>
            <a:r>
              <a:rPr lang="en-US" sz="2100" i="1" dirty="0" smtClean="0"/>
              <a:t> </a:t>
            </a:r>
            <a:r>
              <a:rPr lang="en-US" sz="2100" dirty="0" smtClean="0"/>
              <a:t>should be </a:t>
            </a:r>
            <a:r>
              <a:rPr lang="en-US" sz="2100" b="1" dirty="0" smtClean="0"/>
              <a:t>all upper-case</a:t>
            </a:r>
            <a:r>
              <a:rPr lang="en-US" sz="2100" dirty="0" smtClean="0"/>
              <a:t>, with </a:t>
            </a:r>
            <a:r>
              <a:rPr lang="en-US" sz="2100" b="1" dirty="0" smtClean="0"/>
              <a:t>underscores</a:t>
            </a:r>
            <a:r>
              <a:rPr lang="en-US" sz="2100" dirty="0" smtClean="0"/>
              <a:t> separating words.</a:t>
            </a:r>
          </a:p>
          <a:p>
            <a:pPr lvl="1">
              <a:lnSpc>
                <a:spcPct val="80000"/>
              </a:lnSpc>
              <a:defRPr/>
            </a:pPr>
            <a:r>
              <a:rPr lang="en-US" sz="2000" dirty="0" smtClean="0"/>
              <a:t>Examples:</a:t>
            </a:r>
          </a:p>
          <a:p>
            <a:pPr lvl="2">
              <a:lnSpc>
                <a:spcPct val="80000"/>
              </a:lnSpc>
              <a:defRPr/>
            </a:pPr>
            <a:r>
              <a:rPr lang="en-US" sz="1500" dirty="0" smtClean="0">
                <a:latin typeface="Courier New" pitchFamily="49" charset="0"/>
                <a:cs typeface="Courier New" pitchFamily="49" charset="0"/>
              </a:rPr>
              <a:t>MIN_VALUE, MAX_BUFFER_SIZE, OPTIONS_FILE_NAME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5843" name="Rectangle 3"/>
          <p:cNvSpPr>
            <a:spLocks noGrp="1" noChangeArrowheads="1"/>
          </p:cNvSpPr>
          <p:nvPr>
            <p:ph type="body" idx="1"/>
          </p:nvPr>
        </p:nvSpPr>
        <p:spPr/>
        <p:txBody>
          <a:bodyPr/>
          <a:lstStyle/>
          <a:p>
            <a:pPr>
              <a:defRPr/>
            </a:pPr>
            <a:r>
              <a:rPr lang="en-US" sz="2100" b="1" dirty="0" smtClean="0"/>
              <a:t>Method naming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Formatting</a:t>
            </a:r>
            <a:endParaRPr lang="el-GR" dirty="0"/>
          </a:p>
        </p:txBody>
      </p:sp>
      <p:sp>
        <p:nvSpPr>
          <p:cNvPr id="6" name="Rectangle 5"/>
          <p:cNvSpPr/>
          <p:nvPr/>
        </p:nvSpPr>
        <p:spPr>
          <a:xfrm>
            <a:off x="609600" y="1447800"/>
            <a:ext cx="4572000" cy="646331"/>
          </a:xfrm>
          <a:prstGeom prst="rect">
            <a:avLst/>
          </a:prstGeom>
        </p:spPr>
        <p:txBody>
          <a:bodyPr>
            <a:spAutoFit/>
          </a:bodyPr>
          <a:lstStyle/>
          <a:p>
            <a:r>
              <a:rPr lang="en-US" b="1" dirty="0" smtClean="0">
                <a:solidFill>
                  <a:srgbClr val="FF0000"/>
                </a:solidFill>
              </a:rPr>
              <a:t>How big should a source file be? </a:t>
            </a:r>
          </a:p>
          <a:p>
            <a:r>
              <a:rPr lang="en-US" b="1" dirty="0" smtClean="0">
                <a:solidFill>
                  <a:srgbClr val="FF0000"/>
                </a:solidFill>
              </a:rPr>
              <a:t>How big are most Java source files? </a:t>
            </a:r>
          </a:p>
        </p:txBody>
      </p:sp>
      <p:pic>
        <p:nvPicPr>
          <p:cNvPr id="94210" name="Picture 2"/>
          <p:cNvPicPr>
            <a:picLocks noChangeAspect="1" noChangeArrowheads="1"/>
          </p:cNvPicPr>
          <p:nvPr/>
        </p:nvPicPr>
        <p:blipFill>
          <a:blip r:embed="rId3" cstate="print"/>
          <a:srcRect/>
          <a:stretch>
            <a:fillRect/>
          </a:stretch>
        </p:blipFill>
        <p:spPr bwMode="auto">
          <a:xfrm>
            <a:off x="0" y="2133600"/>
            <a:ext cx="5782766" cy="3209925"/>
          </a:xfrm>
          <a:prstGeom prst="rect">
            <a:avLst/>
          </a:prstGeom>
          <a:noFill/>
          <a:ln w="9525">
            <a:noFill/>
            <a:miter lim="800000"/>
            <a:headEnd/>
            <a:tailEnd/>
          </a:ln>
        </p:spPr>
      </p:pic>
      <p:sp>
        <p:nvSpPr>
          <p:cNvPr id="7" name="Rectangle 6"/>
          <p:cNvSpPr/>
          <p:nvPr/>
        </p:nvSpPr>
        <p:spPr>
          <a:xfrm>
            <a:off x="5867400" y="1981200"/>
            <a:ext cx="3276600" cy="3139321"/>
          </a:xfrm>
          <a:prstGeom prst="rect">
            <a:avLst/>
          </a:prstGeom>
        </p:spPr>
        <p:txBody>
          <a:bodyPr wrap="square">
            <a:spAutoFit/>
          </a:bodyPr>
          <a:lstStyle/>
          <a:p>
            <a:r>
              <a:rPr lang="en-US" dirty="0" err="1" smtClean="0">
                <a:solidFill>
                  <a:srgbClr val="FF0000"/>
                </a:solidFill>
              </a:rPr>
              <a:t>JUnit</a:t>
            </a:r>
            <a:r>
              <a:rPr lang="en-US" dirty="0" smtClean="0"/>
              <a:t>, </a:t>
            </a:r>
            <a:r>
              <a:rPr lang="en-US" dirty="0" err="1" smtClean="0">
                <a:solidFill>
                  <a:srgbClr val="FF0000"/>
                </a:solidFill>
              </a:rPr>
              <a:t>FitNesse</a:t>
            </a:r>
            <a:r>
              <a:rPr lang="en-US" dirty="0" smtClean="0"/>
              <a:t>, and </a:t>
            </a:r>
            <a:r>
              <a:rPr lang="en-US" dirty="0" smtClean="0">
                <a:solidFill>
                  <a:srgbClr val="FF0000"/>
                </a:solidFill>
              </a:rPr>
              <a:t>T&amp;M</a:t>
            </a:r>
            <a:r>
              <a:rPr lang="en-US" dirty="0" smtClean="0"/>
              <a:t> are composed of relatively small files. </a:t>
            </a:r>
            <a:r>
              <a:rPr lang="en-US" dirty="0" smtClean="0">
                <a:solidFill>
                  <a:srgbClr val="FF0000"/>
                </a:solidFill>
              </a:rPr>
              <a:t>None</a:t>
            </a:r>
            <a:r>
              <a:rPr lang="en-US" dirty="0" smtClean="0"/>
              <a:t> are </a:t>
            </a:r>
            <a:r>
              <a:rPr lang="en-US" dirty="0" smtClean="0">
                <a:solidFill>
                  <a:srgbClr val="FF0000"/>
                </a:solidFill>
              </a:rPr>
              <a:t>over 500 lines </a:t>
            </a:r>
            <a:r>
              <a:rPr lang="en-US" dirty="0" smtClean="0"/>
              <a:t>and </a:t>
            </a:r>
            <a:r>
              <a:rPr lang="en-US" dirty="0" smtClean="0">
                <a:solidFill>
                  <a:srgbClr val="FF0000"/>
                </a:solidFill>
              </a:rPr>
              <a:t>most</a:t>
            </a:r>
            <a:r>
              <a:rPr lang="en-US" dirty="0" smtClean="0"/>
              <a:t> of those files are </a:t>
            </a:r>
            <a:r>
              <a:rPr lang="en-US" dirty="0" smtClean="0">
                <a:solidFill>
                  <a:srgbClr val="FF0000"/>
                </a:solidFill>
              </a:rPr>
              <a:t>less than 200 lines</a:t>
            </a:r>
            <a:r>
              <a:rPr lang="en-US" dirty="0" smtClean="0"/>
              <a:t>. </a:t>
            </a:r>
          </a:p>
          <a:p>
            <a:endParaRPr lang="en-US" dirty="0" smtClean="0"/>
          </a:p>
          <a:p>
            <a:r>
              <a:rPr lang="en-US" dirty="0" smtClean="0">
                <a:solidFill>
                  <a:srgbClr val="FF0000"/>
                </a:solidFill>
              </a:rPr>
              <a:t>Tomcat</a:t>
            </a:r>
            <a:r>
              <a:rPr lang="en-US" dirty="0" smtClean="0"/>
              <a:t> and </a:t>
            </a:r>
            <a:r>
              <a:rPr lang="en-US" dirty="0" smtClean="0">
                <a:solidFill>
                  <a:srgbClr val="FF0000"/>
                </a:solidFill>
              </a:rPr>
              <a:t>Ant</a:t>
            </a:r>
            <a:r>
              <a:rPr lang="en-US" dirty="0" smtClean="0"/>
              <a:t>, on the</a:t>
            </a:r>
          </a:p>
          <a:p>
            <a:r>
              <a:rPr lang="en-US" dirty="0" smtClean="0"/>
              <a:t>other hand, have some files that are several </a:t>
            </a:r>
            <a:r>
              <a:rPr lang="en-US" dirty="0" smtClean="0">
                <a:solidFill>
                  <a:srgbClr val="FF0000"/>
                </a:solidFill>
              </a:rPr>
              <a:t>thousand lines</a:t>
            </a:r>
            <a:r>
              <a:rPr lang="en-US" dirty="0" smtClean="0"/>
              <a:t> long and close to half are </a:t>
            </a:r>
            <a:r>
              <a:rPr lang="en-US" dirty="0" smtClean="0">
                <a:solidFill>
                  <a:srgbClr val="FF0000"/>
                </a:solidFill>
              </a:rPr>
              <a:t>over</a:t>
            </a:r>
          </a:p>
          <a:p>
            <a:r>
              <a:rPr lang="fr-FR" dirty="0" smtClean="0">
                <a:solidFill>
                  <a:srgbClr val="FF0000"/>
                </a:solidFill>
              </a:rPr>
              <a:t>200 </a:t>
            </a:r>
            <a:r>
              <a:rPr lang="fr-FR" dirty="0" err="1" smtClean="0">
                <a:solidFill>
                  <a:srgbClr val="FF0000"/>
                </a:solidFill>
              </a:rPr>
              <a:t>lines</a:t>
            </a:r>
            <a:r>
              <a:rPr lang="fr-FR" dirty="0" smtClean="0"/>
              <a:t>.</a:t>
            </a:r>
            <a:endParaRPr lang="el-GR" dirty="0"/>
          </a:p>
        </p:txBody>
      </p:sp>
      <p:sp>
        <p:nvSpPr>
          <p:cNvPr id="8" name="TextBox 7"/>
          <p:cNvSpPr txBox="1"/>
          <p:nvPr/>
        </p:nvSpPr>
        <p:spPr>
          <a:xfrm>
            <a:off x="381000" y="5867400"/>
            <a:ext cx="3046027" cy="369332"/>
          </a:xfrm>
          <a:prstGeom prst="rect">
            <a:avLst/>
          </a:prstGeom>
          <a:noFill/>
        </p:spPr>
        <p:txBody>
          <a:bodyPr wrap="none" rtlCol="0">
            <a:spAutoFit/>
          </a:bodyPr>
          <a:lstStyle/>
          <a:p>
            <a:r>
              <a:rPr lang="en-US" b="1" dirty="0" smtClean="0">
                <a:solidFill>
                  <a:srgbClr val="FF0000"/>
                </a:solidFill>
              </a:rPr>
              <a:t>So what is the conclusion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5843" name="Rectangle 3"/>
          <p:cNvSpPr>
            <a:spLocks noGrp="1" noChangeArrowheads="1"/>
          </p:cNvSpPr>
          <p:nvPr>
            <p:ph type="body" idx="1"/>
          </p:nvPr>
        </p:nvSpPr>
        <p:spPr/>
        <p:txBody>
          <a:bodyPr/>
          <a:lstStyle/>
          <a:p>
            <a:pPr>
              <a:defRPr/>
            </a:pPr>
            <a:r>
              <a:rPr lang="en-US" sz="2100" b="1" dirty="0" smtClean="0"/>
              <a:t>Method naming</a:t>
            </a:r>
          </a:p>
          <a:p>
            <a:pPr marL="342900" lvl="1" indent="-342900">
              <a:buClr>
                <a:schemeClr val="accent1"/>
              </a:buClr>
              <a:buSzPct val="65000"/>
              <a:buFont typeface="Wingdings" pitchFamily="2" charset="2"/>
              <a:buChar char="n"/>
              <a:defRPr/>
            </a:pPr>
            <a:r>
              <a:rPr lang="en-US" sz="2000" dirty="0" smtClean="0"/>
              <a:t>Method names should be </a:t>
            </a:r>
            <a:r>
              <a:rPr lang="en-US" sz="2000" b="1" dirty="0" smtClean="0">
                <a:solidFill>
                  <a:srgbClr val="000099"/>
                </a:solidFill>
              </a:rPr>
              <a:t>imperative verbs</a:t>
            </a:r>
            <a:r>
              <a:rPr lang="en-US" sz="2000" dirty="0" smtClean="0"/>
              <a:t> or </a:t>
            </a:r>
            <a:r>
              <a:rPr lang="en-US" sz="2000" b="1" dirty="0" smtClean="0">
                <a:solidFill>
                  <a:srgbClr val="000099"/>
                </a:solidFill>
              </a:rPr>
              <a:t>verb phrases</a:t>
            </a:r>
            <a:r>
              <a:rPr lang="en-US" sz="2000" dirty="0" smtClean="0"/>
              <a:t>. Examples:</a:t>
            </a:r>
            <a:endParaRPr lang="el-GR" sz="2100" dirty="0" smtClean="0"/>
          </a:p>
          <a:p>
            <a:pPr>
              <a:defRPr/>
            </a:pPr>
            <a:r>
              <a:rPr lang="en-US" sz="2100" dirty="0" smtClean="0"/>
              <a:t>Method names should use the </a:t>
            </a:r>
            <a:r>
              <a:rPr lang="en-US" sz="2100" i="1" dirty="0" err="1" smtClean="0"/>
              <a:t>infixCaps</a:t>
            </a:r>
            <a:r>
              <a:rPr lang="en-US" sz="2100" i="1" dirty="0" smtClean="0"/>
              <a:t> </a:t>
            </a:r>
            <a:r>
              <a:rPr lang="en-US" sz="2100" dirty="0" smtClean="0"/>
              <a:t>style. </a:t>
            </a:r>
          </a:p>
          <a:p>
            <a:pPr lvl="1">
              <a:defRPr/>
            </a:pPr>
            <a:r>
              <a:rPr lang="en-US" sz="2000" dirty="0" smtClean="0"/>
              <a:t>Start with a </a:t>
            </a:r>
            <a:r>
              <a:rPr lang="en-US" sz="2000" b="1" dirty="0" smtClean="0"/>
              <a:t>lower-case </a:t>
            </a:r>
            <a:r>
              <a:rPr lang="en-US" sz="2000" dirty="0" smtClean="0"/>
              <a:t>letter, and capitalize the first letter of any subsequent word in the name, as well as any letters that are part of an acronym.  All other characters in the name are lower-case. </a:t>
            </a:r>
          </a:p>
          <a:p>
            <a:pPr lvl="1">
              <a:defRPr/>
            </a:pPr>
            <a:r>
              <a:rPr lang="en-US" sz="2000" dirty="0" smtClean="0"/>
              <a:t>Do not use underscores to separate words. </a:t>
            </a:r>
          </a:p>
          <a:p>
            <a:pPr lvl="1">
              <a:defRPr/>
            </a:pPr>
            <a:r>
              <a:rPr lang="en-US" sz="2000" dirty="0" smtClean="0"/>
              <a:t>// GOOD method names:</a:t>
            </a:r>
          </a:p>
          <a:p>
            <a:pPr lvl="2">
              <a:defRPr/>
            </a:pPr>
            <a:r>
              <a:rPr lang="en-US" sz="1600" dirty="0" err="1" smtClean="0">
                <a:latin typeface="Courier New" pitchFamily="49" charset="0"/>
                <a:cs typeface="Courier New" pitchFamily="49" charset="0"/>
              </a:rPr>
              <a:t>showStatus</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drawCircle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addLayoutComponent</a:t>
            </a:r>
            <a:r>
              <a:rPr lang="en-US" sz="1600" dirty="0" smtClean="0">
                <a:latin typeface="Courier New" pitchFamily="49" charset="0"/>
                <a:cs typeface="Courier New" pitchFamily="49" charset="0"/>
              </a:rPr>
              <a:t>()</a:t>
            </a:r>
          </a:p>
          <a:p>
            <a:pPr lvl="1">
              <a:defRPr/>
            </a:pPr>
            <a:r>
              <a:rPr lang="en-US" sz="2000" dirty="0" smtClean="0"/>
              <a:t>// BAD method names:</a:t>
            </a:r>
          </a:p>
          <a:p>
            <a:pPr lvl="2">
              <a:defRPr/>
            </a:pPr>
            <a:r>
              <a:rPr lang="en-US" sz="1600" dirty="0" err="1" smtClean="0"/>
              <a:t>mouseButton</a:t>
            </a:r>
            <a:r>
              <a:rPr lang="en-US" sz="1600" dirty="0" smtClean="0"/>
              <a:t>() // noun phrase; doesn’t describe function</a:t>
            </a:r>
          </a:p>
          <a:p>
            <a:pPr lvl="2">
              <a:defRPr/>
            </a:pPr>
            <a:r>
              <a:rPr lang="en-US" sz="1600" dirty="0" err="1" smtClean="0"/>
              <a:t>DrawCircle</a:t>
            </a:r>
            <a:r>
              <a:rPr lang="en-US" sz="1600" dirty="0" smtClean="0"/>
              <a:t>() // starts with upper-case letter</a:t>
            </a:r>
          </a:p>
          <a:p>
            <a:pPr lvl="2">
              <a:defRPr/>
            </a:pPr>
            <a:r>
              <a:rPr lang="en-US" sz="1600" dirty="0" err="1" smtClean="0"/>
              <a:t>add_layout_component</a:t>
            </a:r>
            <a:r>
              <a:rPr lang="en-US" sz="1600" dirty="0" smtClean="0"/>
              <a:t>() // underscores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7891" name="Rectangle 3"/>
          <p:cNvSpPr>
            <a:spLocks noGrp="1" noChangeArrowheads="1"/>
          </p:cNvSpPr>
          <p:nvPr>
            <p:ph type="body" idx="1"/>
          </p:nvPr>
        </p:nvSpPr>
        <p:spPr/>
        <p:txBody>
          <a:bodyPr/>
          <a:lstStyle/>
          <a:p>
            <a:r>
              <a:rPr lang="en-US" b="1" dirty="0" smtClean="0"/>
              <a:t>Blank lines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7891" name="Rectangle 3"/>
          <p:cNvSpPr>
            <a:spLocks noGrp="1" noChangeArrowheads="1"/>
          </p:cNvSpPr>
          <p:nvPr>
            <p:ph type="body" idx="1"/>
          </p:nvPr>
        </p:nvSpPr>
        <p:spPr/>
        <p:txBody>
          <a:bodyPr/>
          <a:lstStyle/>
          <a:p>
            <a:r>
              <a:rPr lang="en-US" b="1" smtClean="0"/>
              <a:t>Blank lines</a:t>
            </a:r>
          </a:p>
          <a:p>
            <a:pPr lvl="1"/>
            <a:r>
              <a:rPr lang="en-US" smtClean="0"/>
              <a:t>A blank line should also be used in the following places:</a:t>
            </a:r>
          </a:p>
          <a:p>
            <a:pPr lvl="2"/>
            <a:r>
              <a:rPr lang="en-US" smtClean="0"/>
              <a:t>After the copyright block comment, package declaration, and import section.</a:t>
            </a:r>
          </a:p>
          <a:p>
            <a:pPr lvl="2"/>
            <a:r>
              <a:rPr lang="en-US" smtClean="0"/>
              <a:t>Between class declarations.</a:t>
            </a:r>
          </a:p>
          <a:p>
            <a:pPr lvl="2"/>
            <a:r>
              <a:rPr lang="en-US" smtClean="0"/>
              <a:t>Between method declarations.</a:t>
            </a:r>
          </a:p>
          <a:p>
            <a:pPr lvl="2"/>
            <a:r>
              <a:rPr lang="en-US" smtClean="0"/>
              <a:t>Between the last field declaration and the first method declaration in a class.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8915" name="Rectangle 3"/>
          <p:cNvSpPr>
            <a:spLocks noGrp="1" noChangeArrowheads="1"/>
          </p:cNvSpPr>
          <p:nvPr>
            <p:ph type="body" idx="1"/>
          </p:nvPr>
        </p:nvSpPr>
        <p:spPr/>
        <p:txBody>
          <a:bodyPr/>
          <a:lstStyle/>
          <a:p>
            <a:r>
              <a:rPr lang="el-GR" sz="2600" b="1" dirty="0" smtClean="0"/>
              <a:t>Blank spaces</a:t>
            </a:r>
          </a:p>
          <a:p>
            <a:r>
              <a:rPr lang="el-GR" sz="2600" b="1" dirty="0" smtClean="0"/>
              <a:t>A single blank space (not tab) should be used:</a:t>
            </a:r>
          </a:p>
          <a:p>
            <a:pPr lvl="1"/>
            <a:r>
              <a:rPr lang="el-GR" sz="2200" dirty="0" smtClean="0"/>
              <a:t>Between a </a:t>
            </a:r>
            <a:r>
              <a:rPr lang="el-GR" sz="2200" b="1" dirty="0" smtClean="0"/>
              <a:t>keyword</a:t>
            </a:r>
            <a:r>
              <a:rPr lang="el-GR" sz="2200" dirty="0" smtClean="0"/>
              <a:t> and its opening </a:t>
            </a:r>
            <a:r>
              <a:rPr lang="el-GR" sz="2200" b="1" dirty="0" smtClean="0"/>
              <a:t>parenthesis</a:t>
            </a:r>
            <a:r>
              <a:rPr lang="el-GR" sz="2200" dirty="0" smtClean="0"/>
              <a:t>. This applies to the following keywords: </a:t>
            </a:r>
            <a:r>
              <a:rPr lang="el-GR" sz="1800" dirty="0" smtClean="0">
                <a:latin typeface="Courier New" pitchFamily="49" charset="0"/>
                <a:cs typeface="Courier New" pitchFamily="49" charset="0"/>
              </a:rPr>
              <a:t>catch,</a:t>
            </a:r>
            <a:r>
              <a:rPr lang="en-US" sz="1800" dirty="0" smtClean="0">
                <a:latin typeface="Courier New" pitchFamily="49" charset="0"/>
                <a:cs typeface="Courier New" pitchFamily="49" charset="0"/>
              </a:rPr>
              <a:t> </a:t>
            </a:r>
            <a:r>
              <a:rPr lang="el-GR" sz="1800" dirty="0" smtClean="0">
                <a:latin typeface="Courier New" pitchFamily="49" charset="0"/>
                <a:cs typeface="Courier New" pitchFamily="49" charset="0"/>
              </a:rPr>
              <a:t>for, if, switch, while</a:t>
            </a:r>
            <a:r>
              <a:rPr lang="el-GR" sz="2200" dirty="0" smtClean="0"/>
              <a:t>. </a:t>
            </a:r>
          </a:p>
          <a:p>
            <a:pPr lvl="1"/>
            <a:r>
              <a:rPr lang="el-GR" sz="2200" dirty="0" smtClean="0"/>
              <a:t>After any </a:t>
            </a:r>
            <a:r>
              <a:rPr lang="el-GR" sz="2200" b="1" dirty="0" smtClean="0"/>
              <a:t>keyword</a:t>
            </a:r>
            <a:r>
              <a:rPr lang="el-GR" sz="2200" dirty="0" smtClean="0"/>
              <a:t> that takes an </a:t>
            </a:r>
            <a:r>
              <a:rPr lang="el-GR" sz="2200" b="1" dirty="0" smtClean="0"/>
              <a:t>argument</a:t>
            </a:r>
            <a:r>
              <a:rPr lang="el-GR" sz="2200" dirty="0" smtClean="0"/>
              <a:t>. </a:t>
            </a:r>
            <a:endParaRPr lang="en-US" sz="2200" dirty="0" smtClean="0"/>
          </a:p>
          <a:p>
            <a:pPr lvl="2"/>
            <a:r>
              <a:rPr lang="el-GR" dirty="0" smtClean="0"/>
              <a:t>Example: </a:t>
            </a:r>
            <a:r>
              <a:rPr lang="el-GR" sz="1500" dirty="0" smtClean="0">
                <a:latin typeface="Courier New" pitchFamily="49" charset="0"/>
                <a:cs typeface="Courier New" pitchFamily="49" charset="0"/>
              </a:rPr>
              <a:t>return true;</a:t>
            </a:r>
          </a:p>
          <a:p>
            <a:pPr lvl="1"/>
            <a:r>
              <a:rPr lang="el-GR" sz="2200" dirty="0" smtClean="0"/>
              <a:t>Between </a:t>
            </a:r>
            <a:r>
              <a:rPr lang="el-GR" sz="2200" b="1" dirty="0" smtClean="0"/>
              <a:t>two adjacent keywords</a:t>
            </a:r>
            <a:r>
              <a:rPr lang="el-GR" sz="2200" dirty="0" smtClean="0"/>
              <a:t>.</a:t>
            </a:r>
          </a:p>
          <a:p>
            <a:pPr lvl="1"/>
            <a:r>
              <a:rPr lang="el-GR" sz="2200" dirty="0" smtClean="0"/>
              <a:t>Before </a:t>
            </a:r>
            <a:r>
              <a:rPr lang="el-GR" sz="2200" i="1" dirty="0" smtClean="0"/>
              <a:t>and </a:t>
            </a:r>
            <a:r>
              <a:rPr lang="el-GR" sz="2200" dirty="0" smtClean="0"/>
              <a:t>after </a:t>
            </a:r>
            <a:r>
              <a:rPr lang="el-GR" sz="2200" b="1" dirty="0" smtClean="0"/>
              <a:t>binary operator</a:t>
            </a:r>
            <a:r>
              <a:rPr lang="en-US" sz="2200" dirty="0" smtClean="0"/>
              <a:t>s</a:t>
            </a:r>
            <a:r>
              <a:rPr lang="el-GR" sz="2200" dirty="0" smtClean="0"/>
              <a:t> </a:t>
            </a:r>
            <a:r>
              <a:rPr lang="el-GR" sz="2200" b="1" dirty="0" smtClean="0"/>
              <a:t>except .(dot).</a:t>
            </a:r>
            <a:r>
              <a:rPr lang="el-GR" sz="2200" dirty="0" smtClean="0"/>
              <a:t> </a:t>
            </a:r>
            <a:endParaRPr lang="en-US" sz="2200" dirty="0" smtClean="0"/>
          </a:p>
          <a:p>
            <a:pPr lvl="1"/>
            <a:r>
              <a:rPr lang="el-GR" sz="2200" dirty="0" smtClean="0"/>
              <a:t>After a </a:t>
            </a:r>
            <a:r>
              <a:rPr lang="el-GR" sz="2200" b="1" dirty="0" smtClean="0"/>
              <a:t>comma</a:t>
            </a:r>
            <a:r>
              <a:rPr lang="el-GR" sz="2200" dirty="0" smtClean="0"/>
              <a:t> in a list.</a:t>
            </a:r>
          </a:p>
          <a:p>
            <a:pPr lvl="1"/>
            <a:r>
              <a:rPr lang="el-GR" sz="2200" dirty="0" smtClean="0"/>
              <a:t>After the </a:t>
            </a:r>
            <a:r>
              <a:rPr lang="el-GR" sz="2200" b="1" dirty="0" smtClean="0"/>
              <a:t>semi-colons</a:t>
            </a:r>
            <a:r>
              <a:rPr lang="el-GR" sz="2200" dirty="0" smtClean="0"/>
              <a:t> in a for statement, e.g.:</a:t>
            </a:r>
          </a:p>
          <a:p>
            <a:pPr lvl="2"/>
            <a:r>
              <a:rPr lang="el-GR" sz="1600" dirty="0" smtClean="0">
                <a:latin typeface="Courier New" pitchFamily="49" charset="0"/>
                <a:cs typeface="Courier New" pitchFamily="49" charset="0"/>
              </a:rPr>
              <a:t>for (expr1; expr2; expr3)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9939" name="Rectangle 3"/>
          <p:cNvSpPr>
            <a:spLocks noGrp="1" noChangeArrowheads="1"/>
          </p:cNvSpPr>
          <p:nvPr>
            <p:ph type="body" idx="1"/>
          </p:nvPr>
        </p:nvSpPr>
        <p:spPr/>
        <p:txBody>
          <a:bodyPr/>
          <a:lstStyle/>
          <a:p>
            <a:r>
              <a:rPr lang="el-GR" b="1" dirty="0" err="1" smtClean="0"/>
              <a:t>Continuation</a:t>
            </a:r>
            <a:r>
              <a:rPr lang="el-GR" b="1" dirty="0" smtClean="0"/>
              <a:t> </a:t>
            </a:r>
            <a:r>
              <a:rPr lang="el-GR" b="1" dirty="0" err="1" smtClean="0"/>
              <a:t>lines</a:t>
            </a:r>
            <a:endParaRPr lang="el-GR" b="1" dirty="0" smtClean="0"/>
          </a:p>
          <a:p>
            <a:pPr lvl="1"/>
            <a:r>
              <a:rPr lang="el-GR" dirty="0" err="1" smtClean="0"/>
              <a:t>Lines</a:t>
            </a:r>
            <a:r>
              <a:rPr lang="el-GR" dirty="0" smtClean="0"/>
              <a:t> </a:t>
            </a:r>
            <a:r>
              <a:rPr lang="el-GR" dirty="0" err="1" smtClean="0"/>
              <a:t>should</a:t>
            </a:r>
            <a:r>
              <a:rPr lang="el-GR" dirty="0" smtClean="0"/>
              <a:t> </a:t>
            </a:r>
            <a:r>
              <a:rPr lang="el-GR" dirty="0" err="1" smtClean="0"/>
              <a:t>be</a:t>
            </a:r>
            <a:r>
              <a:rPr lang="el-GR" dirty="0" smtClean="0"/>
              <a:t> </a:t>
            </a:r>
            <a:r>
              <a:rPr lang="el-GR" dirty="0" err="1" smtClean="0"/>
              <a:t>limited</a:t>
            </a:r>
            <a:r>
              <a:rPr lang="el-GR" dirty="0" smtClean="0"/>
              <a:t> </a:t>
            </a:r>
            <a:r>
              <a:rPr lang="el-GR" dirty="0" err="1" smtClean="0"/>
              <a:t>to</a:t>
            </a:r>
            <a:r>
              <a:rPr lang="el-GR" dirty="0" smtClean="0"/>
              <a:t> 80 </a:t>
            </a:r>
            <a:r>
              <a:rPr lang="el-GR" dirty="0" err="1" smtClean="0"/>
              <a:t>columns</a:t>
            </a:r>
            <a:r>
              <a:rPr lang="en-US" dirty="0" smtClean="0"/>
              <a:t>.</a:t>
            </a:r>
          </a:p>
          <a:p>
            <a:pPr lvl="1"/>
            <a:r>
              <a:rPr lang="el-GR" dirty="0" err="1" smtClean="0"/>
              <a:t>Lines</a:t>
            </a:r>
            <a:r>
              <a:rPr lang="el-GR" dirty="0" smtClean="0"/>
              <a:t> </a:t>
            </a:r>
            <a:r>
              <a:rPr lang="el-GR" dirty="0" err="1" smtClean="0"/>
              <a:t>longer</a:t>
            </a:r>
            <a:r>
              <a:rPr lang="en-US" dirty="0" smtClean="0"/>
              <a:t> </a:t>
            </a:r>
            <a:r>
              <a:rPr lang="el-GR" dirty="0" err="1" smtClean="0"/>
              <a:t>than</a:t>
            </a:r>
            <a:r>
              <a:rPr lang="el-GR" dirty="0" smtClean="0"/>
              <a:t> 80 </a:t>
            </a:r>
            <a:r>
              <a:rPr lang="el-GR" dirty="0" err="1" smtClean="0"/>
              <a:t>columns</a:t>
            </a:r>
            <a:r>
              <a:rPr lang="el-GR" dirty="0" smtClean="0"/>
              <a:t> </a:t>
            </a:r>
            <a:r>
              <a:rPr lang="el-GR" dirty="0" err="1" smtClean="0"/>
              <a:t>should</a:t>
            </a:r>
            <a:r>
              <a:rPr lang="el-GR" dirty="0" smtClean="0"/>
              <a:t> </a:t>
            </a:r>
            <a:r>
              <a:rPr lang="el-GR" dirty="0" err="1" smtClean="0"/>
              <a:t>be</a:t>
            </a:r>
            <a:r>
              <a:rPr lang="el-GR" dirty="0" smtClean="0"/>
              <a:t> </a:t>
            </a:r>
            <a:r>
              <a:rPr lang="el-GR" b="1" dirty="0" err="1" smtClean="0"/>
              <a:t>broken</a:t>
            </a:r>
            <a:r>
              <a:rPr lang="el-GR" b="1" dirty="0" smtClean="0"/>
              <a:t> </a:t>
            </a:r>
            <a:r>
              <a:rPr lang="el-GR" b="1" dirty="0" err="1" smtClean="0"/>
              <a:t>into</a:t>
            </a:r>
            <a:r>
              <a:rPr lang="el-GR" b="1" dirty="0" smtClean="0"/>
              <a:t> </a:t>
            </a:r>
            <a:r>
              <a:rPr lang="el-GR" b="1" dirty="0" err="1" smtClean="0"/>
              <a:t>one</a:t>
            </a:r>
            <a:r>
              <a:rPr lang="el-GR" b="1" dirty="0" smtClean="0"/>
              <a:t> </a:t>
            </a:r>
            <a:r>
              <a:rPr lang="el-GR" b="1" dirty="0" err="1" smtClean="0"/>
              <a:t>or</a:t>
            </a:r>
            <a:r>
              <a:rPr lang="el-GR" b="1" dirty="0" smtClean="0"/>
              <a:t> </a:t>
            </a:r>
            <a:r>
              <a:rPr lang="el-GR" b="1" dirty="0" err="1" smtClean="0"/>
              <a:t>more</a:t>
            </a:r>
            <a:r>
              <a:rPr lang="el-GR" b="1" dirty="0" smtClean="0"/>
              <a:t> </a:t>
            </a:r>
            <a:r>
              <a:rPr lang="el-GR" b="1" dirty="0" err="1" smtClean="0"/>
              <a:t>continuation</a:t>
            </a:r>
            <a:r>
              <a:rPr lang="el-GR" b="1" dirty="0" smtClean="0"/>
              <a:t> </a:t>
            </a:r>
            <a:r>
              <a:rPr lang="el-GR" b="1" dirty="0" err="1" smtClean="0"/>
              <a:t>lines</a:t>
            </a:r>
            <a:r>
              <a:rPr lang="el-GR" dirty="0" smtClean="0"/>
              <a:t>, </a:t>
            </a:r>
            <a:r>
              <a:rPr lang="el-GR" dirty="0" err="1" smtClean="0"/>
              <a:t>as</a:t>
            </a:r>
            <a:r>
              <a:rPr lang="el-GR" dirty="0" smtClean="0"/>
              <a:t> </a:t>
            </a:r>
            <a:r>
              <a:rPr lang="el-GR" dirty="0" err="1" smtClean="0"/>
              <a:t>needed</a:t>
            </a:r>
            <a:r>
              <a:rPr lang="el-GR" dirty="0" smtClean="0"/>
              <a:t>. </a:t>
            </a:r>
            <a:endParaRPr lang="en-US" dirty="0" smtClean="0"/>
          </a:p>
          <a:p>
            <a:pPr lvl="1"/>
            <a:r>
              <a:rPr lang="el-GR" dirty="0" err="1" smtClean="0"/>
              <a:t>All</a:t>
            </a:r>
            <a:r>
              <a:rPr lang="el-GR" dirty="0" smtClean="0"/>
              <a:t> </a:t>
            </a:r>
            <a:r>
              <a:rPr lang="el-GR" dirty="0" err="1" smtClean="0"/>
              <a:t>the</a:t>
            </a:r>
            <a:r>
              <a:rPr lang="el-GR" dirty="0" smtClean="0"/>
              <a:t> </a:t>
            </a:r>
            <a:r>
              <a:rPr lang="el-GR" dirty="0" err="1" smtClean="0"/>
              <a:t>continuation</a:t>
            </a:r>
            <a:r>
              <a:rPr lang="en-US" dirty="0" smtClean="0"/>
              <a:t> </a:t>
            </a:r>
            <a:r>
              <a:rPr lang="el-GR" dirty="0" err="1" smtClean="0"/>
              <a:t>lines</a:t>
            </a:r>
            <a:r>
              <a:rPr lang="el-GR" dirty="0" smtClean="0"/>
              <a:t> </a:t>
            </a:r>
            <a:r>
              <a:rPr lang="el-GR" dirty="0" err="1" smtClean="0"/>
              <a:t>should</a:t>
            </a:r>
            <a:r>
              <a:rPr lang="el-GR" dirty="0" smtClean="0"/>
              <a:t> </a:t>
            </a:r>
            <a:r>
              <a:rPr lang="el-GR" dirty="0" err="1" smtClean="0"/>
              <a:t>be</a:t>
            </a:r>
            <a:r>
              <a:rPr lang="el-GR" dirty="0" smtClean="0"/>
              <a:t> </a:t>
            </a:r>
            <a:r>
              <a:rPr lang="el-GR" dirty="0" err="1" smtClean="0"/>
              <a:t>aligned</a:t>
            </a:r>
            <a:endParaRPr lang="en-US" dirty="0" smtClean="0"/>
          </a:p>
          <a:p>
            <a:pPr lvl="2"/>
            <a:r>
              <a:rPr lang="el-GR" sz="1200" dirty="0" smtClean="0">
                <a:latin typeface="Courier New" pitchFamily="49" charset="0"/>
                <a:cs typeface="Courier New" pitchFamily="49" charset="0"/>
              </a:rPr>
              <a:t>// RIGHT</a:t>
            </a:r>
          </a:p>
          <a:p>
            <a:pPr lvl="3"/>
            <a:r>
              <a:rPr lang="el-GR" sz="1200" dirty="0" err="1" smtClean="0">
                <a:latin typeface="Courier New" pitchFamily="49" charset="0"/>
                <a:cs typeface="Courier New" pitchFamily="49" charset="0"/>
              </a:rPr>
              <a:t>foo</a:t>
            </a:r>
            <a:r>
              <a:rPr lang="el-GR" sz="1200" dirty="0" smtClean="0">
                <a:latin typeface="Courier New" pitchFamily="49" charset="0"/>
                <a:cs typeface="Courier New" pitchFamily="49" charset="0"/>
              </a:rPr>
              <a:t>(</a:t>
            </a:r>
            <a:r>
              <a:rPr lang="el-GR" sz="1200" dirty="0" err="1" smtClean="0">
                <a:latin typeface="Courier New" pitchFamily="49" charset="0"/>
                <a:cs typeface="Courier New" pitchFamily="49" charset="0"/>
              </a:rPr>
              <a:t>long_expression1</a:t>
            </a:r>
            <a:r>
              <a:rPr lang="el-GR" sz="1200" dirty="0" smtClean="0">
                <a:latin typeface="Courier New" pitchFamily="49" charset="0"/>
                <a:cs typeface="Courier New" pitchFamily="49" charset="0"/>
              </a:rPr>
              <a:t>, long_expression2, long_expression3,</a:t>
            </a:r>
          </a:p>
          <a:p>
            <a:pPr lvl="2">
              <a:buFont typeface="Wingdings" pitchFamily="2" charset="2"/>
              <a:buNone/>
            </a:pPr>
            <a:r>
              <a:rPr lang="en-US" sz="1200" dirty="0" smtClean="0">
                <a:latin typeface="Courier New" pitchFamily="49" charset="0"/>
                <a:cs typeface="Courier New" pitchFamily="49" charset="0"/>
              </a:rPr>
              <a:t>	       </a:t>
            </a:r>
            <a:r>
              <a:rPr lang="el-GR" sz="1200" dirty="0" smtClean="0">
                <a:latin typeface="Courier New" pitchFamily="49" charset="0"/>
                <a:cs typeface="Courier New" pitchFamily="49" charset="0"/>
              </a:rPr>
              <a:t>long_expression4);</a:t>
            </a:r>
          </a:p>
          <a:p>
            <a:pPr lvl="2"/>
            <a:r>
              <a:rPr lang="el-GR" sz="1200" dirty="0" smtClean="0">
                <a:latin typeface="Courier New" pitchFamily="49" charset="0"/>
                <a:cs typeface="Courier New" pitchFamily="49" charset="0"/>
              </a:rPr>
              <a:t>// RIGHT</a:t>
            </a:r>
          </a:p>
          <a:p>
            <a:pPr lvl="3"/>
            <a:r>
              <a:rPr lang="el-GR" sz="1200" dirty="0" err="1" smtClean="0">
                <a:latin typeface="Courier New" pitchFamily="49" charset="0"/>
                <a:cs typeface="Courier New" pitchFamily="49" charset="0"/>
              </a:rPr>
              <a:t>foo</a:t>
            </a:r>
            <a:r>
              <a:rPr lang="el-GR" sz="1200" dirty="0" smtClean="0">
                <a:latin typeface="Courier New" pitchFamily="49" charset="0"/>
                <a:cs typeface="Courier New" pitchFamily="49" charset="0"/>
              </a:rPr>
              <a:t>(</a:t>
            </a:r>
            <a:r>
              <a:rPr lang="el-GR" sz="1200" dirty="0" err="1" smtClean="0">
                <a:latin typeface="Courier New" pitchFamily="49" charset="0"/>
                <a:cs typeface="Courier New" pitchFamily="49" charset="0"/>
              </a:rPr>
              <a:t>long_expression1</a:t>
            </a:r>
            <a:r>
              <a:rPr lang="el-GR" sz="1200" dirty="0" smtClean="0">
                <a:latin typeface="Courier New" pitchFamily="49" charset="0"/>
                <a:cs typeface="Courier New" pitchFamily="49" charset="0"/>
              </a:rPr>
              <a:t>,</a:t>
            </a:r>
          </a:p>
          <a:p>
            <a:pPr lvl="2">
              <a:buFont typeface="Wingdings" pitchFamily="2" charset="2"/>
              <a:buNone/>
            </a:pPr>
            <a:r>
              <a:rPr lang="en-US" sz="1200" dirty="0" smtClean="0">
                <a:latin typeface="Courier New" pitchFamily="49" charset="0"/>
                <a:cs typeface="Courier New" pitchFamily="49" charset="0"/>
              </a:rPr>
              <a:t>	       </a:t>
            </a:r>
            <a:r>
              <a:rPr lang="el-GR" sz="1200" dirty="0" smtClean="0">
                <a:latin typeface="Courier New" pitchFamily="49" charset="0"/>
                <a:cs typeface="Courier New" pitchFamily="49" charset="0"/>
              </a:rPr>
              <a:t>long_expression2,</a:t>
            </a:r>
          </a:p>
          <a:p>
            <a:pPr lvl="2">
              <a:buFont typeface="Wingdings" pitchFamily="2" charset="2"/>
              <a:buNone/>
            </a:pPr>
            <a:r>
              <a:rPr lang="en-US" sz="1200" dirty="0" smtClean="0">
                <a:latin typeface="Courier New" pitchFamily="49" charset="0"/>
                <a:cs typeface="Courier New" pitchFamily="49" charset="0"/>
              </a:rPr>
              <a:t>          </a:t>
            </a:r>
            <a:r>
              <a:rPr lang="el-GR" sz="1200" dirty="0" smtClean="0">
                <a:latin typeface="Courier New" pitchFamily="49" charset="0"/>
                <a:cs typeface="Courier New" pitchFamily="49" charset="0"/>
              </a:rPr>
              <a:t>long_expression3,</a:t>
            </a:r>
          </a:p>
          <a:p>
            <a:pPr lvl="2">
              <a:buFont typeface="Wingdings" pitchFamily="2" charset="2"/>
              <a:buNone/>
            </a:pPr>
            <a:r>
              <a:rPr lang="en-US" sz="1200" dirty="0" smtClean="0">
                <a:latin typeface="Courier New" pitchFamily="49" charset="0"/>
                <a:cs typeface="Courier New" pitchFamily="49" charset="0"/>
              </a:rPr>
              <a:t>          </a:t>
            </a:r>
            <a:r>
              <a:rPr lang="el-GR" sz="1200" dirty="0" smtClean="0">
                <a:latin typeface="Courier New" pitchFamily="49" charset="0"/>
                <a:cs typeface="Courier New" pitchFamily="49" charset="0"/>
              </a:rPr>
              <a:t>long_expression4);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Formatting</a:t>
            </a:r>
            <a:endParaRPr lang="el-GR" dirty="0"/>
          </a:p>
        </p:txBody>
      </p:sp>
      <p:sp>
        <p:nvSpPr>
          <p:cNvPr id="9" name="Rectangle 8"/>
          <p:cNvSpPr/>
          <p:nvPr/>
        </p:nvSpPr>
        <p:spPr>
          <a:xfrm>
            <a:off x="1219200" y="2133600"/>
            <a:ext cx="6858000" cy="2585323"/>
          </a:xfrm>
          <a:prstGeom prst="rect">
            <a:avLst/>
          </a:prstGeom>
        </p:spPr>
        <p:txBody>
          <a:bodyPr wrap="square">
            <a:spAutoFit/>
          </a:bodyPr>
          <a:lstStyle/>
          <a:p>
            <a:pPr algn="ctr"/>
            <a:r>
              <a:rPr lang="en-US" dirty="0" smtClean="0"/>
              <a:t>It appears to be </a:t>
            </a:r>
            <a:r>
              <a:rPr lang="en-US" b="1" dirty="0" smtClean="0">
                <a:solidFill>
                  <a:srgbClr val="FF0000"/>
                </a:solidFill>
              </a:rPr>
              <a:t>possible to build </a:t>
            </a:r>
            <a:r>
              <a:rPr lang="en-US" b="1" u="sng" dirty="0" smtClean="0">
                <a:solidFill>
                  <a:srgbClr val="FF0000"/>
                </a:solidFill>
              </a:rPr>
              <a:t>significant systems</a:t>
            </a:r>
          </a:p>
          <a:p>
            <a:pPr algn="ctr"/>
            <a:r>
              <a:rPr lang="en-US" dirty="0" smtClean="0"/>
              <a:t>(</a:t>
            </a:r>
            <a:r>
              <a:rPr lang="en-US" dirty="0" err="1" smtClean="0"/>
              <a:t>FitNesse</a:t>
            </a:r>
            <a:r>
              <a:rPr lang="en-US" dirty="0" smtClean="0"/>
              <a:t> is close to 50,000 lines) out of files that are </a:t>
            </a:r>
            <a:r>
              <a:rPr lang="en-US" b="1" dirty="0" smtClean="0">
                <a:solidFill>
                  <a:srgbClr val="FF0000"/>
                </a:solidFill>
              </a:rPr>
              <a:t>typically 200 lines long</a:t>
            </a:r>
            <a:r>
              <a:rPr lang="en-US" dirty="0" smtClean="0"/>
              <a:t>, with an upper limit of 500. </a:t>
            </a:r>
          </a:p>
          <a:p>
            <a:pPr algn="ctr"/>
            <a:endParaRPr lang="en-US" dirty="0" smtClean="0"/>
          </a:p>
          <a:p>
            <a:pPr algn="ctr"/>
            <a:r>
              <a:rPr lang="en-US" dirty="0" smtClean="0"/>
              <a:t>Although this should not be a hard and fast rule, it should be considered</a:t>
            </a:r>
          </a:p>
          <a:p>
            <a:pPr algn="ctr"/>
            <a:r>
              <a:rPr lang="en-US" dirty="0" smtClean="0"/>
              <a:t>very desirable. </a:t>
            </a:r>
          </a:p>
          <a:p>
            <a:pPr algn="ctr"/>
            <a:endParaRPr lang="en-US" dirty="0" smtClean="0"/>
          </a:p>
          <a:p>
            <a:pPr algn="ctr"/>
            <a:r>
              <a:rPr lang="en-US" b="1" dirty="0" smtClean="0">
                <a:solidFill>
                  <a:srgbClr val="0070C0"/>
                </a:solidFill>
              </a:rPr>
              <a:t>Small files are usually easier to understand than large files are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fontScale="90000"/>
          </a:bodyPr>
          <a:lstStyle/>
          <a:p>
            <a:r>
              <a:rPr lang="en-US" dirty="0" smtClean="0"/>
              <a:t>How to structure the file vertically ?</a:t>
            </a:r>
            <a:br>
              <a:rPr lang="en-US" dirty="0" smtClean="0"/>
            </a:br>
            <a:r>
              <a:rPr lang="en-US" dirty="0" smtClean="0"/>
              <a:t>The Newspaper Metaphor</a:t>
            </a:r>
            <a:endParaRPr lang="el-GR" dirty="0"/>
          </a:p>
        </p:txBody>
      </p:sp>
      <p:pic>
        <p:nvPicPr>
          <p:cNvPr id="96258" name="Picture 2" descr="https://encrypted-tbn2.gstatic.com/images?q=tbn:ANd9GcQOy58WIrBzUpwSVzFtzouL79RsQWxKzR98_7D40NJg1dKlBTVo"/>
          <p:cNvPicPr>
            <a:picLocks noChangeAspect="1" noChangeArrowheads="1"/>
          </p:cNvPicPr>
          <p:nvPr/>
        </p:nvPicPr>
        <p:blipFill>
          <a:blip r:embed="rId3" cstate="print"/>
          <a:srcRect/>
          <a:stretch>
            <a:fillRect/>
          </a:stretch>
        </p:blipFill>
        <p:spPr bwMode="auto">
          <a:xfrm>
            <a:off x="5638800" y="1752600"/>
            <a:ext cx="2438400" cy="2449286"/>
          </a:xfrm>
          <a:prstGeom prst="rect">
            <a:avLst/>
          </a:prstGeom>
          <a:noFill/>
        </p:spPr>
      </p:pic>
      <p:sp>
        <p:nvSpPr>
          <p:cNvPr id="5" name="Rectangle 4"/>
          <p:cNvSpPr/>
          <p:nvPr/>
        </p:nvSpPr>
        <p:spPr>
          <a:xfrm>
            <a:off x="457200" y="1447800"/>
            <a:ext cx="4953000" cy="5078313"/>
          </a:xfrm>
          <a:prstGeom prst="rect">
            <a:avLst/>
          </a:prstGeom>
        </p:spPr>
        <p:txBody>
          <a:bodyPr wrap="square">
            <a:spAutoFit/>
          </a:bodyPr>
          <a:lstStyle/>
          <a:p>
            <a:pPr algn="ctr"/>
            <a:r>
              <a:rPr lang="en-US" b="1" dirty="0" smtClean="0">
                <a:solidFill>
                  <a:srgbClr val="0070C0"/>
                </a:solidFill>
              </a:rPr>
              <a:t>We would like a source file to be like a newspaper article. </a:t>
            </a:r>
            <a:endParaRPr lang="en-US" dirty="0" smtClean="0"/>
          </a:p>
          <a:p>
            <a:endParaRPr lang="en-US" dirty="0" smtClean="0"/>
          </a:p>
          <a:p>
            <a:r>
              <a:rPr lang="en-US" dirty="0" smtClean="0"/>
              <a:t>Think of a </a:t>
            </a:r>
            <a:r>
              <a:rPr lang="en-US" dirty="0" smtClean="0">
                <a:solidFill>
                  <a:srgbClr val="FF0000"/>
                </a:solidFill>
              </a:rPr>
              <a:t>well-written</a:t>
            </a:r>
            <a:r>
              <a:rPr lang="en-US" dirty="0" smtClean="0"/>
              <a:t> newspaper </a:t>
            </a:r>
            <a:r>
              <a:rPr lang="en-US" dirty="0" smtClean="0">
                <a:solidFill>
                  <a:srgbClr val="FF0000"/>
                </a:solidFill>
              </a:rPr>
              <a:t>article</a:t>
            </a:r>
            <a:r>
              <a:rPr lang="en-US" dirty="0" smtClean="0"/>
              <a:t>. </a:t>
            </a:r>
          </a:p>
          <a:p>
            <a:endParaRPr lang="en-US" dirty="0" smtClean="0"/>
          </a:p>
          <a:p>
            <a:r>
              <a:rPr lang="en-US" dirty="0" smtClean="0"/>
              <a:t>You read it </a:t>
            </a:r>
            <a:r>
              <a:rPr lang="en-US" dirty="0" smtClean="0">
                <a:solidFill>
                  <a:srgbClr val="FF0000"/>
                </a:solidFill>
              </a:rPr>
              <a:t>vertically</a:t>
            </a:r>
            <a:r>
              <a:rPr lang="en-US" dirty="0" smtClean="0"/>
              <a:t>.  </a:t>
            </a:r>
          </a:p>
          <a:p>
            <a:endParaRPr lang="en-US" dirty="0" smtClean="0"/>
          </a:p>
          <a:p>
            <a:r>
              <a:rPr lang="en-US" dirty="0" smtClean="0"/>
              <a:t>At the top you expect a </a:t>
            </a:r>
            <a:r>
              <a:rPr lang="en-US" dirty="0" smtClean="0">
                <a:solidFill>
                  <a:srgbClr val="FF0000"/>
                </a:solidFill>
              </a:rPr>
              <a:t>headline</a:t>
            </a:r>
            <a:r>
              <a:rPr lang="en-US" dirty="0" smtClean="0"/>
              <a:t> that will tell you </a:t>
            </a:r>
            <a:r>
              <a:rPr lang="en-US" dirty="0" smtClean="0">
                <a:solidFill>
                  <a:srgbClr val="FF0000"/>
                </a:solidFill>
              </a:rPr>
              <a:t>what the story is about </a:t>
            </a:r>
            <a:r>
              <a:rPr lang="en-US" dirty="0" smtClean="0"/>
              <a:t>and allows you to </a:t>
            </a:r>
            <a:r>
              <a:rPr lang="en-US" b="1" u="sng" dirty="0" smtClean="0">
                <a:solidFill>
                  <a:srgbClr val="FF0000"/>
                </a:solidFill>
              </a:rPr>
              <a:t>decide</a:t>
            </a:r>
            <a:r>
              <a:rPr lang="en-US" dirty="0" smtClean="0"/>
              <a:t> whether it is something</a:t>
            </a:r>
            <a:r>
              <a:rPr lang="en-US" dirty="0" smtClean="0">
                <a:solidFill>
                  <a:srgbClr val="FF0000"/>
                </a:solidFill>
              </a:rPr>
              <a:t> you want to read</a:t>
            </a:r>
            <a:r>
              <a:rPr lang="en-US" dirty="0" smtClean="0"/>
              <a:t>. </a:t>
            </a:r>
          </a:p>
          <a:p>
            <a:endParaRPr lang="en-US" dirty="0" smtClean="0"/>
          </a:p>
          <a:p>
            <a:r>
              <a:rPr lang="en-US" dirty="0" smtClean="0"/>
              <a:t>The first paragraph gives you a </a:t>
            </a:r>
            <a:r>
              <a:rPr lang="en-US" dirty="0" smtClean="0">
                <a:solidFill>
                  <a:srgbClr val="FF0000"/>
                </a:solidFill>
              </a:rPr>
              <a:t>synopsis</a:t>
            </a:r>
            <a:r>
              <a:rPr lang="en-US" dirty="0" smtClean="0"/>
              <a:t> of the whole story, </a:t>
            </a:r>
            <a:r>
              <a:rPr lang="en-US" dirty="0" smtClean="0">
                <a:solidFill>
                  <a:srgbClr val="FF0000"/>
                </a:solidFill>
              </a:rPr>
              <a:t>hiding all the details </a:t>
            </a:r>
            <a:r>
              <a:rPr lang="en-US" dirty="0" smtClean="0"/>
              <a:t>while giving you the broad-brush concepts. </a:t>
            </a:r>
          </a:p>
          <a:p>
            <a:endParaRPr lang="en-US" dirty="0" smtClean="0"/>
          </a:p>
          <a:p>
            <a:r>
              <a:rPr lang="en-US" dirty="0" smtClean="0"/>
              <a:t>As you continue </a:t>
            </a:r>
            <a:r>
              <a:rPr lang="en-US" dirty="0" smtClean="0">
                <a:solidFill>
                  <a:srgbClr val="FF0000"/>
                </a:solidFill>
              </a:rPr>
              <a:t>downward</a:t>
            </a:r>
            <a:r>
              <a:rPr lang="en-US" dirty="0" smtClean="0"/>
              <a:t>, the </a:t>
            </a:r>
            <a:r>
              <a:rPr lang="en-US" dirty="0" smtClean="0">
                <a:solidFill>
                  <a:srgbClr val="FF0000"/>
                </a:solidFill>
              </a:rPr>
              <a:t>details</a:t>
            </a:r>
            <a:r>
              <a:rPr lang="en-US" dirty="0" smtClean="0"/>
              <a:t> </a:t>
            </a:r>
            <a:r>
              <a:rPr lang="en-US" dirty="0" smtClean="0">
                <a:solidFill>
                  <a:srgbClr val="FF0000"/>
                </a:solidFill>
              </a:rPr>
              <a:t>increase</a:t>
            </a:r>
            <a:r>
              <a:rPr lang="en-US" dirty="0" smtClean="0"/>
              <a:t> until you have all the dates, names, quotes, claims, and other</a:t>
            </a:r>
            <a:r>
              <a:rPr lang="fr-FR" dirty="0" smtClean="0"/>
              <a:t>.</a:t>
            </a:r>
            <a:endParaRPr lang="el-G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066800"/>
          </a:xfrm>
        </p:spPr>
        <p:txBody>
          <a:bodyPr>
            <a:noAutofit/>
          </a:bodyPr>
          <a:lstStyle/>
          <a:p>
            <a:r>
              <a:rPr lang="en-US" sz="2900" dirty="0" smtClean="0"/>
              <a:t>How to structure the file vertically ?</a:t>
            </a:r>
            <a:br>
              <a:rPr lang="en-US" sz="2900" dirty="0" smtClean="0"/>
            </a:br>
            <a:r>
              <a:rPr lang="en-US" sz="2900" dirty="0" smtClean="0"/>
              <a:t>The Newspaper Metaphor</a:t>
            </a:r>
            <a:endParaRPr lang="el-GR" sz="2900" dirty="0"/>
          </a:p>
        </p:txBody>
      </p:sp>
      <p:pic>
        <p:nvPicPr>
          <p:cNvPr id="96258" name="Picture 2" descr="https://encrypted-tbn2.gstatic.com/images?q=tbn:ANd9GcQOy58WIrBzUpwSVzFtzouL79RsQWxKzR98_7D40NJg1dKlBTVo"/>
          <p:cNvPicPr>
            <a:picLocks noChangeAspect="1" noChangeArrowheads="1"/>
          </p:cNvPicPr>
          <p:nvPr/>
        </p:nvPicPr>
        <p:blipFill>
          <a:blip r:embed="rId3" cstate="print"/>
          <a:srcRect/>
          <a:stretch>
            <a:fillRect/>
          </a:stretch>
        </p:blipFill>
        <p:spPr bwMode="auto">
          <a:xfrm>
            <a:off x="5638800" y="1752600"/>
            <a:ext cx="2438400" cy="2449286"/>
          </a:xfrm>
          <a:prstGeom prst="rect">
            <a:avLst/>
          </a:prstGeom>
          <a:noFill/>
        </p:spPr>
      </p:pic>
      <p:sp>
        <p:nvSpPr>
          <p:cNvPr id="7" name="Rectangle 6"/>
          <p:cNvSpPr/>
          <p:nvPr/>
        </p:nvSpPr>
        <p:spPr>
          <a:xfrm>
            <a:off x="457200" y="1447800"/>
            <a:ext cx="4572000" cy="3970318"/>
          </a:xfrm>
          <a:prstGeom prst="rect">
            <a:avLst/>
          </a:prstGeom>
        </p:spPr>
        <p:txBody>
          <a:bodyPr>
            <a:spAutoFit/>
          </a:bodyPr>
          <a:lstStyle/>
          <a:p>
            <a:pPr algn="ctr"/>
            <a:r>
              <a:rPr lang="en-US" b="1" dirty="0" smtClean="0">
                <a:solidFill>
                  <a:srgbClr val="0070C0"/>
                </a:solidFill>
              </a:rPr>
              <a:t>We would like a source file to be like a newspaper article. </a:t>
            </a:r>
          </a:p>
          <a:p>
            <a:endParaRPr lang="en-US" dirty="0" smtClean="0"/>
          </a:p>
          <a:p>
            <a:pPr algn="just"/>
            <a:r>
              <a:rPr lang="en-US" dirty="0" smtClean="0"/>
              <a:t>The </a:t>
            </a:r>
            <a:r>
              <a:rPr lang="en-US" b="1" dirty="0" smtClean="0">
                <a:solidFill>
                  <a:srgbClr val="FF0000"/>
                </a:solidFill>
              </a:rPr>
              <a:t>file name </a:t>
            </a:r>
            <a:r>
              <a:rPr lang="en-US" dirty="0" smtClean="0"/>
              <a:t>should be </a:t>
            </a:r>
            <a:r>
              <a:rPr lang="en-US" dirty="0" smtClean="0">
                <a:solidFill>
                  <a:srgbClr val="FF0000"/>
                </a:solidFill>
              </a:rPr>
              <a:t>simple</a:t>
            </a:r>
            <a:r>
              <a:rPr lang="en-US" dirty="0" smtClean="0"/>
              <a:t> but </a:t>
            </a:r>
            <a:r>
              <a:rPr lang="en-US" dirty="0" smtClean="0">
                <a:solidFill>
                  <a:srgbClr val="FF0000"/>
                </a:solidFill>
              </a:rPr>
              <a:t>explanatory</a:t>
            </a:r>
            <a:r>
              <a:rPr lang="en-US" dirty="0" smtClean="0"/>
              <a:t>. The name, by itself, should be sufficient to tell us </a:t>
            </a:r>
            <a:r>
              <a:rPr lang="en-US" dirty="0" smtClean="0">
                <a:solidFill>
                  <a:srgbClr val="FF0000"/>
                </a:solidFill>
              </a:rPr>
              <a:t>whether we are in the right module</a:t>
            </a:r>
            <a:r>
              <a:rPr lang="en-US" dirty="0" smtClean="0"/>
              <a:t> or not. </a:t>
            </a:r>
          </a:p>
          <a:p>
            <a:endParaRPr lang="en-US" dirty="0" smtClean="0"/>
          </a:p>
          <a:p>
            <a:r>
              <a:rPr lang="en-US" dirty="0" smtClean="0"/>
              <a:t>The </a:t>
            </a:r>
            <a:r>
              <a:rPr lang="en-US" b="1" dirty="0" smtClean="0">
                <a:solidFill>
                  <a:srgbClr val="FF0000"/>
                </a:solidFill>
              </a:rPr>
              <a:t>topmost</a:t>
            </a:r>
            <a:r>
              <a:rPr lang="en-US" b="1" dirty="0" smtClean="0"/>
              <a:t> </a:t>
            </a:r>
            <a:r>
              <a:rPr lang="en-US" b="1" dirty="0" smtClean="0">
                <a:solidFill>
                  <a:srgbClr val="FF0000"/>
                </a:solidFill>
              </a:rPr>
              <a:t>parts</a:t>
            </a:r>
            <a:r>
              <a:rPr lang="en-US" b="1" dirty="0" smtClean="0"/>
              <a:t> </a:t>
            </a:r>
            <a:r>
              <a:rPr lang="en-US" dirty="0" smtClean="0"/>
              <a:t>of the source file should provide the </a:t>
            </a:r>
            <a:r>
              <a:rPr lang="en-US" dirty="0" smtClean="0">
                <a:solidFill>
                  <a:srgbClr val="FF0000"/>
                </a:solidFill>
              </a:rPr>
              <a:t>high-level concepts</a:t>
            </a:r>
            <a:r>
              <a:rPr lang="en-US" dirty="0" smtClean="0"/>
              <a:t> and </a:t>
            </a:r>
            <a:r>
              <a:rPr lang="en-US" dirty="0" smtClean="0">
                <a:solidFill>
                  <a:srgbClr val="FF0000"/>
                </a:solidFill>
              </a:rPr>
              <a:t>algorithms</a:t>
            </a:r>
            <a:r>
              <a:rPr lang="en-US" dirty="0" smtClean="0"/>
              <a:t>. </a:t>
            </a:r>
          </a:p>
          <a:p>
            <a:endParaRPr lang="en-US" dirty="0" smtClean="0"/>
          </a:p>
          <a:p>
            <a:pPr algn="just"/>
            <a:r>
              <a:rPr lang="en-US" dirty="0" smtClean="0"/>
              <a:t>Detail should increase as we move downward, until at the end we find the </a:t>
            </a:r>
            <a:r>
              <a:rPr lang="en-US" dirty="0" smtClean="0">
                <a:solidFill>
                  <a:srgbClr val="FF0000"/>
                </a:solidFill>
              </a:rPr>
              <a:t>lowest level functions</a:t>
            </a:r>
            <a:r>
              <a:rPr lang="en-US" dirty="0" smtClean="0"/>
              <a:t> and details in the source file.</a:t>
            </a:r>
            <a:endParaRPr lang="el-G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The Newspaper Metaphor</a:t>
            </a:r>
            <a:endParaRPr lang="el-GR" dirty="0"/>
          </a:p>
        </p:txBody>
      </p:sp>
      <p:pic>
        <p:nvPicPr>
          <p:cNvPr id="96258" name="Picture 2" descr="https://encrypted-tbn2.gstatic.com/images?q=tbn:ANd9GcQOy58WIrBzUpwSVzFtzouL79RsQWxKzR98_7D40NJg1dKlBTVo"/>
          <p:cNvPicPr>
            <a:picLocks noChangeAspect="1" noChangeArrowheads="1"/>
          </p:cNvPicPr>
          <p:nvPr/>
        </p:nvPicPr>
        <p:blipFill>
          <a:blip r:embed="rId3" cstate="print"/>
          <a:srcRect/>
          <a:stretch>
            <a:fillRect/>
          </a:stretch>
        </p:blipFill>
        <p:spPr bwMode="auto">
          <a:xfrm>
            <a:off x="5638800" y="1752600"/>
            <a:ext cx="2438400" cy="2449286"/>
          </a:xfrm>
          <a:prstGeom prst="rect">
            <a:avLst/>
          </a:prstGeom>
          <a:noFill/>
        </p:spPr>
      </p:pic>
      <p:sp>
        <p:nvSpPr>
          <p:cNvPr id="7" name="Rectangle 6"/>
          <p:cNvSpPr/>
          <p:nvPr/>
        </p:nvSpPr>
        <p:spPr>
          <a:xfrm>
            <a:off x="457200" y="1447800"/>
            <a:ext cx="4953000" cy="2585323"/>
          </a:xfrm>
          <a:prstGeom prst="rect">
            <a:avLst/>
          </a:prstGeom>
        </p:spPr>
        <p:txBody>
          <a:bodyPr wrap="square">
            <a:spAutoFit/>
          </a:bodyPr>
          <a:lstStyle/>
          <a:p>
            <a:pPr algn="ctr"/>
            <a:r>
              <a:rPr lang="en-US" b="1" dirty="0" smtClean="0">
                <a:solidFill>
                  <a:srgbClr val="0070C0"/>
                </a:solidFill>
              </a:rPr>
              <a:t>We would like a source file to be like a newspaper article. </a:t>
            </a:r>
          </a:p>
          <a:p>
            <a:endParaRPr lang="en-US" dirty="0" smtClean="0"/>
          </a:p>
          <a:p>
            <a:r>
              <a:rPr lang="en-US" dirty="0" smtClean="0"/>
              <a:t>A newspaper is composed of </a:t>
            </a:r>
            <a:r>
              <a:rPr lang="en-US" dirty="0" smtClean="0">
                <a:solidFill>
                  <a:srgbClr val="FF0000"/>
                </a:solidFill>
              </a:rPr>
              <a:t>many articles</a:t>
            </a:r>
            <a:r>
              <a:rPr lang="en-US" dirty="0" smtClean="0"/>
              <a:t>; </a:t>
            </a:r>
            <a:r>
              <a:rPr lang="en-US" dirty="0" smtClean="0">
                <a:solidFill>
                  <a:srgbClr val="FF0000"/>
                </a:solidFill>
              </a:rPr>
              <a:t>most</a:t>
            </a:r>
            <a:r>
              <a:rPr lang="en-US" dirty="0" smtClean="0"/>
              <a:t> are </a:t>
            </a:r>
            <a:r>
              <a:rPr lang="en-US" dirty="0" smtClean="0">
                <a:solidFill>
                  <a:srgbClr val="FF0000"/>
                </a:solidFill>
              </a:rPr>
              <a:t>very small</a:t>
            </a:r>
            <a:r>
              <a:rPr lang="en-US" dirty="0" smtClean="0"/>
              <a:t>. </a:t>
            </a:r>
          </a:p>
          <a:p>
            <a:endParaRPr lang="en-US" dirty="0" smtClean="0"/>
          </a:p>
          <a:p>
            <a:r>
              <a:rPr lang="en-US" dirty="0" smtClean="0">
                <a:solidFill>
                  <a:srgbClr val="FF0000"/>
                </a:solidFill>
              </a:rPr>
              <a:t>Some</a:t>
            </a:r>
            <a:r>
              <a:rPr lang="en-US" dirty="0" smtClean="0"/>
              <a:t> are a bit </a:t>
            </a:r>
            <a:r>
              <a:rPr lang="en-US" dirty="0" smtClean="0">
                <a:solidFill>
                  <a:srgbClr val="FF0000"/>
                </a:solidFill>
              </a:rPr>
              <a:t>larger</a:t>
            </a:r>
            <a:r>
              <a:rPr lang="en-US" dirty="0" smtClean="0"/>
              <a:t>.</a:t>
            </a:r>
          </a:p>
          <a:p>
            <a:endParaRPr lang="en-US" dirty="0" smtClean="0"/>
          </a:p>
          <a:p>
            <a:r>
              <a:rPr lang="en-US" dirty="0" smtClean="0">
                <a:solidFill>
                  <a:srgbClr val="FF0000"/>
                </a:solidFill>
              </a:rPr>
              <a:t>Very few </a:t>
            </a:r>
            <a:r>
              <a:rPr lang="en-US" dirty="0" smtClean="0"/>
              <a:t>contain as much text as a </a:t>
            </a:r>
            <a:r>
              <a:rPr lang="en-US" dirty="0" smtClean="0">
                <a:solidFill>
                  <a:srgbClr val="FF0000"/>
                </a:solidFill>
              </a:rPr>
              <a:t>page</a:t>
            </a:r>
            <a:r>
              <a:rPr lang="en-US" dirty="0" smtClean="0"/>
              <a:t> can hold.</a:t>
            </a:r>
            <a:endParaRPr lang="el-G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9102</TotalTime>
  <Words>2710</Words>
  <Application>Microsoft Office PowerPoint</Application>
  <PresentationFormat>On-screen Show (4:3)</PresentationFormat>
  <Paragraphs>408</Paragraphs>
  <Slides>54</Slides>
  <Notes>41</Notes>
  <HiddenSlides>1</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Origin</vt:lpstr>
      <vt:lpstr>Clean Formatting www.cs.uoi.gr/~zarras/soft-devII.htm    </vt:lpstr>
      <vt:lpstr>The Purpose of Formatting</vt:lpstr>
      <vt:lpstr>Vertical &amp; Horizontal Formatting</vt:lpstr>
      <vt:lpstr>Vertical Formatting</vt:lpstr>
      <vt:lpstr>Vertical Formatting</vt:lpstr>
      <vt:lpstr>Vertical Formatting</vt:lpstr>
      <vt:lpstr>How to structure the file vertically ? The Newspaper Metaphor</vt:lpstr>
      <vt:lpstr>How to structure the file vertically ? The Newspaper Metaphor</vt:lpstr>
      <vt:lpstr>The Newspaper Metaphor</vt:lpstr>
      <vt:lpstr>Vertical Openness</vt:lpstr>
      <vt:lpstr>Vertical Openness</vt:lpstr>
      <vt:lpstr>Vertical Openness</vt:lpstr>
      <vt:lpstr>Vertical Openness</vt:lpstr>
      <vt:lpstr>Vertical Openness</vt:lpstr>
      <vt:lpstr>Vertical Density</vt:lpstr>
      <vt:lpstr>Vertical Density</vt:lpstr>
      <vt:lpstr>Vertical Density</vt:lpstr>
      <vt:lpstr>Vertical Density</vt:lpstr>
      <vt:lpstr>Vertical Distance</vt:lpstr>
      <vt:lpstr>Vertical Distance</vt:lpstr>
      <vt:lpstr>Vertical Distance</vt:lpstr>
      <vt:lpstr>Vertical Distance</vt:lpstr>
      <vt:lpstr>Vertical Distance</vt:lpstr>
      <vt:lpstr>Vertical Distance</vt:lpstr>
      <vt:lpstr>Vertical Distance</vt:lpstr>
      <vt:lpstr>Vertical Distance</vt:lpstr>
      <vt:lpstr>Vertical Distance</vt:lpstr>
      <vt:lpstr>Vertical Distance</vt:lpstr>
      <vt:lpstr>Horizontal Formatting</vt:lpstr>
      <vt:lpstr>Horizontal Formatting</vt:lpstr>
      <vt:lpstr>Horizontal Openness &amp; Density</vt:lpstr>
      <vt:lpstr>Horizontal Openness &amp; Density</vt:lpstr>
      <vt:lpstr>Indentation</vt:lpstr>
      <vt:lpstr>Indentation</vt:lpstr>
      <vt:lpstr>Horizontal Alignment</vt:lpstr>
      <vt:lpstr>Horizontal Alignment</vt:lpstr>
      <vt:lpstr>Indentation</vt:lpstr>
      <vt:lpstr>Indentation</vt:lpstr>
      <vt:lpstr>Team Rules</vt:lpstr>
      <vt:lpstr>Java Coding Standard Style</vt:lpstr>
      <vt:lpstr>Java Conventions</vt:lpstr>
      <vt:lpstr>Java Conventions</vt:lpstr>
      <vt:lpstr>Java Conventions</vt:lpstr>
      <vt:lpstr>Java Conventions</vt:lpstr>
      <vt:lpstr>Java Conventions</vt:lpstr>
      <vt:lpstr>Java Conventions</vt:lpstr>
      <vt:lpstr>Java Conventions</vt:lpstr>
      <vt:lpstr>Java Conventions</vt:lpstr>
      <vt:lpstr>Java Conventions</vt:lpstr>
      <vt:lpstr>Java Conventions</vt:lpstr>
      <vt:lpstr>Java Conventions</vt:lpstr>
      <vt:lpstr>Java Conventions</vt:lpstr>
      <vt:lpstr>Java Conventions</vt:lpstr>
      <vt:lpstr>Java Conventions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zarras</dc:creator>
  <cp:lastModifiedBy>zarras</cp:lastModifiedBy>
  <cp:revision>127</cp:revision>
  <dcterms:created xsi:type="dcterms:W3CDTF">2006-08-16T00:00:00Z</dcterms:created>
  <dcterms:modified xsi:type="dcterms:W3CDTF">2021-10-13T21:09:11Z</dcterms:modified>
</cp:coreProperties>
</file>