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358" r:id="rId17"/>
    <p:sldId id="274" r:id="rId18"/>
    <p:sldId id="276" r:id="rId19"/>
    <p:sldId id="282" r:id="rId20"/>
    <p:sldId id="320" r:id="rId21"/>
    <p:sldId id="288" r:id="rId22"/>
    <p:sldId id="321" r:id="rId23"/>
    <p:sldId id="285" r:id="rId24"/>
    <p:sldId id="286" r:id="rId25"/>
    <p:sldId id="287" r:id="rId26"/>
    <p:sldId id="289" r:id="rId27"/>
    <p:sldId id="322" r:id="rId28"/>
    <p:sldId id="324" r:id="rId29"/>
    <p:sldId id="292" r:id="rId30"/>
    <p:sldId id="326" r:id="rId31"/>
    <p:sldId id="299" r:id="rId32"/>
    <p:sldId id="300" r:id="rId33"/>
    <p:sldId id="297" r:id="rId34"/>
    <p:sldId id="301" r:id="rId35"/>
    <p:sldId id="303" r:id="rId36"/>
    <p:sldId id="304" r:id="rId37"/>
    <p:sldId id="325" r:id="rId38"/>
    <p:sldId id="305" r:id="rId39"/>
    <p:sldId id="306" r:id="rId40"/>
    <p:sldId id="308" r:id="rId41"/>
    <p:sldId id="327" r:id="rId42"/>
    <p:sldId id="311" r:id="rId43"/>
    <p:sldId id="356" r:id="rId44"/>
    <p:sldId id="312" r:id="rId45"/>
    <p:sldId id="313" r:id="rId46"/>
    <p:sldId id="314" r:id="rId47"/>
    <p:sldId id="333" r:id="rId48"/>
    <p:sldId id="334" r:id="rId49"/>
    <p:sldId id="335" r:id="rId50"/>
    <p:sldId id="337" r:id="rId51"/>
    <p:sldId id="338" r:id="rId52"/>
    <p:sldId id="339" r:id="rId53"/>
    <p:sldId id="340" r:id="rId54"/>
    <p:sldId id="341" r:id="rId55"/>
    <p:sldId id="344" r:id="rId56"/>
    <p:sldId id="359" r:id="rId57"/>
    <p:sldId id="360" r:id="rId58"/>
    <p:sldId id="345" r:id="rId59"/>
    <p:sldId id="346" r:id="rId60"/>
    <p:sldId id="347" r:id="rId61"/>
    <p:sldId id="348" r:id="rId62"/>
    <p:sldId id="350" r:id="rId63"/>
    <p:sldId id="351" r:id="rId64"/>
    <p:sldId id="352" r:id="rId65"/>
    <p:sldId id="318" r:id="rId6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08" autoAdjust="0"/>
    <p:restoredTop sz="96292" autoAdjust="0"/>
  </p:normalViewPr>
  <p:slideViewPr>
    <p:cSldViewPr>
      <p:cViewPr>
        <p:scale>
          <a:sx n="80" d="100"/>
          <a:sy n="80" d="100"/>
        </p:scale>
        <p:origin x="-380" y="5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0"/>
    </p:cViewPr>
  </p:outlin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5341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5341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r">
              <a:defRPr sz="1100"/>
            </a:lvl1pPr>
          </a:lstStyle>
          <a:p>
            <a:fld id="{C8DD52B1-A155-485A-B2C1-4BCDDD0122CD}" type="datetimeFigureOut">
              <a:rPr lang="el-GR" smtClean="0"/>
              <a:pPr/>
              <a:t>4/11/2021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574"/>
            <a:ext cx="2971800" cy="465340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574"/>
            <a:ext cx="2971800" cy="465340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r">
              <a:defRPr sz="1100"/>
            </a:lvl1pPr>
          </a:lstStyle>
          <a:p>
            <a:fld id="{189B9A05-980B-4701-A679-12D765CA3A0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r">
              <a:defRPr sz="1100"/>
            </a:lvl1pPr>
          </a:lstStyle>
          <a:p>
            <a:fld id="{DC17DF70-03C8-4BDB-82BF-9C076E474B74}" type="datetimeFigureOut">
              <a:rPr lang="el-GR" smtClean="0"/>
              <a:pPr/>
              <a:t>4/11/2021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26" tIns="44613" rIns="89226" bIns="4461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89226" tIns="44613" rIns="89226" bIns="446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r">
              <a:defRPr sz="11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Briefly describe </a:t>
            </a:r>
            <a:r>
              <a:rPr lang="en-US" dirty="0" err="1" smtClean="0"/>
              <a:t>fitnesse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χρησιμοποιείς</a:t>
            </a:r>
            <a:r>
              <a:rPr lang="el-GR" baseline="0" dirty="0" smtClean="0"/>
              <a:t> μια </a:t>
            </a:r>
            <a:r>
              <a:rPr lang="en-US" baseline="0" dirty="0" smtClean="0"/>
              <a:t>markup </a:t>
            </a:r>
            <a:r>
              <a:rPr lang="el-GR" baseline="0" dirty="0" smtClean="0"/>
              <a:t>γλώσσα για να περιγράψεις τα δεδομένα μιας σελίδας.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wiki </a:t>
            </a:r>
            <a:r>
              <a:rPr lang="el-GR" baseline="0" dirty="0" smtClean="0"/>
              <a:t>για </a:t>
            </a:r>
            <a:r>
              <a:rPr lang="en-US" baseline="0" dirty="0" smtClean="0"/>
              <a:t>developers… </a:t>
            </a:r>
            <a:r>
              <a:rPr lang="el-GR" baseline="0" dirty="0" smtClean="0"/>
              <a:t>μεταξύ άλλων φτιάχνουμε σελίδες για </a:t>
            </a:r>
            <a:r>
              <a:rPr lang="en-US" baseline="0" dirty="0" smtClean="0"/>
              <a:t>tests …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ακολούθως το </a:t>
            </a:r>
            <a:r>
              <a:rPr lang="en-US" baseline="0" dirty="0" smtClean="0"/>
              <a:t>fitness </a:t>
            </a:r>
            <a:r>
              <a:rPr lang="el-GR" baseline="0" dirty="0" smtClean="0"/>
              <a:t>φτιάχνει </a:t>
            </a:r>
            <a:r>
              <a:rPr lang="en-US" baseline="0" dirty="0" smtClean="0"/>
              <a:t>html</a:t>
            </a:r>
          </a:p>
          <a:p>
            <a:endParaRPr lang="en-US" baseline="0" dirty="0" smtClean="0"/>
          </a:p>
          <a:p>
            <a:r>
              <a:rPr lang="el-GR" baseline="0" dirty="0" smtClean="0"/>
              <a:t>μπορούμε να φτιάξουμε τεστ σελίδες … που έχουν </a:t>
            </a:r>
            <a:r>
              <a:rPr lang="en-US" baseline="0" dirty="0" smtClean="0"/>
              <a:t>In/out, </a:t>
            </a:r>
            <a:r>
              <a:rPr lang="el-GR" baseline="0" dirty="0" smtClean="0"/>
              <a:t>σύνδεση με λειτουργία ενός προγράμματος που θέλουμε να τεστάρουμε κουμπί </a:t>
            </a:r>
          </a:p>
          <a:p>
            <a:endParaRPr lang="en-US" dirty="0" smtClean="0"/>
          </a:p>
          <a:p>
            <a:r>
              <a:rPr lang="en-US" dirty="0" smtClean="0"/>
              <a:t>create test pages that can be used to run tests on code</a:t>
            </a:r>
          </a:p>
          <a:p>
            <a:endParaRPr lang="en-US" dirty="0" smtClean="0"/>
          </a:p>
          <a:p>
            <a:r>
              <a:rPr lang="en-US" dirty="0" smtClean="0"/>
              <a:t>a test page contains</a:t>
            </a:r>
            <a:r>
              <a:rPr lang="en-US" baseline="0" dirty="0" smtClean="0"/>
              <a:t> a table with input data and expected output</a:t>
            </a: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primary reason that makes functions long is switch statements and nested if statements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primary reason that makes functions long is switch statements and nested if statements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is to use chain of responsibility !!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ελέγχει αν το </a:t>
            </a:r>
            <a:r>
              <a:rPr lang="en-US" dirty="0" smtClean="0"/>
              <a:t>page data </a:t>
            </a:r>
            <a:r>
              <a:rPr lang="el-GR" dirty="0" smtClean="0"/>
              <a:t>περιέχει δεδομένα</a:t>
            </a:r>
            <a:r>
              <a:rPr lang="el-GR" baseline="0" dirty="0" smtClean="0"/>
              <a:t> για τη δημιουργία μιας τεστ σελίδας</a:t>
            </a:r>
          </a:p>
          <a:p>
            <a:r>
              <a:rPr lang="el-GR" baseline="0" dirty="0" smtClean="0"/>
              <a:t>αν ναι τότε πάει και προσθέτει στο  </a:t>
            </a:r>
            <a:r>
              <a:rPr lang="en-US" baseline="0" dirty="0" smtClean="0"/>
              <a:t>page data setup </a:t>
            </a:r>
            <a:r>
              <a:rPr lang="el-GR" baseline="0" dirty="0" smtClean="0"/>
              <a:t>λειτουργίες που πρέπει να εκτελεστούν </a:t>
            </a:r>
            <a:r>
              <a:rPr lang="el-GR" baseline="0" dirty="0" err="1" smtClean="0"/>
              <a:t>πρίν</a:t>
            </a:r>
            <a:endParaRPr lang="el-GR" baseline="0" dirty="0" smtClean="0"/>
          </a:p>
          <a:p>
            <a:r>
              <a:rPr lang="el-GR" baseline="0" dirty="0" smtClean="0"/>
              <a:t>επίσης προσθέτει στο </a:t>
            </a:r>
            <a:r>
              <a:rPr lang="en-US" baseline="0" dirty="0" smtClean="0"/>
              <a:t>page data teardown</a:t>
            </a:r>
            <a:r>
              <a:rPr lang="el-GR" baseline="0" dirty="0" smtClean="0"/>
              <a:t> </a:t>
            </a:r>
            <a:r>
              <a:rPr lang="en-US" baseline="0" dirty="0" smtClean="0"/>
              <a:t> </a:t>
            </a:r>
            <a:r>
              <a:rPr lang="el-GR" baseline="0" dirty="0" smtClean="0"/>
              <a:t>λειτουργίες που πρέπει να εκτελεστούν μετά την εκτέλεση του τεστ</a:t>
            </a:r>
          </a:p>
          <a:p>
            <a:r>
              <a:rPr lang="el-GR" baseline="0" dirty="0" smtClean="0"/>
              <a:t>τέλος δημιουργεί το </a:t>
            </a:r>
            <a:r>
              <a:rPr lang="en-US" baseline="0" dirty="0" smtClean="0"/>
              <a:t>html</a:t>
            </a:r>
            <a:endParaRPr lang="el-GR" dirty="0" smtClean="0"/>
          </a:p>
          <a:p>
            <a:endParaRPr lang="el-GR" dirty="0" smtClean="0"/>
          </a:p>
          <a:p>
            <a:r>
              <a:rPr lang="en-US" dirty="0" smtClean="0"/>
              <a:t>(links</a:t>
            </a:r>
            <a:r>
              <a:rPr lang="en-US" baseline="0" dirty="0" smtClean="0"/>
              <a:t> </a:t>
            </a:r>
            <a:r>
              <a:rPr lang="el-GR" baseline="0" dirty="0" smtClean="0"/>
              <a:t>σε </a:t>
            </a:r>
            <a:r>
              <a:rPr lang="el-GR" dirty="0" smtClean="0"/>
              <a:t>λειτουργίες που πρέπει να εκτελεστούν </a:t>
            </a:r>
            <a:r>
              <a:rPr lang="el-GR" dirty="0" err="1" smtClean="0"/>
              <a:t>πρίν</a:t>
            </a:r>
            <a:r>
              <a:rPr lang="el-GR" dirty="0" smtClean="0"/>
              <a:t>/μετά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a test page comprises setup (specify init actions like init resources for the test) and teardown pages (specify end actions like release resources used for tests)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test page may be part of a test suite</a:t>
            </a:r>
          </a:p>
          <a:p>
            <a:r>
              <a:rPr lang="en-US" baseline="0" dirty="0" smtClean="0"/>
              <a:t>in this case we may have setup suite and teardown suite pages for the page</a:t>
            </a:r>
            <a:r>
              <a:rPr lang="en-US" dirty="0" smtClean="0"/>
              <a:t> – i.e., references to pages for tests to be executed before or</a:t>
            </a:r>
            <a:r>
              <a:rPr lang="en-US" baseline="0" dirty="0" smtClean="0"/>
              <a:t> after the test specified in the current test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function checks if page data is for a test page and in this case includes the setup and teardown data to the page data</a:t>
            </a:r>
          </a:p>
          <a:p>
            <a:r>
              <a:rPr lang="en-US" baseline="0" dirty="0" smtClean="0"/>
              <a:t>then it creates html for the </a:t>
            </a:r>
            <a:r>
              <a:rPr lang="en-US" baseline="0" dirty="0" err="1" smtClean="0"/>
              <a:t>pagedata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30</a:t>
            </a:fld>
            <a:endParaRPr lang="el-G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31</a:t>
            </a:fld>
            <a:endParaRPr lang="el-G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32</a:t>
            </a:fld>
            <a:endParaRPr lang="el-G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examples from the BVA testing method !!!</a:t>
            </a:r>
          </a:p>
          <a:p>
            <a:endParaRPr lang="en-US" dirty="0" smtClean="0"/>
          </a:p>
          <a:p>
            <a:r>
              <a:rPr lang="en-US" dirty="0" smtClean="0"/>
              <a:t>in simple testing methods we need 4 * N + 1 test cases</a:t>
            </a:r>
          </a:p>
          <a:p>
            <a:r>
              <a:rPr lang="en-US" dirty="0" smtClean="0"/>
              <a:t>in more advanced</a:t>
            </a:r>
            <a:r>
              <a:rPr lang="en-US" baseline="0" dirty="0" smtClean="0"/>
              <a:t> we need 6*N +1</a:t>
            </a:r>
          </a:p>
          <a:p>
            <a:r>
              <a:rPr lang="en-US" baseline="0" dirty="0" smtClean="0"/>
              <a:t>in even more advanced we need 5^N, 7^N test cases 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33</a:t>
            </a:fld>
            <a:endParaRPr lang="el-G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34</a:t>
            </a:fld>
            <a:endParaRPr lang="el-G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35</a:t>
            </a:fld>
            <a:endParaRPr lang="el-G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36</a:t>
            </a:fld>
            <a:endParaRPr lang="el-G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37</a:t>
            </a:fld>
            <a:endParaRPr lang="el-G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38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</a:t>
            </a:r>
            <a:r>
              <a:rPr lang="en-US" baseline="0" dirty="0" smtClean="0"/>
              <a:t> some refactoring we get this method; better starting point to understand the code of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; details hidden in </a:t>
            </a:r>
            <a:r>
              <a:rPr lang="en-US" baseline="0" dirty="0" err="1" smtClean="0"/>
              <a:t>includeSteupTeardownPages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its better because it is small!!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39</a:t>
            </a:fld>
            <a:endParaRPr lang="el-G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40</a:t>
            </a:fld>
            <a:endParaRPr lang="el-G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41</a:t>
            </a:fld>
            <a:endParaRPr lang="el-G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Μια</a:t>
            </a:r>
            <a:r>
              <a:rPr lang="el-GR" baseline="0" dirty="0" smtClean="0"/>
              <a:t> υποκατηγορία συναρτήσεων που εκτελούν μια εντολή και απαντουν σε μια ερώτηση είναι αυτές που επιστρέφουν ένα </a:t>
            </a:r>
            <a:r>
              <a:rPr lang="en-US" baseline="0" dirty="0" smtClean="0"/>
              <a:t>error code</a:t>
            </a:r>
            <a:r>
              <a:rPr lang="el-GR" baseline="0" smtClean="0"/>
              <a:t>, αυτές απαντούν στο ερώτημα αν πήγαν όλα καλά...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κατ’επέκταση του προηγουμένου γενικά είναι</a:t>
            </a:r>
            <a:r>
              <a:rPr lang="el-GR" baseline="0" dirty="0" smtClean="0"/>
              <a:t> προτιμότερο να χρησιμοποιούμε εξαιρέσεις από </a:t>
            </a:r>
            <a:r>
              <a:rPr lang="en-US" baseline="0" dirty="0" smtClean="0"/>
              <a:t>error codes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στο παράδειγμα …</a:t>
            </a:r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42</a:t>
            </a:fld>
            <a:endParaRPr lang="el-G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Μια</a:t>
            </a:r>
            <a:r>
              <a:rPr lang="el-GR" baseline="0" dirty="0" smtClean="0"/>
              <a:t> υποκατηγορία συναρτήσεων που εκτελούν μια εντολή και απαντουν σε μια ερώτηση είναι αυτές που επιστρέφουν ένα </a:t>
            </a:r>
            <a:r>
              <a:rPr lang="en-US" baseline="0" dirty="0" smtClean="0"/>
              <a:t>error code</a:t>
            </a:r>
            <a:r>
              <a:rPr lang="el-GR" baseline="0" smtClean="0"/>
              <a:t>, αυτές απαντούν στο ερώτημα αν πήγαν όλα καλά...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κατ’επέκταση του προηγουμένου γενικά είναι</a:t>
            </a:r>
            <a:r>
              <a:rPr lang="el-GR" baseline="0" dirty="0" smtClean="0"/>
              <a:t> προτιμότερο να χρησιμοποιούμε εξαιρέσεις από </a:t>
            </a:r>
            <a:r>
              <a:rPr lang="en-US" baseline="0" dirty="0" smtClean="0"/>
              <a:t>error codes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στο παράδειγμα …</a:t>
            </a:r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43</a:t>
            </a:fld>
            <a:endParaRPr lang="el-G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44</a:t>
            </a:fld>
            <a:endParaRPr lang="el-G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45</a:t>
            </a:fld>
            <a:endParaRPr lang="el-G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46</a:t>
            </a:fld>
            <a:endParaRPr lang="el-G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οδηγία –</a:t>
            </a:r>
            <a:r>
              <a:rPr lang="el-GR" baseline="0" dirty="0" smtClean="0"/>
              <a:t> παροχή χρήσιμης πληροφορίας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47</a:t>
            </a:fld>
            <a:endParaRPr lang="el-G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οδηγία - το νόημα των </a:t>
            </a:r>
            <a:r>
              <a:rPr lang="en-US" dirty="0" smtClean="0"/>
              <a:t>exceptions</a:t>
            </a:r>
            <a:r>
              <a:rPr lang="el-GR" baseline="0" dirty="0" smtClean="0"/>
              <a:t> πρέπει να είναι ξεκάθαρο για αυτόν που τα διαχειρίζεται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48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μεγάλες και σύγχρονες οθόνες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49</a:t>
            </a:fld>
            <a:endParaRPr lang="el-G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50</a:t>
            </a:fld>
            <a:endParaRPr lang="el-G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51</a:t>
            </a:fld>
            <a:endParaRPr lang="el-G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52</a:t>
            </a:fld>
            <a:endParaRPr lang="el-G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53</a:t>
            </a:fld>
            <a:endParaRPr lang="el-G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54</a:t>
            </a:fld>
            <a:endParaRPr lang="el-G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55</a:t>
            </a:fld>
            <a:endParaRPr lang="el-G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56</a:t>
            </a:fld>
            <a:endParaRPr lang="el-G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57</a:t>
            </a:fld>
            <a:endParaRPr lang="el-G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58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1-2 φωλιασμένα μπλοκ εντολών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59</a:t>
            </a:fld>
            <a:endParaRPr lang="el-G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60</a:t>
            </a:fld>
            <a:endParaRPr lang="el-G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61</a:t>
            </a:fld>
            <a:endParaRPr lang="el-G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62</a:t>
            </a:fld>
            <a:endParaRPr lang="el-G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63</a:t>
            </a:fld>
            <a:endParaRPr lang="el-G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cluter</a:t>
            </a:r>
            <a:r>
              <a:rPr lang="en-US" dirty="0" smtClean="0"/>
              <a:t> = </a:t>
            </a:r>
            <a:r>
              <a:rPr lang="el-GR" dirty="0" err="1" smtClean="0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64</a:t>
            </a:fld>
            <a:endParaRPr lang="el-G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</a:t>
            </a:r>
            <a:r>
              <a:rPr lang="en-US" baseline="0" dirty="0" smtClean="0"/>
              <a:t> should consist of a sequence of steps that explain what it does, without going into details on how each step is realized (if the step is complex)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</a:t>
            </a:r>
            <a:r>
              <a:rPr lang="en-US" baseline="0" dirty="0" smtClean="0"/>
              <a:t> should consist of a sequence of steps that explain what it does, without going into details on how each step is realized (if the step is complex)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Κάθε</a:t>
            </a:r>
            <a:r>
              <a:rPr lang="el-GR" baseline="0" dirty="0" smtClean="0"/>
              <a:t> εμφωλευμένο μπλοκ εντολών εξηγεί το πώς υλοποιείται ένα βήμα του αμέσως προηγούμενου επιπέδου εμφώλευσης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</a:t>
            </a:r>
            <a:r>
              <a:rPr lang="en-US" baseline="0" dirty="0" smtClean="0"/>
              <a:t> rule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each function we put the functions it calls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Functions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Clean Code by R. C. Martin, </a:t>
            </a:r>
            <a:r>
              <a:rPr lang="en-US" dirty="0" err="1" smtClean="0"/>
              <a:t>a.k.a</a:t>
            </a:r>
            <a:r>
              <a:rPr lang="en-US" dirty="0" smtClean="0"/>
              <a:t> “Uncle Bob”</a:t>
            </a:r>
            <a:endParaRPr lang="el-GR" dirty="0"/>
          </a:p>
        </p:txBody>
      </p:sp>
      <p:pic>
        <p:nvPicPr>
          <p:cNvPr id="7" name="Picture 2" descr="http://hackles.org/strips/cartoon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7372350" cy="2800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27432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it take to make so small functions ???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Functions should not be large enough to hold nested blocks.</a:t>
            </a:r>
          </a:p>
          <a:p>
            <a:endParaRPr lang="en-US" dirty="0" smtClean="0"/>
          </a:p>
          <a:p>
            <a:r>
              <a:rPr lang="en-US" dirty="0" smtClean="0"/>
              <a:t>Therefore, </a:t>
            </a:r>
            <a:r>
              <a:rPr lang="en-US" dirty="0" smtClean="0">
                <a:solidFill>
                  <a:srgbClr val="FF0000"/>
                </a:solidFill>
              </a:rPr>
              <a:t>the indent level </a:t>
            </a:r>
            <a:r>
              <a:rPr lang="en-US" dirty="0" smtClean="0"/>
              <a:t>of a function should not be greater than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This, of course, makes the functions easier to read and understand.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17895"/>
            <a:ext cx="2219325" cy="20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2743200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following advice has appeared in one form or another for 30 years or more.</a:t>
            </a:r>
          </a:p>
          <a:p>
            <a:endParaRPr lang="en-US" b="1" i="1" dirty="0" smtClean="0"/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FUNCTIONS SHOULD DO ONE THING.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WELL.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ONLY.</a:t>
            </a:r>
            <a:endParaRPr lang="el-G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17895"/>
            <a:ext cx="2219325" cy="20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2743200"/>
            <a:ext cx="571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following advice has appeared in one form or another for 30 years or more.</a:t>
            </a:r>
          </a:p>
          <a:p>
            <a:endParaRPr lang="en-US" b="1" i="1" dirty="0" smtClean="0"/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FUNCTIONS SHOULD DO ONE THING.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WELL. </a:t>
            </a:r>
          </a:p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THEY SHOULD DO IT ONLY.</a:t>
            </a:r>
          </a:p>
          <a:p>
            <a:pPr algn="ctr"/>
            <a:endParaRPr lang="en-US" b="1" i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Great but the problem is that it is hard to know </a:t>
            </a:r>
            <a:r>
              <a:rPr lang="en-US" b="1" dirty="0" smtClean="0">
                <a:solidFill>
                  <a:srgbClr val="FF0000"/>
                </a:solidFill>
              </a:rPr>
              <a:t>what one thing is !!!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29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4038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Does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this</a:t>
            </a:r>
            <a:r>
              <a:rPr lang="fr-FR" b="1" dirty="0" smtClean="0">
                <a:solidFill>
                  <a:srgbClr val="FF0000"/>
                </a:solidFill>
              </a:rPr>
              <a:t> code </a:t>
            </a:r>
            <a:r>
              <a:rPr lang="en-US" b="1" dirty="0" smtClean="0">
                <a:solidFill>
                  <a:srgbClr val="FF0000"/>
                </a:solidFill>
              </a:rPr>
              <a:t>do one thing?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7" y="1447800"/>
            <a:ext cx="913523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3836075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Does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this</a:t>
            </a:r>
            <a:r>
              <a:rPr lang="fr-FR" b="1" dirty="0" smtClean="0">
                <a:solidFill>
                  <a:srgbClr val="FF0000"/>
                </a:solidFill>
              </a:rPr>
              <a:t> code </a:t>
            </a:r>
            <a:r>
              <a:rPr lang="en-US" b="1" dirty="0" smtClean="0">
                <a:solidFill>
                  <a:srgbClr val="FF0000"/>
                </a:solidFill>
              </a:rPr>
              <a:t>do one thing? </a:t>
            </a:r>
          </a:p>
          <a:p>
            <a:endParaRPr lang="en-US" dirty="0" smtClean="0"/>
          </a:p>
          <a:p>
            <a:r>
              <a:rPr lang="en-US" dirty="0" smtClean="0"/>
              <a:t>It’s easy to make the case that it’s doing </a:t>
            </a:r>
            <a:r>
              <a:rPr lang="en-US" dirty="0" smtClean="0">
                <a:solidFill>
                  <a:srgbClr val="FF0000"/>
                </a:solidFill>
              </a:rPr>
              <a:t>three things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1. Check whether </a:t>
            </a:r>
            <a:r>
              <a:rPr lang="en-US" dirty="0" err="1" smtClean="0"/>
              <a:t>pageData</a:t>
            </a:r>
            <a:r>
              <a:rPr lang="en-US" dirty="0" smtClean="0"/>
              <a:t> refer to a test page.</a:t>
            </a:r>
          </a:p>
          <a:p>
            <a:r>
              <a:rPr lang="en-US" dirty="0" smtClean="0"/>
              <a:t>2. If so, includes setup and teardown data to </a:t>
            </a:r>
            <a:r>
              <a:rPr lang="en-US" dirty="0" err="1" smtClean="0"/>
              <a:t>pageData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Renders </a:t>
            </a:r>
            <a:r>
              <a:rPr lang="en-US" dirty="0" err="1" smtClean="0"/>
              <a:t>pageData</a:t>
            </a:r>
            <a:r>
              <a:rPr lang="en-US" dirty="0" smtClean="0"/>
              <a:t> in HTML.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276045"/>
            <a:ext cx="8915400" cy="230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733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Check whether </a:t>
            </a:r>
            <a:r>
              <a:rPr lang="en-US" dirty="0" err="1" smtClean="0"/>
              <a:t>pageData</a:t>
            </a:r>
            <a:r>
              <a:rPr lang="en-US" dirty="0" smtClean="0"/>
              <a:t> refer to a test page.</a:t>
            </a:r>
          </a:p>
          <a:p>
            <a:r>
              <a:rPr lang="en-US" dirty="0" smtClean="0"/>
              <a:t>2. If so, includes setup and teardown parts to </a:t>
            </a:r>
            <a:r>
              <a:rPr lang="en-US" dirty="0" err="1" smtClean="0"/>
              <a:t>pageData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Renders </a:t>
            </a:r>
            <a:r>
              <a:rPr lang="en-US" dirty="0" err="1" smtClean="0"/>
              <a:t>pageData</a:t>
            </a:r>
            <a:r>
              <a:rPr lang="en-US" dirty="0" smtClean="0"/>
              <a:t> in HTML.</a:t>
            </a:r>
            <a:endParaRPr lang="el-GR" dirty="0" smtClean="0"/>
          </a:p>
          <a:p>
            <a:endParaRPr lang="en-US" dirty="0" smtClean="0"/>
          </a:p>
          <a:p>
            <a:r>
              <a:rPr lang="en-US" dirty="0" smtClean="0"/>
              <a:t>These three steps are at the </a:t>
            </a:r>
            <a:r>
              <a:rPr lang="en-US" dirty="0" smtClean="0">
                <a:solidFill>
                  <a:srgbClr val="FF0000"/>
                </a:solidFill>
              </a:rPr>
              <a:t>same level of abstraction</a:t>
            </a:r>
            <a:r>
              <a:rPr lang="en-US" dirty="0" smtClean="0"/>
              <a:t> (detail) </a:t>
            </a:r>
            <a:r>
              <a:rPr lang="en-US" dirty="0" smtClean="0">
                <a:solidFill>
                  <a:srgbClr val="FF0000"/>
                </a:solidFill>
              </a:rPr>
              <a:t>one level below</a:t>
            </a:r>
            <a:r>
              <a:rPr lang="en-US" dirty="0" smtClean="0"/>
              <a:t> the stated </a:t>
            </a:r>
            <a:r>
              <a:rPr lang="en-US" dirty="0" smtClean="0">
                <a:solidFill>
                  <a:srgbClr val="FF0000"/>
                </a:solidFill>
              </a:rPr>
              <a:t>name of the function;  </a:t>
            </a:r>
            <a:r>
              <a:rPr lang="en-US" dirty="0" smtClean="0"/>
              <a:t>they explain how to construct a page  that comprises setup and teardown parts.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381000" y="2209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To describe what the function does we need only </a:t>
            </a:r>
            <a:r>
              <a:rPr lang="en-US" dirty="0" smtClean="0">
                <a:solidFill>
                  <a:srgbClr val="FF0000"/>
                </a:solidFill>
              </a:rPr>
              <a:t>a simple TO paragraph (1,2 simple sentences)…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C00000"/>
                </a:solidFill>
              </a:rPr>
              <a:t>TO </a:t>
            </a:r>
            <a:r>
              <a:rPr lang="en-US" b="1" i="1" dirty="0" err="1" smtClean="0">
                <a:solidFill>
                  <a:srgbClr val="C00000"/>
                </a:solidFill>
              </a:rPr>
              <a:t>RenderPageWithSetupsAndTeardowns</a:t>
            </a:r>
            <a:r>
              <a:rPr lang="en-US" b="1" i="1" dirty="0" smtClean="0">
                <a:solidFill>
                  <a:srgbClr val="C00000"/>
                </a:solidFill>
              </a:rPr>
              <a:t>, we check to see whether the </a:t>
            </a:r>
            <a:r>
              <a:rPr lang="en-US" b="1" i="1" dirty="0" err="1" smtClean="0">
                <a:solidFill>
                  <a:srgbClr val="C00000"/>
                </a:solidFill>
              </a:rPr>
              <a:t>pageData</a:t>
            </a:r>
            <a:r>
              <a:rPr lang="en-US" b="1" i="1" dirty="0" smtClean="0">
                <a:solidFill>
                  <a:srgbClr val="C00000"/>
                </a:solidFill>
              </a:rPr>
              <a:t> refers to a test page and if so, we include the setup and teardown parts. We conclude by extracting the HTML code that contains the </a:t>
            </a:r>
            <a:r>
              <a:rPr lang="en-US" b="1" i="1" dirty="0" err="1" smtClean="0">
                <a:solidFill>
                  <a:srgbClr val="C00000"/>
                </a:solidFill>
              </a:rPr>
              <a:t>pageData</a:t>
            </a:r>
            <a:r>
              <a:rPr lang="fr-FR" b="1" i="1" dirty="0" smtClean="0">
                <a:solidFill>
                  <a:srgbClr val="C00000"/>
                </a:solidFill>
              </a:rPr>
              <a:t>.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 One Thing !!</a:t>
            </a:r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1430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 flipV="1">
            <a:off x="381000" y="2057400"/>
            <a:ext cx="2209800" cy="4343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2133600" y="3733800"/>
            <a:ext cx="6858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To explain what this function does we would need </a:t>
            </a:r>
            <a:r>
              <a:rPr lang="en-US" dirty="0" smtClean="0">
                <a:solidFill>
                  <a:srgbClr val="FF0000"/>
                </a:solidFill>
              </a:rPr>
              <a:t>many nested TO paragraphs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almost every nested block of commands is by itself a TO paragraph explaining how to realize a step of the higher level block</a:t>
            </a:r>
            <a:endParaRPr lang="en-US" b="1" i="1" dirty="0" smtClean="0">
              <a:solidFill>
                <a:srgbClr val="FFC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indicates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it does more than one thing 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33400" y="2286000"/>
            <a:ext cx="3124200" cy="1524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 flipV="1">
            <a:off x="5029200" y="1524000"/>
            <a:ext cx="3733800" cy="1752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 flipV="1">
            <a:off x="5181600" y="2133600"/>
            <a:ext cx="34290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 flipV="1">
            <a:off x="609600" y="2743200"/>
            <a:ext cx="30480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Step down rule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381000" y="36576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want the code to read like a </a:t>
            </a:r>
            <a:r>
              <a:rPr lang="en-US" dirty="0" smtClean="0">
                <a:solidFill>
                  <a:srgbClr val="FF0000"/>
                </a:solidFill>
              </a:rPr>
              <a:t>top-down narrative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We want </a:t>
            </a:r>
            <a:r>
              <a:rPr lang="en-US" dirty="0" smtClean="0">
                <a:solidFill>
                  <a:srgbClr val="FF0000"/>
                </a:solidFill>
              </a:rPr>
              <a:t>every function </a:t>
            </a:r>
            <a:r>
              <a:rPr lang="en-US" dirty="0" smtClean="0"/>
              <a:t>to be </a:t>
            </a:r>
            <a:r>
              <a:rPr lang="en-US" dirty="0" smtClean="0">
                <a:solidFill>
                  <a:srgbClr val="FF0000"/>
                </a:solidFill>
              </a:rPr>
              <a:t>followed</a:t>
            </a:r>
            <a:r>
              <a:rPr lang="en-US" dirty="0" smtClean="0"/>
              <a:t> by the functions that it calls, so that we can read the program, descending one level of abstraction (detail) at a time.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say this differently, we want to be able to read the program as though it were a set of </a:t>
            </a:r>
            <a:r>
              <a:rPr lang="en-US" dirty="0" smtClean="0">
                <a:solidFill>
                  <a:srgbClr val="FF0000"/>
                </a:solidFill>
              </a:rPr>
              <a:t>TO paragraphs</a:t>
            </a:r>
            <a:r>
              <a:rPr lang="en-US" dirty="0" smtClean="0"/>
              <a:t>, each of which is describing the current level of abstraction and </a:t>
            </a:r>
            <a:r>
              <a:rPr lang="en-US" dirty="0" smtClean="0">
                <a:solidFill>
                  <a:srgbClr val="FF0000"/>
                </a:solidFill>
              </a:rPr>
              <a:t>referencing</a:t>
            </a:r>
            <a:r>
              <a:rPr lang="en-US" dirty="0" smtClean="0"/>
              <a:t> subsequent </a:t>
            </a:r>
            <a:r>
              <a:rPr lang="en-US" dirty="0" smtClean="0">
                <a:solidFill>
                  <a:srgbClr val="FF0000"/>
                </a:solidFill>
              </a:rPr>
              <a:t>TO paragraphs </a:t>
            </a:r>
            <a:r>
              <a:rPr lang="en-US" dirty="0" smtClean="0"/>
              <a:t>at the next level down.</a:t>
            </a:r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10600" cy="222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2672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It’s hard to make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 statement.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By their nature,  switch statements always </a:t>
            </a:r>
            <a:r>
              <a:rPr lang="en-US" dirty="0" smtClean="0">
                <a:solidFill>
                  <a:srgbClr val="FF0000"/>
                </a:solidFill>
              </a:rPr>
              <a:t>do N things</a:t>
            </a:r>
            <a:r>
              <a:rPr lang="en-US" dirty="0" smtClean="0"/>
              <a:t>.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Can You Figure Out What it Does 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3716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2672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Why is that ???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Most likely there are: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more Bird methods like this one,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several places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similar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what </a:t>
            </a:r>
            <a:r>
              <a:rPr lang="en-US" dirty="0" smtClean="0">
                <a:solidFill>
                  <a:srgbClr val="FF0000"/>
                </a:solidFill>
              </a:rPr>
              <a:t>kind of Bird </a:t>
            </a:r>
            <a:r>
              <a:rPr lang="en-US" dirty="0" smtClean="0"/>
              <a:t>object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create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143001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Bird(0, 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(”African”, “”)){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Bird(1, 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”, “”)){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Bird(2, 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Most likely there are: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more Bird methods like this one,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several places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similar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what </a:t>
            </a:r>
            <a:r>
              <a:rPr lang="en-US" dirty="0" smtClean="0">
                <a:solidFill>
                  <a:srgbClr val="FF0000"/>
                </a:solidFill>
              </a:rPr>
              <a:t>kind of Bird </a:t>
            </a:r>
            <a:r>
              <a:rPr lang="en-US" dirty="0" smtClean="0"/>
              <a:t>object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create !!!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1143001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new Bird(0, </a:t>
            </a:r>
            <a:r>
              <a:rPr kumimoji="0" lang="en-US" sz="11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Bird(1,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Bird(2,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41067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Unfortunately </a:t>
            </a:r>
            <a:r>
              <a:rPr lang="en-US" dirty="0" smtClean="0">
                <a:solidFill>
                  <a:srgbClr val="FF0000"/>
                </a:solidFill>
              </a:rPr>
              <a:t>we can’t always </a:t>
            </a:r>
            <a:r>
              <a:rPr lang="en-US" dirty="0" smtClean="0"/>
              <a:t>avoid switch statements.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Here we can, but how ??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7244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 many cases we can replace switch statements with polymorphism 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676400" y="43434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 many cases we can replace switch statements with polymorphism  !!!</a:t>
            </a:r>
          </a:p>
          <a:p>
            <a:pPr algn="ctr"/>
            <a:endParaRPr lang="en-US" b="1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Did we solve the problem ??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7010400" cy="3705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abstract 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abstract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European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African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()*_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676400" y="4265474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Did we solve the problem ??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We did for class Bird,  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but, how about the rest of the places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switch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FF0000"/>
                </a:solidFill>
              </a:rPr>
              <a:t>subclass of Bird objects </a:t>
            </a:r>
            <a:r>
              <a:rPr lang="en-US" dirty="0" smtClean="0"/>
              <a:t>to create !!!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7010400" cy="3705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abstract 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abstract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European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African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()*_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  <a:endParaRPr kumimoji="0" lang="el-G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002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European(“”);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African(“”);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8768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But, how about the rest of the places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Bird objects </a:t>
            </a:r>
            <a:r>
              <a:rPr lang="en-US" dirty="0" smtClean="0"/>
              <a:t>are created… in these places </a:t>
            </a:r>
            <a:r>
              <a:rPr lang="en-US" dirty="0" smtClean="0">
                <a:solidFill>
                  <a:srgbClr val="FF0000"/>
                </a:solidFill>
              </a:rPr>
              <a:t>the code has a switch structure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chooses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FF0000"/>
                </a:solidFill>
              </a:rPr>
              <a:t>subclass of Bird objects </a:t>
            </a:r>
            <a:r>
              <a:rPr lang="en-US" dirty="0" smtClean="0"/>
              <a:t>to create !!!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What can we do to fix this ???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1371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somewhere else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European(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African(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71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European(“”);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African(“”);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2672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What can we do to fix this ??? </a:t>
            </a:r>
          </a:p>
          <a:p>
            <a:pPr algn="just"/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The best we can do is to keep the object creation logic </a:t>
            </a:r>
            <a:r>
              <a:rPr lang="en-US" b="1" dirty="0" smtClean="0">
                <a:solidFill>
                  <a:srgbClr val="FF0000"/>
                </a:solidFill>
              </a:rPr>
              <a:t>buried in one place</a:t>
            </a:r>
            <a:r>
              <a:rPr lang="en-US" dirty="0" smtClean="0"/>
              <a:t>,  and reuse it in all the different places that need to create (a subclass of) Bird objects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752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new 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European(</a:t>
            </a:r>
            <a:r>
              <a:rPr kumimoji="0" lang="en-US" sz="11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African(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benefit </a:t>
            </a:r>
            <a:r>
              <a:rPr lang="en-US" dirty="0" smtClean="0"/>
              <a:t>of that ??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8077200" cy="4086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BirdFactory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EUROPEAN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AFRICAN = 1;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NORVEGIAN_BLUE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public Bird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createBird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type, String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European(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African(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Can You Figure Out What it Does 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-1241" y="12192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4114800"/>
            <a:ext cx="441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Probably not !! </a:t>
            </a:r>
          </a:p>
          <a:p>
            <a:endParaRPr lang="en-US" dirty="0" smtClean="0"/>
          </a:p>
          <a:p>
            <a:r>
              <a:rPr lang="en-US" dirty="0" smtClean="0"/>
              <a:t>Not only is it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, but it’s got </a:t>
            </a:r>
            <a:r>
              <a:rPr lang="en-US" dirty="0" smtClean="0">
                <a:solidFill>
                  <a:srgbClr val="FF0000"/>
                </a:solidFill>
              </a:rPr>
              <a:t>duplicated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code</a:t>
            </a:r>
            <a:r>
              <a:rPr lang="en-US" dirty="0" smtClean="0"/>
              <a:t>, lots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odd strings</a:t>
            </a:r>
            <a:r>
              <a:rPr lang="en-US" dirty="0" smtClean="0"/>
              <a:t>, and many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strange data types</a:t>
            </a:r>
            <a:r>
              <a:rPr lang="en-US" dirty="0" smtClean="0"/>
              <a:t> and APIs. 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85800" y="32004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685800" y="44196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600200" y="33528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1524000" y="45720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371600" y="6096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5943600" y="2667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609600" y="5410200"/>
            <a:ext cx="12954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5715000" y="1905000"/>
            <a:ext cx="19050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place is often called a </a:t>
            </a:r>
            <a:r>
              <a:rPr lang="en-US" b="1" dirty="0" smtClean="0">
                <a:solidFill>
                  <a:srgbClr val="FF0000"/>
                </a:solidFill>
              </a:rPr>
              <a:t>factory class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benefit </a:t>
            </a:r>
            <a:r>
              <a:rPr lang="en-US" dirty="0" smtClean="0"/>
              <a:t>of that ??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Additions/removals/changes in </a:t>
            </a:r>
            <a:r>
              <a:rPr lang="en-US" dirty="0" smtClean="0">
                <a:solidFill>
                  <a:srgbClr val="FF0000"/>
                </a:solidFill>
              </a:rPr>
              <a:t>one place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1219200"/>
            <a:ext cx="8077200" cy="4086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BirdFactory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EUROPEAN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AFRICAN = 1;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NORVEGIAN_BLUE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public static Bird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createBird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type, String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European(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African(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	   if(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43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3094672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ideal # of arguments </a:t>
            </a:r>
            <a:r>
              <a:rPr lang="en-US" dirty="0" smtClean="0"/>
              <a:t>for a clean function 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29718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ideal # of arguments </a:t>
            </a:r>
            <a:r>
              <a:rPr lang="en-US" dirty="0" smtClean="0"/>
              <a:t>for a clean function ?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zero !! </a:t>
            </a:r>
            <a:r>
              <a:rPr lang="en-US" dirty="0" err="1" smtClean="0"/>
              <a:t>Niladic</a:t>
            </a:r>
            <a:r>
              <a:rPr lang="en-US" dirty="0" smtClean="0"/>
              <a:t> functions are the best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(monadic functions), or </a:t>
            </a:r>
            <a:r>
              <a:rPr lang="en-US" dirty="0" smtClean="0">
                <a:solidFill>
                  <a:srgbClr val="0070C0"/>
                </a:solidFill>
              </a:rPr>
              <a:t>two</a:t>
            </a:r>
            <a:r>
              <a:rPr lang="en-US" dirty="0" smtClean="0"/>
              <a:t> arguments (dyadic functions),  are also </a:t>
            </a:r>
            <a:r>
              <a:rPr lang="en-US" dirty="0" smtClean="0">
                <a:solidFill>
                  <a:srgbClr val="0070C0"/>
                </a:solidFill>
              </a:rPr>
              <a:t>OK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functions with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than 3 arguments !!!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Why many arguments are not good ??</a:t>
            </a:r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572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13716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Arguments require a lot of brain cycles !!</a:t>
            </a:r>
          </a:p>
          <a:p>
            <a:endParaRPr lang="en-US" dirty="0" smtClean="0"/>
          </a:p>
          <a:p>
            <a:r>
              <a:rPr lang="en-US" dirty="0" smtClean="0"/>
              <a:t>Each time you use the function, have to remember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, their </a:t>
            </a:r>
            <a:r>
              <a:rPr lang="en-US" dirty="0" smtClean="0">
                <a:solidFill>
                  <a:srgbClr val="FF0000"/>
                </a:solidFill>
              </a:rPr>
              <a:t>intent</a:t>
            </a:r>
            <a:r>
              <a:rPr lang="en-US" dirty="0" smtClean="0"/>
              <a:t>,  their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 etc.  </a:t>
            </a:r>
          </a:p>
          <a:p>
            <a:endParaRPr lang="en-US" dirty="0" smtClean="0"/>
          </a:p>
          <a:p>
            <a:r>
              <a:rPr lang="en-US" dirty="0" smtClean="0"/>
              <a:t>Arguments are even </a:t>
            </a:r>
            <a:r>
              <a:rPr lang="en-US" dirty="0" smtClean="0">
                <a:solidFill>
                  <a:srgbClr val="FF0000"/>
                </a:solidFill>
              </a:rPr>
              <a:t>harder</a:t>
            </a:r>
            <a:r>
              <a:rPr lang="en-US" dirty="0" smtClean="0"/>
              <a:t> from a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point of view.</a:t>
            </a:r>
          </a:p>
          <a:p>
            <a:endParaRPr lang="en-US" dirty="0" smtClean="0"/>
          </a:p>
          <a:p>
            <a:r>
              <a:rPr lang="en-US" dirty="0" smtClean="0"/>
              <a:t>Imagine the difficulty of writing all the </a:t>
            </a:r>
            <a:r>
              <a:rPr lang="en-US" dirty="0" smtClean="0">
                <a:solidFill>
                  <a:srgbClr val="FF0000"/>
                </a:solidFill>
              </a:rPr>
              <a:t>test cases</a:t>
            </a:r>
            <a:r>
              <a:rPr lang="en-US" dirty="0" smtClean="0"/>
              <a:t> to ensure that various </a:t>
            </a:r>
            <a:r>
              <a:rPr lang="en-US" dirty="0" smtClean="0">
                <a:solidFill>
                  <a:srgbClr val="FF0000"/>
                </a:solidFill>
              </a:rPr>
              <a:t>combinations of arguments </a:t>
            </a:r>
            <a:r>
              <a:rPr lang="en-US" dirty="0" smtClean="0"/>
              <a:t>work properly. </a:t>
            </a:r>
          </a:p>
          <a:p>
            <a:endParaRPr lang="en-US" dirty="0" smtClean="0"/>
          </a:p>
          <a:p>
            <a:r>
              <a:rPr lang="en-US" dirty="0" smtClean="0"/>
              <a:t>With more than two arguments, testing every combination of appropriate values can become very painful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Common Monadic Forms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914400"/>
            <a:ext cx="2400300" cy="1905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1143000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two very common reasons to pass a single argument. </a:t>
            </a:r>
          </a:p>
          <a:p>
            <a:endParaRPr lang="en-US" dirty="0" smtClean="0"/>
          </a:p>
          <a:p>
            <a:r>
              <a:rPr lang="en-US" dirty="0" smtClean="0"/>
              <a:t>You may be </a:t>
            </a:r>
            <a:r>
              <a:rPr lang="en-US" dirty="0" smtClean="0">
                <a:solidFill>
                  <a:srgbClr val="FF0000"/>
                </a:solidFill>
              </a:rPr>
              <a:t>asking a question </a:t>
            </a:r>
            <a:r>
              <a:rPr lang="en-US" dirty="0" smtClean="0"/>
              <a:t>about that argument, as in: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fileExists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you may be </a:t>
            </a:r>
            <a:r>
              <a:rPr lang="en-US" dirty="0" smtClean="0">
                <a:solidFill>
                  <a:srgbClr val="FF0000"/>
                </a:solidFill>
              </a:rPr>
              <a:t>operating</a:t>
            </a:r>
            <a:r>
              <a:rPr lang="en-US" dirty="0" smtClean="0"/>
              <a:t> on that argument, </a:t>
            </a:r>
            <a:r>
              <a:rPr lang="en-US" dirty="0" smtClean="0">
                <a:solidFill>
                  <a:srgbClr val="FF0000"/>
                </a:solidFill>
              </a:rPr>
              <a:t>transforming</a:t>
            </a:r>
            <a:r>
              <a:rPr lang="en-US" dirty="0" smtClean="0"/>
              <a:t> it into something else and </a:t>
            </a:r>
            <a:r>
              <a:rPr lang="en-US" dirty="0" smtClean="0">
                <a:solidFill>
                  <a:srgbClr val="FF0000"/>
                </a:solidFill>
              </a:rPr>
              <a:t>returning</a:t>
            </a:r>
            <a:r>
              <a:rPr lang="en-US" dirty="0" smtClean="0"/>
              <a:t> it.  For example,: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openFile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 </a:t>
            </a:r>
          </a:p>
          <a:p>
            <a:endParaRPr lang="en-US" dirty="0" smtClean="0"/>
          </a:p>
          <a:p>
            <a:r>
              <a:rPr lang="en-US" dirty="0" smtClean="0"/>
              <a:t>transforms a file name String into an </a:t>
            </a:r>
            <a:r>
              <a:rPr lang="en-US" dirty="0" err="1" smtClean="0"/>
              <a:t>InputStream</a:t>
            </a:r>
            <a:r>
              <a:rPr lang="en-US" dirty="0" smtClean="0"/>
              <a:t> return value. </a:t>
            </a:r>
          </a:p>
          <a:p>
            <a:endParaRPr lang="en-US" dirty="0" smtClean="0"/>
          </a:p>
          <a:p>
            <a:r>
              <a:rPr lang="en-US" dirty="0" smtClean="0"/>
              <a:t>Another very useful form for a single argument function, is an </a:t>
            </a:r>
            <a:r>
              <a:rPr lang="en-US" dirty="0" smtClean="0">
                <a:solidFill>
                  <a:srgbClr val="FF0000"/>
                </a:solidFill>
              </a:rPr>
              <a:t>event/command</a:t>
            </a:r>
            <a:r>
              <a:rPr lang="en-US" i="1" dirty="0" smtClean="0"/>
              <a:t>.  </a:t>
            </a:r>
            <a:r>
              <a:rPr lang="en-US" dirty="0" smtClean="0"/>
              <a:t>In this form there is an </a:t>
            </a:r>
            <a:r>
              <a:rPr lang="en-US" dirty="0" smtClean="0">
                <a:solidFill>
                  <a:srgbClr val="FF0000"/>
                </a:solidFill>
              </a:rPr>
              <a:t>input argument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 output argument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function uses the argument to alter the state of the program, for example: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stream)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Flag Arguments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 arguments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terrible</a:t>
            </a:r>
            <a:r>
              <a:rPr lang="en-US" dirty="0" smtClean="0"/>
              <a:t> practice !!!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is that ??</a:t>
            </a:r>
          </a:p>
          <a:p>
            <a:endParaRPr lang="en-US" dirty="0" smtClean="0"/>
          </a:p>
        </p:txBody>
      </p:sp>
      <p:pic>
        <p:nvPicPr>
          <p:cNvPr id="113666" name="Picture 2" descr="https://encrypted-tbn3.gstatic.com/images?q=tbn:ANd9GcR3wW93swkTLwfqCb9Xy9ZfqbeAlayHZRgEVHuimeVF3fS5QAPl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057400" cy="150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Flag Arguments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609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 arguments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terrible</a:t>
            </a:r>
            <a:r>
              <a:rPr lang="en-US" dirty="0" smtClean="0"/>
              <a:t> practice !!!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is that ??</a:t>
            </a:r>
          </a:p>
          <a:p>
            <a:endParaRPr lang="en-US" dirty="0" smtClean="0"/>
          </a:p>
          <a:p>
            <a:r>
              <a:rPr lang="en-US" dirty="0" smtClean="0"/>
              <a:t>Passing a </a:t>
            </a:r>
            <a:r>
              <a:rPr lang="en-US" dirty="0" err="1" smtClean="0"/>
              <a:t>boolean</a:t>
            </a:r>
            <a:r>
              <a:rPr lang="en-US" dirty="0" smtClean="0"/>
              <a:t> loudly proclaims that this function </a:t>
            </a:r>
            <a:r>
              <a:rPr lang="en-US" dirty="0" smtClean="0">
                <a:solidFill>
                  <a:srgbClr val="FF0000"/>
                </a:solidFill>
              </a:rPr>
              <a:t>does more than one thing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does one thing if the flag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and another if the flag is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How can we avoid them ???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113666" name="Picture 2" descr="https://encrypted-tbn3.gstatic.com/images?q=tbn:ANd9GcR3wW93swkTLwfqCb9Xy9ZfqbeAlayHZRgEVHuimeVF3fS5QAPl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057400" cy="150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Flag Arguments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 arguments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terrible</a:t>
            </a:r>
            <a:r>
              <a:rPr lang="en-US" dirty="0" smtClean="0"/>
              <a:t> practice !!!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is that ??</a:t>
            </a:r>
          </a:p>
          <a:p>
            <a:endParaRPr lang="en-US" dirty="0" smtClean="0"/>
          </a:p>
          <a:p>
            <a:r>
              <a:rPr lang="en-US" dirty="0" smtClean="0"/>
              <a:t>Passing a </a:t>
            </a:r>
            <a:r>
              <a:rPr lang="en-US" dirty="0" err="1" smtClean="0"/>
              <a:t>boolean</a:t>
            </a:r>
            <a:r>
              <a:rPr lang="en-US" dirty="0" smtClean="0"/>
              <a:t> loudly proclaims that this function </a:t>
            </a:r>
            <a:r>
              <a:rPr lang="en-US" dirty="0" smtClean="0">
                <a:solidFill>
                  <a:srgbClr val="FF0000"/>
                </a:solidFill>
              </a:rPr>
              <a:t>does more than one thing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does one thing if the flag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and another if the flag is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How can we avoid them ???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Easy, we can make </a:t>
            </a:r>
            <a:r>
              <a:rPr lang="en-US" dirty="0" smtClean="0">
                <a:solidFill>
                  <a:srgbClr val="FF0000"/>
                </a:solidFill>
              </a:rPr>
              <a:t>2 functions </a:t>
            </a:r>
            <a:r>
              <a:rPr lang="en-US" dirty="0" smtClean="0"/>
              <a:t>without flag,  instead of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with a flag</a:t>
            </a:r>
            <a:endParaRPr lang="el-GR" dirty="0"/>
          </a:p>
        </p:txBody>
      </p:sp>
      <p:pic>
        <p:nvPicPr>
          <p:cNvPr id="113666" name="Picture 2" descr="https://encrypted-tbn3.gstatic.com/images?q=tbn:ANd9GcR3wW93swkTLwfqCb9Xy9ZfqbeAlayHZRgEVHuimeVF3fS5QAPl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85800"/>
            <a:ext cx="2057400" cy="150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Argument Objects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"/>
            <a:ext cx="2400300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24384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a function seems to need </a:t>
            </a:r>
            <a:r>
              <a:rPr lang="en-US" dirty="0" smtClean="0">
                <a:solidFill>
                  <a:srgbClr val="FF0000"/>
                </a:solidFill>
              </a:rPr>
              <a:t>more than two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arguments, it is likely that </a:t>
            </a:r>
            <a:r>
              <a:rPr lang="en-US" dirty="0" smtClean="0">
                <a:solidFill>
                  <a:srgbClr val="FF0000"/>
                </a:solidFill>
              </a:rPr>
              <a:t>some of those arguments </a:t>
            </a:r>
            <a:r>
              <a:rPr lang="en-US" dirty="0" smtClean="0"/>
              <a:t>ought to be wrapped into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of their own. </a:t>
            </a:r>
          </a:p>
          <a:p>
            <a:endParaRPr lang="en-US" dirty="0" smtClean="0"/>
          </a:p>
          <a:p>
            <a:r>
              <a:rPr lang="en-US" dirty="0" smtClean="0"/>
              <a:t>Consider, for example:</a:t>
            </a:r>
          </a:p>
          <a:p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makeCircle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(double x, double y, double radius);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Argument Objects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0"/>
            <a:ext cx="2400300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1980486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a function seems to need </a:t>
            </a:r>
            <a:r>
              <a:rPr lang="en-US" dirty="0" smtClean="0">
                <a:solidFill>
                  <a:srgbClr val="FF0000"/>
                </a:solidFill>
              </a:rPr>
              <a:t>more than two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arguments, it is likely that </a:t>
            </a:r>
            <a:r>
              <a:rPr lang="en-US" dirty="0" smtClean="0">
                <a:solidFill>
                  <a:srgbClr val="FF0000"/>
                </a:solidFill>
              </a:rPr>
              <a:t>some of those arguments </a:t>
            </a:r>
            <a:r>
              <a:rPr lang="en-US" dirty="0" smtClean="0"/>
              <a:t>ought to be wrapped into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of their own. </a:t>
            </a:r>
          </a:p>
          <a:p>
            <a:endParaRPr lang="en-US" dirty="0" smtClean="0"/>
          </a:p>
          <a:p>
            <a:r>
              <a:rPr lang="en-US" dirty="0" smtClean="0"/>
              <a:t>Consider, for example:</a:t>
            </a:r>
          </a:p>
          <a:p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makeCircle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(double x, double y, double radius);</a:t>
            </a:r>
          </a:p>
          <a:p>
            <a:endParaRPr lang="fr-FR" dirty="0" smtClean="0"/>
          </a:p>
          <a:p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makeCircle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(Point center, double radius);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51" y="13716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7400" y="365760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rule is that </a:t>
            </a:r>
            <a:r>
              <a:rPr lang="en-US" dirty="0" smtClean="0">
                <a:solidFill>
                  <a:srgbClr val="FF0000"/>
                </a:solidFill>
              </a:rPr>
              <a:t>functions should be small !!!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Commands from Queries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33600"/>
            <a:ext cx="24003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542328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parseFile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>
                <a:cs typeface="Courier New" pitchFamily="49" charset="0"/>
              </a:rPr>
              <a:t>what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is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cs typeface="Courier New" pitchFamily="49" charset="0"/>
              </a:rPr>
              <a:t>meaning</a:t>
            </a:r>
            <a:r>
              <a:rPr lang="fr-FR" dirty="0" smtClean="0">
                <a:cs typeface="Courier New" pitchFamily="49" charset="0"/>
              </a:rPr>
              <a:t> of </a:t>
            </a:r>
            <a:r>
              <a:rPr lang="fr-FR" dirty="0" err="1" smtClean="0">
                <a:cs typeface="Courier New" pitchFamily="49" charset="0"/>
              </a:rPr>
              <a:t>this</a:t>
            </a:r>
            <a:r>
              <a:rPr lang="fr-FR" dirty="0" smtClean="0">
                <a:cs typeface="Courier New" pitchFamily="49" charset="0"/>
              </a:rPr>
              <a:t> ?</a:t>
            </a:r>
          </a:p>
          <a:p>
            <a:endParaRPr lang="fr-FR" dirty="0" smtClean="0">
              <a:cs typeface="Courier New" pitchFamily="49" charset="0"/>
            </a:endParaRPr>
          </a:p>
          <a:p>
            <a:r>
              <a:rPr lang="en-US" dirty="0" smtClean="0"/>
              <a:t>Unclear what is returned by the function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Commands from Queries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33600"/>
            <a:ext cx="24003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556113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parseFile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getNumberOfDataEntries</a:t>
            </a:r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Much better if we separate command from query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wrong with error handling ? 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28800"/>
            <a:ext cx="8001000" cy="328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0668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7755683" cy="318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48006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Returning </a:t>
            </a:r>
            <a:r>
              <a:rPr lang="en-US" dirty="0" smtClean="0">
                <a:solidFill>
                  <a:srgbClr val="FF0000"/>
                </a:solidFill>
              </a:rPr>
              <a:t>error codes </a:t>
            </a:r>
            <a:r>
              <a:rPr lang="en-US" dirty="0" smtClean="0"/>
              <a:t>from command functions is a subtle </a:t>
            </a:r>
            <a:r>
              <a:rPr lang="en-US" dirty="0" smtClean="0">
                <a:solidFill>
                  <a:srgbClr val="FF0000"/>
                </a:solidFill>
              </a:rPr>
              <a:t>violation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command query separation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code </a:t>
            </a:r>
            <a:r>
              <a:rPr lang="fr-FR" dirty="0" err="1" smtClean="0"/>
              <a:t>that</a:t>
            </a:r>
            <a:r>
              <a:rPr lang="fr-FR" dirty="0" smtClean="0"/>
              <a:t> calls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complicated</a:t>
            </a:r>
            <a:r>
              <a:rPr lang="fr-FR" dirty="0" smtClean="0"/>
              <a:t>, </a:t>
            </a:r>
            <a:r>
              <a:rPr lang="fr-FR" dirty="0" err="1" smtClean="0"/>
              <a:t>mixing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error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handling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normal </a:t>
            </a:r>
            <a:r>
              <a:rPr lang="fr-FR" dirty="0" err="1" smtClean="0">
                <a:solidFill>
                  <a:srgbClr val="FF0000"/>
                </a:solidFill>
              </a:rPr>
              <a:t>execution</a:t>
            </a:r>
            <a:r>
              <a:rPr lang="fr-FR" dirty="0" smtClean="0"/>
              <a:t>.</a:t>
            </a:r>
            <a:endParaRPr lang="el-GR" dirty="0"/>
          </a:p>
        </p:txBody>
      </p:sp>
      <p:sp>
        <p:nvSpPr>
          <p:cNvPr id="1028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8382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57" y="1676400"/>
            <a:ext cx="721099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44958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Here, each method throws an </a:t>
            </a:r>
            <a:r>
              <a:rPr lang="en-US" dirty="0" smtClean="0">
                <a:solidFill>
                  <a:srgbClr val="FF0000"/>
                </a:solidFill>
              </a:rPr>
              <a:t>exception</a:t>
            </a:r>
            <a:r>
              <a:rPr lang="en-US" dirty="0" smtClean="0"/>
              <a:t>, instead of returned </a:t>
            </a:r>
            <a:r>
              <a:rPr lang="en-US" dirty="0" smtClean="0">
                <a:solidFill>
                  <a:srgbClr val="FF0000"/>
                </a:solidFill>
              </a:rPr>
              <a:t>error codes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Then the error processing code can be separated from the normal code using </a:t>
            </a:r>
            <a:r>
              <a:rPr lang="en-US" dirty="0" smtClean="0">
                <a:solidFill>
                  <a:srgbClr val="FF0000"/>
                </a:solidFill>
              </a:rPr>
              <a:t>try/catch</a:t>
            </a:r>
          </a:p>
          <a:p>
            <a:endParaRPr lang="en-US" dirty="0" smtClean="0"/>
          </a:p>
          <a:p>
            <a:r>
              <a:rPr lang="en-US" dirty="0" smtClean="0"/>
              <a:t>The code is much </a:t>
            </a:r>
            <a:r>
              <a:rPr lang="en-US" dirty="0" smtClean="0">
                <a:solidFill>
                  <a:srgbClr val="FF0000"/>
                </a:solidFill>
              </a:rPr>
              <a:t>simplified</a:t>
            </a:r>
            <a:r>
              <a:rPr lang="en-US" dirty="0" smtClean="0"/>
              <a:t> !!</a:t>
            </a:r>
            <a:endParaRPr lang="el-GR" dirty="0"/>
          </a:p>
        </p:txBody>
      </p:sp>
      <p:sp>
        <p:nvSpPr>
          <p:cNvPr id="2052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054" name="AutoShape 6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56" y="1676400"/>
            <a:ext cx="698565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44958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try/catch</a:t>
            </a:r>
            <a:r>
              <a:rPr lang="en-US" dirty="0" smtClean="0"/>
              <a:t> blocks are also considered ugly and hard to read…</a:t>
            </a:r>
          </a:p>
          <a:p>
            <a:endParaRPr lang="en-US" dirty="0" smtClean="0"/>
          </a:p>
          <a:p>
            <a:r>
              <a:rPr lang="en-US" dirty="0" smtClean="0"/>
              <a:t>it forces the reader to understand 2 things, how is the normal work done and how exceptions are handled !!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we do better ???</a:t>
            </a:r>
            <a:endParaRPr lang="el-GR" dirty="0">
              <a:solidFill>
                <a:srgbClr val="FF0000"/>
              </a:solidFill>
            </a:endParaRPr>
          </a:p>
        </p:txBody>
      </p:sp>
      <p:pic>
        <p:nvPicPr>
          <p:cNvPr id="6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9144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Prefer Exceptions to Error Codes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74764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5638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above, provides a </a:t>
            </a:r>
            <a:r>
              <a:rPr lang="en-US" dirty="0" smtClean="0">
                <a:solidFill>
                  <a:srgbClr val="FF0000"/>
                </a:solidFill>
              </a:rPr>
              <a:t>better separation </a:t>
            </a:r>
            <a:r>
              <a:rPr lang="en-US" dirty="0" smtClean="0"/>
              <a:t>between normal and error handling code that makes the code easier to understand and modify.</a:t>
            </a:r>
            <a:endParaRPr lang="el-GR" dirty="0"/>
          </a:p>
        </p:txBody>
      </p:sp>
      <p:pic>
        <p:nvPicPr>
          <p:cNvPr id="9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Provide Context with Exceptions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172084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Each exception that you throw should provide enough context to determine the source and location of an error.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Java, you can get a </a:t>
            </a:r>
            <a:r>
              <a:rPr lang="en-US" dirty="0" smtClean="0">
                <a:solidFill>
                  <a:srgbClr val="FF0000"/>
                </a:solidFill>
              </a:rPr>
              <a:t>stack trace </a:t>
            </a:r>
            <a:r>
              <a:rPr lang="en-US" dirty="0" smtClean="0"/>
              <a:t>from any exception; however, a stack trace can’t tell you the </a:t>
            </a:r>
            <a:r>
              <a:rPr lang="en-US" dirty="0" smtClean="0">
                <a:solidFill>
                  <a:srgbClr val="FF0000"/>
                </a:solidFill>
              </a:rPr>
              <a:t>intent of the operation that failed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informative error messages </a:t>
            </a:r>
            <a:r>
              <a:rPr lang="en-US" dirty="0" smtClean="0"/>
              <a:t>and pass them along with your exceptions.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Mention the </a:t>
            </a:r>
            <a:r>
              <a:rPr lang="en-US" dirty="0" smtClean="0">
                <a:solidFill>
                  <a:srgbClr val="FF0000"/>
                </a:solidFill>
              </a:rPr>
              <a:t>operation</a:t>
            </a:r>
            <a:r>
              <a:rPr lang="en-US" dirty="0" smtClean="0"/>
              <a:t> that failed and the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of failure. If you are logging in your application, pass along </a:t>
            </a:r>
            <a:r>
              <a:rPr lang="en-US" dirty="0" smtClean="0">
                <a:solidFill>
                  <a:srgbClr val="FF0000"/>
                </a:solidFill>
              </a:rPr>
              <a:t>enough information </a:t>
            </a:r>
            <a:r>
              <a:rPr lang="en-US" dirty="0" smtClean="0"/>
              <a:t>to be able to </a:t>
            </a: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dirty="0" smtClean="0"/>
              <a:t> the error in your catch.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350" y="1524000"/>
            <a:ext cx="5769849" cy="404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1295400"/>
            <a:ext cx="264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20493"/>
            <a:ext cx="5943600" cy="41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00799" y="1295400"/>
            <a:ext cx="243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exceptions</a:t>
            </a:r>
            <a:r>
              <a:rPr lang="en-US" dirty="0" smtClean="0"/>
              <a:t> for just </a:t>
            </a:r>
            <a:r>
              <a:rPr lang="en-US" dirty="0" smtClean="0">
                <a:solidFill>
                  <a:srgbClr val="FF0000"/>
                </a:solidFill>
              </a:rPr>
              <a:t>one method call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weird names </a:t>
            </a:r>
            <a:r>
              <a:rPr lang="en-US" dirty="0" smtClean="0"/>
              <a:t>that don’t make much sense for the caller of </a:t>
            </a:r>
            <a:r>
              <a:rPr lang="en-US" dirty="0" err="1" smtClean="0"/>
              <a:t>port.open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The third party API that is used here provides a poor set of exception classes that </a:t>
            </a:r>
            <a:r>
              <a:rPr lang="en-US" dirty="0" smtClean="0">
                <a:solidFill>
                  <a:srgbClr val="FF0000"/>
                </a:solidFill>
              </a:rPr>
              <a:t>obscure the readability of the code</a:t>
            </a:r>
            <a:r>
              <a:rPr lang="en-US" dirty="0" smtClean="0"/>
              <a:t>… </a:t>
            </a: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30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0800" y="3810000"/>
            <a:ext cx="2986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does small mean ???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hundreds of lines ??</a:t>
            </a:r>
          </a:p>
          <a:p>
            <a:endParaRPr lang="en-US" dirty="0" smtClean="0"/>
          </a:p>
          <a:p>
            <a:r>
              <a:rPr lang="en-US" dirty="0" smtClean="0"/>
              <a:t>tens of lines ??</a:t>
            </a:r>
          </a:p>
          <a:p>
            <a:endParaRPr lang="en-US" b="1" dirty="0" smtClean="0"/>
          </a:p>
          <a:p>
            <a:r>
              <a:rPr lang="en-US" dirty="0" smtClean="0"/>
              <a:t>less ??   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when we define exception classes in an application, our most important concern should be to be meaningful for the code that catches and handles them.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Meaningful Exceptions </a:t>
            </a:r>
            <a:r>
              <a:rPr lang="en-US" dirty="0" err="1" smtClean="0"/>
              <a:t>wrt</a:t>
            </a:r>
            <a:r>
              <a:rPr lang="en-US" dirty="0" smtClean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597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1" y="1295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can we deal with poor exceptions that come from an external API ??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Define Meaningful Exceptions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181601" y="1295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can we deal with poor exceptions that come from an external API ??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914400"/>
            <a:ext cx="442010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81600" y="236220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improve our code considerably by </a:t>
            </a:r>
            <a:r>
              <a:rPr lang="en-US" dirty="0" smtClean="0">
                <a:solidFill>
                  <a:srgbClr val="FF0000"/>
                </a:solidFill>
              </a:rPr>
              <a:t>wrapping (adapting) the API </a:t>
            </a:r>
            <a:r>
              <a:rPr lang="en-US" dirty="0" smtClean="0"/>
              <a:t>that we are calling and making sure that it returns a meaningful exception type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81600" y="4419600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LocalPort</a:t>
            </a:r>
            <a:r>
              <a:rPr lang="en-US" dirty="0" smtClean="0"/>
              <a:t> class is just a simple </a:t>
            </a:r>
            <a:r>
              <a:rPr lang="en-US" dirty="0" smtClean="0">
                <a:solidFill>
                  <a:srgbClr val="FF0000"/>
                </a:solidFill>
              </a:rPr>
              <a:t>wrapper</a:t>
            </a:r>
            <a:r>
              <a:rPr lang="en-US" dirty="0" smtClean="0"/>
              <a:t> that catches and </a:t>
            </a:r>
            <a:r>
              <a:rPr lang="en-US" dirty="0" smtClean="0">
                <a:solidFill>
                  <a:srgbClr val="FF0000"/>
                </a:solidFill>
              </a:rPr>
              <a:t>transforms exceptions </a:t>
            </a:r>
            <a:r>
              <a:rPr lang="en-US" dirty="0" smtClean="0"/>
              <a:t>thrown by the </a:t>
            </a:r>
            <a:r>
              <a:rPr lang="en-US" dirty="0" err="1" smtClean="0"/>
              <a:t>ACMEPort</a:t>
            </a:r>
            <a:r>
              <a:rPr lang="en-US" dirty="0" smtClean="0"/>
              <a:t> class </a:t>
            </a:r>
            <a:r>
              <a:rPr lang="en-US" dirty="0" smtClean="0">
                <a:solidFill>
                  <a:srgbClr val="FF0000"/>
                </a:solidFill>
              </a:rPr>
              <a:t>into a simpler </a:t>
            </a:r>
            <a:r>
              <a:rPr lang="en-US" dirty="0" smtClean="0"/>
              <a:t>more</a:t>
            </a:r>
            <a:r>
              <a:rPr lang="en-US" dirty="0" smtClean="0">
                <a:solidFill>
                  <a:srgbClr val="FF0000"/>
                </a:solidFill>
              </a:rPr>
              <a:t> meaningful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 the caller </a:t>
            </a:r>
            <a:r>
              <a:rPr lang="en-US" dirty="0" smtClean="0"/>
              <a:t>exception</a:t>
            </a: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8302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09800" y="4953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8302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5000" y="38862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this code ??</a:t>
            </a:r>
          </a:p>
          <a:p>
            <a:endParaRPr lang="en-US" dirty="0" smtClean="0"/>
          </a:p>
          <a:p>
            <a:r>
              <a:rPr lang="en-US" dirty="0" smtClean="0"/>
              <a:t>When we return null, we are essentially creating work for ourselves and foisting problems upon our callers. </a:t>
            </a:r>
          </a:p>
          <a:p>
            <a:endParaRPr lang="en-US" dirty="0" smtClean="0"/>
          </a:p>
          <a:p>
            <a:r>
              <a:rPr lang="en-US" dirty="0" smtClean="0"/>
              <a:t>All it takes is one </a:t>
            </a:r>
            <a:r>
              <a:rPr lang="en-US" b="1" dirty="0" smtClean="0">
                <a:solidFill>
                  <a:srgbClr val="FF0000"/>
                </a:solidFill>
              </a:rPr>
              <a:t>missing null check </a:t>
            </a:r>
            <a:r>
              <a:rPr lang="en-US" dirty="0" smtClean="0"/>
              <a:t>to send an application </a:t>
            </a:r>
            <a:r>
              <a:rPr lang="fr-FR" dirty="0" err="1" smtClean="0"/>
              <a:t>spinning</a:t>
            </a:r>
            <a:r>
              <a:rPr lang="fr-FR" dirty="0" smtClean="0"/>
              <a:t> out of control.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662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If you are </a:t>
            </a:r>
            <a:r>
              <a:rPr lang="en-US" sz="1600" b="1" dirty="0" smtClean="0">
                <a:solidFill>
                  <a:srgbClr val="C00000"/>
                </a:solidFill>
              </a:rPr>
              <a:t>tempted to return null </a:t>
            </a:r>
            <a:r>
              <a:rPr lang="en-US" sz="1600" b="1" dirty="0" smtClean="0"/>
              <a:t>from a method, consider </a:t>
            </a:r>
          </a:p>
          <a:p>
            <a:pPr algn="just"/>
            <a:endParaRPr lang="en-US" sz="1600" b="1" dirty="0" smtClean="0">
              <a:solidFill>
                <a:srgbClr val="C00000"/>
              </a:solidFill>
            </a:endParaRPr>
          </a:p>
          <a:p>
            <a:pPr marL="342900" indent="-342900" algn="just">
              <a:buAutoNum type="arabicParenBoth"/>
            </a:pPr>
            <a:r>
              <a:rPr lang="en-US" sz="1600" b="1" dirty="0" smtClean="0">
                <a:solidFill>
                  <a:srgbClr val="C00000"/>
                </a:solidFill>
              </a:rPr>
              <a:t>throwing an exception</a:t>
            </a:r>
            <a:r>
              <a:rPr lang="en-US" sz="1600" b="1" dirty="0" smtClean="0"/>
              <a:t> </a:t>
            </a:r>
          </a:p>
          <a:p>
            <a:pPr marL="342900" indent="-342900" algn="just">
              <a:buAutoNum type="arabicParenBoth"/>
            </a:pPr>
            <a:r>
              <a:rPr lang="en-US" sz="1600" b="1" dirty="0" smtClean="0">
                <a:solidFill>
                  <a:srgbClr val="C00000"/>
                </a:solidFill>
              </a:rPr>
              <a:t>or returning a SPECIAL CASE object instead. </a:t>
            </a:r>
          </a:p>
          <a:p>
            <a:pPr algn="just"/>
            <a:endParaRPr lang="en-US" sz="1600" b="1" dirty="0" smtClean="0"/>
          </a:p>
          <a:p>
            <a:pPr algn="just"/>
            <a:r>
              <a:rPr lang="en-US" sz="1600" b="1" dirty="0" smtClean="0"/>
              <a:t>If you are calling a </a:t>
            </a:r>
            <a:r>
              <a:rPr lang="en-US" sz="1600" b="1" dirty="0" smtClean="0">
                <a:solidFill>
                  <a:srgbClr val="C00000"/>
                </a:solidFill>
              </a:rPr>
              <a:t>null-returning method from a third-party API</a:t>
            </a:r>
            <a:r>
              <a:rPr lang="en-US" sz="1600" b="1" dirty="0" smtClean="0"/>
              <a:t>, consider </a:t>
            </a:r>
            <a:r>
              <a:rPr lang="en-US" sz="1600" b="1" dirty="0" smtClean="0">
                <a:solidFill>
                  <a:srgbClr val="C00000"/>
                </a:solidFill>
              </a:rPr>
              <a:t>wrapping that metho</a:t>
            </a:r>
            <a:r>
              <a:rPr lang="en-US" sz="1600" b="1" dirty="0" smtClean="0"/>
              <a:t>d with a method that either throws an exception or returns a special case object.</a:t>
            </a:r>
            <a:endParaRPr lang="el-G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Null Object Pattern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3535" y="3124200"/>
            <a:ext cx="3066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a = </a:t>
            </a:r>
            <a:r>
              <a:rPr lang="en-US" sz="1400" dirty="0" err="1" smtClean="0">
                <a:latin typeface="Consolas" pitchFamily="49" charset="0"/>
              </a:rPr>
              <a:t>provider.getTheObject</a:t>
            </a:r>
            <a:r>
              <a:rPr lang="en-US" sz="1400" dirty="0" smtClean="0">
                <a:latin typeface="Consolas" pitchFamily="49" charset="0"/>
              </a:rPr>
              <a:t>();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0507" y="1453953"/>
            <a:ext cx="2868093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getTheObject</a:t>
            </a:r>
            <a:r>
              <a:rPr lang="en-US" sz="1400" dirty="0" smtClean="0">
                <a:latin typeface="Consolas" pitchFamily="49" charset="0"/>
              </a:rPr>
              <a:t>() {</a:t>
            </a:r>
          </a:p>
          <a:p>
            <a:r>
              <a:rPr lang="en-US" sz="1400" dirty="0" smtClean="0">
                <a:latin typeface="Consolas" pitchFamily="49" charset="0"/>
              </a:rPr>
              <a:t>  ….</a:t>
            </a:r>
          </a:p>
          <a:p>
            <a:r>
              <a:rPr lang="en-US" sz="1400" dirty="0" smtClean="0">
                <a:latin typeface="Consolas" pitchFamily="49" charset="0"/>
              </a:rPr>
              <a:t>  if (…) 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else</a:t>
            </a:r>
          </a:p>
          <a:p>
            <a:r>
              <a:rPr lang="en-US" sz="1400" dirty="0" smtClean="0">
                <a:latin typeface="Consolas" pitchFamily="49" charset="0"/>
              </a:rPr>
              <a:t>    return null;</a:t>
            </a:r>
          </a:p>
          <a:p>
            <a:r>
              <a:rPr lang="en-US" sz="1400" dirty="0" smtClean="0"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89707" y="3511353"/>
            <a:ext cx="4038600" cy="2356047"/>
            <a:chOff x="1524000" y="2895600"/>
            <a:chExt cx="4038600" cy="235604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/>
            <a:srcRect r="53333" b="44480"/>
            <a:stretch>
              <a:fillRect/>
            </a:stretch>
          </p:blipFill>
          <p:spPr bwMode="auto">
            <a:xfrm>
              <a:off x="1524000" y="2895600"/>
              <a:ext cx="3886200" cy="2356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3429000" y="3886200"/>
              <a:ext cx="21336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85107" y="2292153"/>
            <a:ext cx="1066800" cy="76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Provider</a:t>
            </a:r>
            <a:endParaRPr 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hape 12"/>
          <p:cNvCxnSpPr>
            <a:endCxn id="11" idx="1"/>
          </p:cNvCxnSpPr>
          <p:nvPr/>
        </p:nvCxnSpPr>
        <p:spPr>
          <a:xfrm rot="5400000" flipH="1" flipV="1">
            <a:off x="2846907" y="2749353"/>
            <a:ext cx="914400" cy="762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2209800"/>
            <a:ext cx="6911261" cy="35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Null Object Pattern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3066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a = </a:t>
            </a:r>
            <a:r>
              <a:rPr lang="en-US" sz="1400" dirty="0" err="1" smtClean="0">
                <a:latin typeface="Consolas" pitchFamily="49" charset="0"/>
              </a:rPr>
              <a:t>provider.getTheObject</a:t>
            </a:r>
            <a:r>
              <a:rPr lang="en-US" sz="1400" dirty="0" smtClean="0">
                <a:latin typeface="Consolas" pitchFamily="49" charset="0"/>
              </a:rPr>
              <a:t>();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533400"/>
            <a:ext cx="3265638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AbstractObject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getTheObject</a:t>
            </a:r>
            <a:r>
              <a:rPr lang="en-US" sz="1400" dirty="0" smtClean="0">
                <a:latin typeface="Consolas" pitchFamily="49" charset="0"/>
              </a:rPr>
              <a:t>() {</a:t>
            </a:r>
          </a:p>
          <a:p>
            <a:r>
              <a:rPr lang="en-US" sz="1400" dirty="0" smtClean="0">
                <a:latin typeface="Consolas" pitchFamily="49" charset="0"/>
              </a:rPr>
              <a:t>  ….</a:t>
            </a:r>
          </a:p>
          <a:p>
            <a:r>
              <a:rPr lang="en-US" sz="1400" dirty="0" smtClean="0">
                <a:latin typeface="Consolas" pitchFamily="49" charset="0"/>
              </a:rPr>
              <a:t>  if (…) 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RealObject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else</a:t>
            </a:r>
          </a:p>
          <a:p>
            <a:r>
              <a:rPr lang="en-US" sz="1400" dirty="0" smtClean="0">
                <a:latin typeface="Consolas" pitchFamily="49" charset="0"/>
              </a:rPr>
              <a:t>   return new </a:t>
            </a:r>
            <a:r>
              <a:rPr lang="en-US" sz="1400" dirty="0" err="1" smtClean="0">
                <a:latin typeface="Consolas" pitchFamily="49" charset="0"/>
              </a:rPr>
              <a:t>NullObject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2455095"/>
            <a:ext cx="9144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Provider</a:t>
            </a:r>
            <a:endParaRPr lang="en-US" sz="16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Shape 9"/>
          <p:cNvCxnSpPr>
            <a:endCxn id="9" idx="1"/>
          </p:cNvCxnSpPr>
          <p:nvPr/>
        </p:nvCxnSpPr>
        <p:spPr>
          <a:xfrm flipV="1">
            <a:off x="3962400" y="2797995"/>
            <a:ext cx="914400" cy="876300"/>
          </a:xfrm>
          <a:prstGeom prst="bentConnector3">
            <a:avLst>
              <a:gd name="adj1" fmla="val -6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6019800" cy="179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62200" y="34290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Right now, </a:t>
            </a:r>
            <a:r>
              <a:rPr lang="en-US" dirty="0" err="1" smtClean="0"/>
              <a:t>getEmployees</a:t>
            </a:r>
            <a:r>
              <a:rPr lang="en-US" dirty="0" smtClean="0"/>
              <a:t>() can return null, but </a:t>
            </a:r>
            <a:r>
              <a:rPr lang="en-US" dirty="0" smtClean="0">
                <a:solidFill>
                  <a:srgbClr val="FF0000"/>
                </a:solidFill>
              </a:rPr>
              <a:t>does it have to</a:t>
            </a:r>
            <a:r>
              <a:rPr lang="en-US" dirty="0" smtClean="0"/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Return Null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066800" y="1447800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we change </a:t>
            </a:r>
            <a:r>
              <a:rPr lang="en-US" dirty="0" err="1" smtClean="0"/>
              <a:t>getEmployees</a:t>
            </a:r>
            <a:r>
              <a:rPr lang="en-US" dirty="0" smtClean="0"/>
              <a:t>() so that it </a:t>
            </a:r>
            <a:r>
              <a:rPr lang="en-US" dirty="0" smtClean="0">
                <a:solidFill>
                  <a:srgbClr val="FF0000"/>
                </a:solidFill>
              </a:rPr>
              <a:t>returns an empty list</a:t>
            </a:r>
            <a:r>
              <a:rPr lang="en-US" dirty="0" smtClean="0"/>
              <a:t>, we can </a:t>
            </a:r>
            <a:r>
              <a:rPr lang="en-US" dirty="0" smtClean="0">
                <a:solidFill>
                  <a:srgbClr val="FF0000"/>
                </a:solidFill>
              </a:rPr>
              <a:t>clean up the code</a:t>
            </a:r>
            <a:r>
              <a:rPr lang="en-US" dirty="0" smtClean="0"/>
              <a:t>. Java has a special method for making immutable empty lists…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Collections.emptyList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Or just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&lt;Employee&gt;();</a:t>
            </a:r>
            <a:endParaRPr lang="el-G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048000"/>
            <a:ext cx="6457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876800"/>
            <a:ext cx="55406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0480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the eighties they used to say that a function should be </a:t>
            </a:r>
            <a:r>
              <a:rPr lang="en-US" dirty="0" smtClean="0">
                <a:solidFill>
                  <a:srgbClr val="FF0000"/>
                </a:solidFill>
              </a:rPr>
              <a:t>no bigger </a:t>
            </a:r>
            <a:r>
              <a:rPr lang="en-US" dirty="0" smtClean="0"/>
              <a:t>than a </a:t>
            </a:r>
            <a:r>
              <a:rPr lang="en-US" dirty="0" smtClean="0">
                <a:solidFill>
                  <a:srgbClr val="FF0000"/>
                </a:solidFill>
              </a:rPr>
              <a:t>screen-full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At that time </a:t>
            </a:r>
            <a:r>
              <a:rPr lang="en-US" dirty="0" smtClean="0">
                <a:solidFill>
                  <a:srgbClr val="FF0000"/>
                </a:solidFill>
              </a:rPr>
              <a:t>VT100 screens </a:t>
            </a:r>
            <a:r>
              <a:rPr lang="en-US" dirty="0" smtClean="0"/>
              <a:t>were </a:t>
            </a:r>
            <a:r>
              <a:rPr lang="en-US" dirty="0" smtClean="0">
                <a:solidFill>
                  <a:srgbClr val="FF0000"/>
                </a:solidFill>
              </a:rPr>
              <a:t>24 lines by 80 columns</a:t>
            </a:r>
            <a:r>
              <a:rPr lang="en-US" dirty="0" smtClean="0"/>
              <a:t>, and the editors used 4 lines for administrative purposes.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Nowadays with a cranked-down font and a nice big monitor, you can fit 150 characters on a line and a </a:t>
            </a:r>
            <a:r>
              <a:rPr lang="en-US" dirty="0" smtClean="0">
                <a:solidFill>
                  <a:srgbClr val="FF0000"/>
                </a:solidFill>
              </a:rPr>
              <a:t>100 lines </a:t>
            </a:r>
            <a:r>
              <a:rPr lang="en-US" dirty="0" smtClean="0"/>
              <a:t>or more on </a:t>
            </a:r>
            <a:r>
              <a:rPr lang="en-US" dirty="0" smtClean="0">
                <a:solidFill>
                  <a:srgbClr val="FF0000"/>
                </a:solidFill>
              </a:rPr>
              <a:t>a screen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Lines should not be 150 characters long. Functions should not be 100 lines long. 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Functions should hardly ever be 20 lines long !!!!</a:t>
            </a:r>
            <a:endParaRPr lang="el-G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76400"/>
            <a:ext cx="7774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when someone passes null as an argument?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00200"/>
            <a:ext cx="7774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3733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when someone passes null as an argument?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will get a </a:t>
            </a:r>
            <a:r>
              <a:rPr lang="en-US" dirty="0" err="1" smtClean="0"/>
              <a:t>NullPointerException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676678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800" y="28194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Could the developer of the class do something better 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He could </a:t>
            </a:r>
            <a:r>
              <a:rPr lang="en-US" dirty="0" smtClean="0">
                <a:solidFill>
                  <a:srgbClr val="FF0000"/>
                </a:solidFill>
              </a:rPr>
              <a:t>check the arguments </a:t>
            </a:r>
            <a:r>
              <a:rPr lang="en-US" dirty="0" smtClean="0"/>
              <a:t>and throw a more </a:t>
            </a:r>
            <a:r>
              <a:rPr lang="en-US" dirty="0" smtClean="0">
                <a:solidFill>
                  <a:srgbClr val="FF0000"/>
                </a:solidFill>
              </a:rPr>
              <a:t>informative exception</a:t>
            </a:r>
            <a:r>
              <a:rPr lang="en-US" dirty="0" smtClean="0"/>
              <a:t>…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821170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6705600" cy="177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790757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47800" y="2665274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this better? </a:t>
            </a:r>
          </a:p>
          <a:p>
            <a:endParaRPr lang="en-US" dirty="0" smtClean="0"/>
          </a:p>
          <a:p>
            <a:r>
              <a:rPr lang="en-US" dirty="0" smtClean="0"/>
              <a:t>It might be a little better than a null pointer exception, but remember, we have to define a handler for </a:t>
            </a:r>
            <a:r>
              <a:rPr lang="en-US" dirty="0" err="1" smtClean="0"/>
              <a:t>InvalidArgumentException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Pass Null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609600" y="21336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Passing null can only create problems</a:t>
            </a:r>
            <a:r>
              <a:rPr lang="en-US" b="1" dirty="0" smtClean="0"/>
              <a:t>…The caller should check what happens in this case. The called must perform null checks. </a:t>
            </a:r>
            <a:r>
              <a:rPr lang="en-US" b="1" dirty="0" smtClean="0">
                <a:solidFill>
                  <a:srgbClr val="C00000"/>
                </a:solidFill>
              </a:rPr>
              <a:t>Everybody’s code becomes more complex.</a:t>
            </a:r>
          </a:p>
          <a:p>
            <a:endParaRPr lang="en-US" b="1" dirty="0" smtClean="0"/>
          </a:p>
          <a:p>
            <a:r>
              <a:rPr lang="en-US" b="1" dirty="0" smtClean="0"/>
              <a:t>Because this is the case, the rational approach is </a:t>
            </a:r>
            <a:r>
              <a:rPr lang="en-US" b="1" dirty="0" smtClean="0">
                <a:solidFill>
                  <a:srgbClr val="C00000"/>
                </a:solidFill>
              </a:rPr>
              <a:t>to avoid </a:t>
            </a:r>
            <a:r>
              <a:rPr lang="fr-FR" b="1" dirty="0" smtClean="0">
                <a:solidFill>
                  <a:srgbClr val="C00000"/>
                </a:solidFill>
              </a:rPr>
              <a:t>passing </a:t>
            </a:r>
            <a:r>
              <a:rPr lang="fr-FR" b="1" dirty="0" err="1" smtClean="0">
                <a:solidFill>
                  <a:srgbClr val="C00000"/>
                </a:solidFill>
              </a:rPr>
              <a:t>null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smtClean="0"/>
              <a:t>by default.</a:t>
            </a: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How do you write functions like this ?</a:t>
            </a:r>
            <a:endParaRPr lang="el-GR" dirty="0"/>
          </a:p>
        </p:txBody>
      </p:sp>
      <p:pic>
        <p:nvPicPr>
          <p:cNvPr id="6146" name="Picture 2" descr="https://encrypted-tbn0.gstatic.com/images?q=tbn:ANd9GcTqCuh8grdl8lDPx86nKqR2x5Zs8ixqmOizsTVUV1zwZhkwR9a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0" y="1371600"/>
            <a:ext cx="2762250" cy="223189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1945481"/>
            <a:ext cx="579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Writing software </a:t>
            </a:r>
            <a:r>
              <a:rPr lang="en-US" dirty="0" smtClean="0"/>
              <a:t>is like any other kind of </a:t>
            </a:r>
            <a:r>
              <a:rPr lang="en-US" dirty="0" smtClean="0">
                <a:solidFill>
                  <a:srgbClr val="FF0000"/>
                </a:solidFill>
              </a:rPr>
              <a:t>writing</a:t>
            </a:r>
            <a:r>
              <a:rPr lang="en-US" dirty="0" smtClean="0"/>
              <a:t>. When we write a paper or an article, the first draft might be clumsy and disorganized, so we restructure it and refine it until it reads the way we want it to read.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we write </a:t>
            </a:r>
            <a:r>
              <a:rPr lang="en-US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, they come out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complicated</a:t>
            </a:r>
            <a:r>
              <a:rPr lang="en-US" dirty="0" smtClean="0"/>
              <a:t>. They have lots of indenting and nested loops. They have long argument lists. The names are arbitrary, and there is duplicated code.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Then, we </a:t>
            </a:r>
            <a:r>
              <a:rPr lang="en-US" dirty="0" err="1" smtClean="0">
                <a:solidFill>
                  <a:srgbClr val="FF0000"/>
                </a:solidFill>
              </a:rPr>
              <a:t>refactor</a:t>
            </a:r>
            <a:r>
              <a:rPr lang="en-US" dirty="0" smtClean="0"/>
              <a:t> to meet the rules !!</a:t>
            </a:r>
          </a:p>
          <a:p>
            <a:pPr algn="just"/>
            <a:endParaRPr lang="en-US" dirty="0" smtClean="0"/>
          </a:p>
          <a:p>
            <a:pPr algn="just"/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457200"/>
            <a:ext cx="1488316" cy="172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2228671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 we can make large programs with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two, or three, or four lines  </a:t>
            </a:r>
            <a:r>
              <a:rPr lang="en-US" b="1" dirty="0" smtClean="0"/>
              <a:t>functions …</a:t>
            </a:r>
            <a:r>
              <a:rPr lang="en-US" i="1" dirty="0" smtClean="0"/>
              <a:t>. </a:t>
            </a:r>
          </a:p>
          <a:p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e.g. Kent Beck’s Sparkle graphical application…</a:t>
            </a:r>
          </a:p>
          <a:p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practically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 it is quite reasonable to make algorithms of 2, 3, 4 steps, </a:t>
            </a: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		consisting of more detailed algorithms of 2, 3, 4 steps, </a:t>
            </a:r>
          </a:p>
          <a:p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			etc.</a:t>
            </a:r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1066800" y="32766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it take to make so small functions ???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Blocks within </a:t>
            </a:r>
            <a:r>
              <a:rPr lang="en-US" dirty="0" smtClean="0">
                <a:solidFill>
                  <a:srgbClr val="000099"/>
                </a:solidFill>
              </a:rPr>
              <a:t>if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else block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while block statements</a:t>
            </a:r>
            <a:r>
              <a:rPr lang="en-US" dirty="0" smtClean="0"/>
              <a:t>, and so on should be </a:t>
            </a:r>
            <a:r>
              <a:rPr lang="en-US" dirty="0" smtClean="0">
                <a:solidFill>
                  <a:srgbClr val="FF0000"/>
                </a:solidFill>
              </a:rPr>
              <a:t>one line long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How can this be possible ??</a:t>
            </a:r>
          </a:p>
          <a:p>
            <a:endParaRPr lang="el-G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066800"/>
            <a:ext cx="1488316" cy="172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90600" y="32004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it take to make so small functions ???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Blocks within </a:t>
            </a:r>
            <a:r>
              <a:rPr lang="en-US" dirty="0" smtClean="0">
                <a:solidFill>
                  <a:srgbClr val="000099"/>
                </a:solidFill>
              </a:rPr>
              <a:t>if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else block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while block statements</a:t>
            </a:r>
            <a:r>
              <a:rPr lang="en-US" dirty="0" smtClean="0"/>
              <a:t>, and so on should be </a:t>
            </a:r>
            <a:r>
              <a:rPr lang="en-US" dirty="0" smtClean="0">
                <a:solidFill>
                  <a:srgbClr val="FF0000"/>
                </a:solidFill>
              </a:rPr>
              <a:t>one line long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Probably that line should be a function call.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Not only does this keep the enclosing function small, but it also </a:t>
            </a:r>
            <a:r>
              <a:rPr lang="en-US" dirty="0" smtClean="0">
                <a:solidFill>
                  <a:srgbClr val="FF0000"/>
                </a:solidFill>
              </a:rPr>
              <a:t>adds documentary value</a:t>
            </a:r>
            <a:r>
              <a:rPr lang="en-US" dirty="0" smtClean="0"/>
              <a:t> because the function called within the block can have a </a:t>
            </a:r>
            <a:r>
              <a:rPr lang="en-US" dirty="0" smtClean="0">
                <a:solidFill>
                  <a:srgbClr val="FF0000"/>
                </a:solidFill>
              </a:rPr>
              <a:t>nicely descriptive name</a:t>
            </a:r>
            <a:r>
              <a:rPr lang="en-US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5439</TotalTime>
  <Words>3562</Words>
  <Application>Microsoft Office PowerPoint</Application>
  <PresentationFormat>On-screen Show (4:3)</PresentationFormat>
  <Paragraphs>697</Paragraphs>
  <Slides>65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Origin</vt:lpstr>
      <vt:lpstr>Clean Functions www.cs.uoi.gr/~zarras/soft-devII.htm    </vt:lpstr>
      <vt:lpstr>Can You Figure Out What it Does ?</vt:lpstr>
      <vt:lpstr>Can You Figure Out What it Does ?</vt:lpstr>
      <vt:lpstr>Small !!</vt:lpstr>
      <vt:lpstr>Small !!</vt:lpstr>
      <vt:lpstr>Small !!</vt:lpstr>
      <vt:lpstr>Small !!</vt:lpstr>
      <vt:lpstr>Small !!</vt:lpstr>
      <vt:lpstr>Small !!</vt:lpstr>
      <vt:lpstr>Small !!</vt:lpstr>
      <vt:lpstr>Do One Thing !!</vt:lpstr>
      <vt:lpstr>Do One Thing !!</vt:lpstr>
      <vt:lpstr>Do One Thing !!</vt:lpstr>
      <vt:lpstr>Do One Thing !!</vt:lpstr>
      <vt:lpstr>Do One Thing !!</vt:lpstr>
      <vt:lpstr>Do One Thing !!</vt:lpstr>
      <vt:lpstr>Do One Thing !!</vt:lpstr>
      <vt:lpstr>Step down rule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Function Arguments</vt:lpstr>
      <vt:lpstr>Function Arguments</vt:lpstr>
      <vt:lpstr>Function Arguments</vt:lpstr>
      <vt:lpstr>Common Monadic Forms</vt:lpstr>
      <vt:lpstr>Flag Arguments</vt:lpstr>
      <vt:lpstr>Flag Arguments</vt:lpstr>
      <vt:lpstr>Flag Arguments</vt:lpstr>
      <vt:lpstr>Argument Objects</vt:lpstr>
      <vt:lpstr>Argument Objects</vt:lpstr>
      <vt:lpstr>Separate Commands from Queries</vt:lpstr>
      <vt:lpstr>Separate Commands from Queries</vt:lpstr>
      <vt:lpstr>What is wrong with error handling ? </vt:lpstr>
      <vt:lpstr>Prefer Exceptions to Error Codes</vt:lpstr>
      <vt:lpstr>Prefer Exceptions to Error Codes</vt:lpstr>
      <vt:lpstr>Prefer Exceptions to Error Codes</vt:lpstr>
      <vt:lpstr>Prefer Exceptions to Error Codes</vt:lpstr>
      <vt:lpstr>Provide Context with Exceptions</vt:lpstr>
      <vt:lpstr>Define Meaningful Exceptions wrt Caller’s Needs</vt:lpstr>
      <vt:lpstr>Define Meaningful Exceptions wrt Caller’s Needs</vt:lpstr>
      <vt:lpstr>Define Meaningful Exceptions wrt Caller’s Needs</vt:lpstr>
      <vt:lpstr>Define Meaningful Exceptions wrt Caller’s Needs</vt:lpstr>
      <vt:lpstr>Define Meaningful Exceptions</vt:lpstr>
      <vt:lpstr>Don’t Return Null</vt:lpstr>
      <vt:lpstr>Don’t Return Null</vt:lpstr>
      <vt:lpstr>Don’t Return Null</vt:lpstr>
      <vt:lpstr>Null Object Pattern</vt:lpstr>
      <vt:lpstr>Null Object Pattern</vt:lpstr>
      <vt:lpstr>Don’t Return Null</vt:lpstr>
      <vt:lpstr>Don’t Return Null</vt:lpstr>
      <vt:lpstr>Don’t Pass Null</vt:lpstr>
      <vt:lpstr>Don’t Pass Null</vt:lpstr>
      <vt:lpstr>Don’t Pass Null</vt:lpstr>
      <vt:lpstr>Don’t Pass Null</vt:lpstr>
      <vt:lpstr>Don’t Pass Null</vt:lpstr>
      <vt:lpstr>How do you write functions like this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110</cp:revision>
  <dcterms:created xsi:type="dcterms:W3CDTF">2006-08-16T00:00:00Z</dcterms:created>
  <dcterms:modified xsi:type="dcterms:W3CDTF">2021-11-04T12:52:42Z</dcterms:modified>
</cp:coreProperties>
</file>