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466" r:id="rId9"/>
    <p:sldId id="273" r:id="rId10"/>
    <p:sldId id="274" r:id="rId11"/>
    <p:sldId id="335" r:id="rId12"/>
    <p:sldId id="476" r:id="rId13"/>
    <p:sldId id="477" r:id="rId14"/>
    <p:sldId id="478" r:id="rId15"/>
    <p:sldId id="479" r:id="rId16"/>
    <p:sldId id="480" r:id="rId17"/>
    <p:sldId id="482" r:id="rId18"/>
    <p:sldId id="484" r:id="rId19"/>
    <p:sldId id="481" r:id="rId20"/>
    <p:sldId id="483" r:id="rId21"/>
    <p:sldId id="465" r:id="rId22"/>
    <p:sldId id="469" r:id="rId23"/>
    <p:sldId id="470" r:id="rId24"/>
    <p:sldId id="370" r:id="rId25"/>
    <p:sldId id="468" r:id="rId26"/>
    <p:sldId id="473" r:id="rId27"/>
    <p:sldId id="475" r:id="rId28"/>
    <p:sldId id="474" r:id="rId29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0132" autoAdjust="0"/>
    <p:restoredTop sz="90311" autoAdjust="0"/>
  </p:normalViewPr>
  <p:slideViewPr>
    <p:cSldViewPr>
      <p:cViewPr>
        <p:scale>
          <a:sx n="80" d="100"/>
          <a:sy n="80" d="100"/>
        </p:scale>
        <p:origin x="-1404" y="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6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6888"/>
          </a:xfrm>
          <a:prstGeom prst="rect">
            <a:avLst/>
          </a:prstGeom>
        </p:spPr>
        <p:txBody>
          <a:bodyPr vert="horz" lIns="95005" tIns="47503" rIns="95005" bIns="4750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96888"/>
          </a:xfrm>
          <a:prstGeom prst="rect">
            <a:avLst/>
          </a:prstGeom>
        </p:spPr>
        <p:txBody>
          <a:bodyPr vert="horz" lIns="95005" tIns="47503" rIns="95005" bIns="47503" rtlCol="0"/>
          <a:lstStyle>
            <a:lvl1pPr algn="r">
              <a:defRPr sz="1300"/>
            </a:lvl1pPr>
          </a:lstStyle>
          <a:p>
            <a:fld id="{84CA1DF6-9F31-441E-947E-BABD0C57E452}" type="datetimeFigureOut">
              <a:rPr lang="el-GR" smtClean="0"/>
              <a:pPr/>
              <a:t>21/11/2021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71800" cy="496887"/>
          </a:xfrm>
          <a:prstGeom prst="rect">
            <a:avLst/>
          </a:prstGeom>
        </p:spPr>
        <p:txBody>
          <a:bodyPr vert="horz" lIns="95005" tIns="47503" rIns="95005" bIns="4750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164"/>
            <a:ext cx="2971800" cy="496887"/>
          </a:xfrm>
          <a:prstGeom prst="rect">
            <a:avLst/>
          </a:prstGeom>
        </p:spPr>
        <p:txBody>
          <a:bodyPr vert="horz" lIns="95005" tIns="47503" rIns="95005" bIns="47503" rtlCol="0" anchor="b"/>
          <a:lstStyle>
            <a:lvl1pPr algn="r">
              <a:defRPr sz="1300"/>
            </a:lvl1pPr>
          </a:lstStyle>
          <a:p>
            <a:fld id="{86FF8116-8529-4889-9D1B-5DD34A463A5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5005" tIns="47503" rIns="95005" bIns="4750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5005" tIns="47503" rIns="95005" bIns="47503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21/11/2021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05" tIns="47503" rIns="95005" bIns="4750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005" tIns="47503" rIns="95005" bIns="475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5005" tIns="47503" rIns="95005" bIns="4750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5005" tIns="47503" rIns="95005" bIns="47503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change</a:t>
            </a:r>
            <a:r>
              <a:rPr lang="en-US" baseline="0" dirty="0" smtClean="0"/>
              <a:t> to a big class can affect many inside things</a:t>
            </a:r>
          </a:p>
          <a:p>
            <a:r>
              <a:rPr lang="en-US" baseline="0" dirty="0" smtClean="0"/>
              <a:t>A change to a big class may affect the clients and big classes have many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change</a:t>
            </a:r>
            <a:r>
              <a:rPr lang="en-US" baseline="0" dirty="0" smtClean="0"/>
              <a:t> to a big class can affect many inside things</a:t>
            </a:r>
          </a:p>
          <a:p>
            <a:r>
              <a:rPr lang="en-US" baseline="0" dirty="0" smtClean="0"/>
              <a:t>A change to a big class may affect the clients and big classes have many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change</a:t>
            </a:r>
            <a:r>
              <a:rPr lang="en-US" baseline="0" dirty="0" smtClean="0"/>
              <a:t> to a big class can affect many inside things</a:t>
            </a:r>
          </a:p>
          <a:p>
            <a:r>
              <a:rPr lang="en-US" baseline="0" dirty="0" smtClean="0"/>
              <a:t>A change to a big class may affect the clients and big classes have many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change</a:t>
            </a:r>
            <a:r>
              <a:rPr lang="en-US" baseline="0" dirty="0" smtClean="0"/>
              <a:t> to a big class can affect many inside things</a:t>
            </a:r>
          </a:p>
          <a:p>
            <a:r>
              <a:rPr lang="en-US" baseline="0" dirty="0" smtClean="0"/>
              <a:t>A change to a big class may affect the clients and big classes have many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change</a:t>
            </a:r>
            <a:r>
              <a:rPr lang="en-US" baseline="0" dirty="0" smtClean="0"/>
              <a:t> to a big class can affect many inside things</a:t>
            </a:r>
          </a:p>
          <a:p>
            <a:r>
              <a:rPr lang="en-US" baseline="0" dirty="0" smtClean="0"/>
              <a:t>A change to a big class may affect the clients and big classes have many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change</a:t>
            </a:r>
            <a:r>
              <a:rPr lang="en-US" baseline="0" dirty="0" smtClean="0"/>
              <a:t> to a big class can affect many inside things</a:t>
            </a:r>
          </a:p>
          <a:p>
            <a:r>
              <a:rPr lang="en-US" baseline="0" dirty="0" smtClean="0"/>
              <a:t>A change to a big class may affect the clients and big classes have many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Clean Classes</a:t>
            </a:r>
            <a:br>
              <a:rPr lang="en-US" noProof="0" smtClean="0"/>
            </a:br>
            <a:r>
              <a:rPr lang="en-US" sz="1800" noProof="0" smtClean="0">
                <a:hlinkClick r:id="rId2"/>
              </a:rPr>
              <a:t>www.cs.uoi.gr/~zarras/soft-devII.htm</a:t>
            </a:r>
            <a:r>
              <a:rPr lang="en-US" sz="1800" noProof="0" smtClean="0"/>
              <a:t>    </a:t>
            </a:r>
            <a:endParaRPr lang="en-US" sz="1800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from Clean Code by R. C. Martin, a.k.a “Uncle Bob”</a:t>
            </a:r>
            <a:endParaRPr lang="en-US" noProof="0"/>
          </a:p>
        </p:txBody>
      </p:sp>
      <p:pic>
        <p:nvPicPr>
          <p:cNvPr id="51202" name="Picture 2" descr="http://www.bonkersworld.net/images/2011.09.07_object_oriented_programmer_wor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8600"/>
            <a:ext cx="5127624" cy="3326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The Single Responsibility Principle</a:t>
            </a:r>
            <a:endParaRPr lang="en-US" noProof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403860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seemingly small </a:t>
            </a:r>
            <a:r>
              <a:rPr lang="en-US" dirty="0" err="1" smtClean="0"/>
              <a:t>SuperDashboard</a:t>
            </a:r>
            <a:r>
              <a:rPr lang="en-US" dirty="0" smtClean="0"/>
              <a:t> class has two reasons to change.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First, it </a:t>
            </a:r>
            <a:r>
              <a:rPr lang="en-US" dirty="0" smtClean="0">
                <a:solidFill>
                  <a:srgbClr val="FF0000"/>
                </a:solidFill>
              </a:rPr>
              <a:t>tracks version information </a:t>
            </a:r>
            <a:r>
              <a:rPr lang="en-US" dirty="0" smtClean="0"/>
              <a:t>that would seemingly need to be updated every time the software gets shipped. </a:t>
            </a:r>
          </a:p>
          <a:p>
            <a:endParaRPr lang="en-US" dirty="0" smtClean="0"/>
          </a:p>
          <a:p>
            <a:r>
              <a:rPr lang="en-US" dirty="0" smtClean="0"/>
              <a:t>Second, it </a:t>
            </a:r>
            <a:r>
              <a:rPr lang="en-US" dirty="0" smtClean="0">
                <a:solidFill>
                  <a:srgbClr val="FF0000"/>
                </a:solidFill>
              </a:rPr>
              <a:t>manages Java Swing components </a:t>
            </a:r>
            <a:r>
              <a:rPr lang="en-US" dirty="0" smtClean="0"/>
              <a:t>(it is a derivative of </a:t>
            </a:r>
            <a:r>
              <a:rPr lang="en-US" dirty="0" err="1" smtClean="0"/>
              <a:t>JFrame</a:t>
            </a:r>
            <a:r>
              <a:rPr lang="en-US" dirty="0" smtClean="0"/>
              <a:t>, the Swing representation of a top-level GUI window).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Organizing for change</a:t>
            </a:r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533400" y="16764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most systems, </a:t>
            </a: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continual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Every change subjects us to the risk that the remainder of the system no longer works as intended. </a:t>
            </a:r>
            <a:r>
              <a:rPr lang="en-US" dirty="0" smtClean="0">
                <a:solidFill>
                  <a:srgbClr val="FF0000"/>
                </a:solidFill>
              </a:rPr>
              <a:t>Effort</a:t>
            </a:r>
            <a:r>
              <a:rPr lang="en-US" dirty="0" smtClean="0"/>
              <a:t> is needed to analyze the </a:t>
            </a:r>
            <a:r>
              <a:rPr lang="en-US" dirty="0" smtClean="0">
                <a:solidFill>
                  <a:srgbClr val="FF0000"/>
                </a:solidFill>
              </a:rPr>
              <a:t>impact</a:t>
            </a:r>
            <a:r>
              <a:rPr lang="en-US" dirty="0" smtClean="0"/>
              <a:t> of changes, </a:t>
            </a:r>
            <a:r>
              <a:rPr lang="en-US" dirty="0" smtClean="0">
                <a:solidFill>
                  <a:srgbClr val="FF0000"/>
                </a:solidFill>
              </a:rPr>
              <a:t>compile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dirty="0" smtClean="0"/>
              <a:t>In a clean system we </a:t>
            </a:r>
            <a:r>
              <a:rPr lang="en-US" dirty="0" smtClean="0">
                <a:solidFill>
                  <a:srgbClr val="FF0000"/>
                </a:solidFill>
              </a:rPr>
              <a:t>organize</a:t>
            </a:r>
            <a:r>
              <a:rPr lang="en-US" dirty="0" smtClean="0"/>
              <a:t> our classes so as to </a:t>
            </a:r>
            <a:r>
              <a:rPr lang="en-US" dirty="0" smtClean="0">
                <a:solidFill>
                  <a:srgbClr val="FF0000"/>
                </a:solidFill>
              </a:rPr>
              <a:t>reduce this effort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Big classes that violate SRP </a:t>
            </a:r>
            <a:r>
              <a:rPr lang="en-US" dirty="0" smtClean="0"/>
              <a:t>are significant </a:t>
            </a:r>
            <a:r>
              <a:rPr lang="en-US" dirty="0" smtClean="0">
                <a:solidFill>
                  <a:srgbClr val="FF0000"/>
                </a:solidFill>
              </a:rPr>
              <a:t>impediments</a:t>
            </a:r>
            <a:r>
              <a:rPr lang="en-US" dirty="0" smtClean="0"/>
              <a:t> towards reducing this effort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b="1" dirty="0" smtClean="0">
                <a:solidFill>
                  <a:srgbClr val="C00000"/>
                </a:solidFill>
              </a:rPr>
              <a:t>A change to a big class can affect many things inside the class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b="1" dirty="0" smtClean="0">
                <a:solidFill>
                  <a:srgbClr val="C00000"/>
                </a:solidFill>
              </a:rPr>
              <a:t>A change to a big class may affect the clients and big classes have many clients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Organizing for change</a:t>
            </a:r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5791200" cy="328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15690" y="3733800"/>
            <a:ext cx="35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Suppose that we want to change the drawing method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Organizing for change</a:t>
            </a:r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5791200" cy="328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57800" y="2819400"/>
            <a:ext cx="3518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Changing the drawing method </a:t>
            </a:r>
            <a:r>
              <a:rPr lang="en-US" b="1" dirty="0" smtClean="0"/>
              <a:t>may lead to </a:t>
            </a:r>
            <a:r>
              <a:rPr lang="en-US" b="1" u="sng" dirty="0" smtClean="0">
                <a:solidFill>
                  <a:srgbClr val="C00000"/>
                </a:solidFill>
              </a:rPr>
              <a:t>re-compilation</a:t>
            </a:r>
            <a:r>
              <a:rPr lang="en-US" b="1" dirty="0" smtClean="0"/>
              <a:t> and </a:t>
            </a:r>
            <a:r>
              <a:rPr lang="en-US" b="1" u="sng" dirty="0" smtClean="0">
                <a:solidFill>
                  <a:srgbClr val="C00000"/>
                </a:solidFill>
              </a:rPr>
              <a:t>re-testing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C00000"/>
                </a:solidFill>
              </a:rPr>
              <a:t>both applications </a:t>
            </a:r>
            <a:r>
              <a:rPr lang="en-US" b="1" dirty="0" smtClean="0"/>
              <a:t>because the tools “see” the </a:t>
            </a:r>
            <a:r>
              <a:rPr lang="en-US" b="1" u="sng" dirty="0" smtClean="0">
                <a:solidFill>
                  <a:srgbClr val="C00000"/>
                </a:solidFill>
              </a:rPr>
              <a:t>class level dependencies</a:t>
            </a:r>
            <a:r>
              <a:rPr lang="en-US" b="1" u="sng" dirty="0" smtClean="0"/>
              <a:t> </a:t>
            </a:r>
            <a:r>
              <a:rPr lang="en-US" b="1" dirty="0" smtClean="0"/>
              <a:t>and </a:t>
            </a:r>
            <a:r>
              <a:rPr lang="en-US" b="1" u="sng" dirty="0" smtClean="0">
                <a:solidFill>
                  <a:srgbClr val="C00000"/>
                </a:solidFill>
              </a:rPr>
              <a:t>NOT the </a:t>
            </a:r>
            <a:r>
              <a:rPr lang="en-US" b="1" u="sng" dirty="0" smtClean="0">
                <a:solidFill>
                  <a:srgbClr val="C00000"/>
                </a:solidFill>
              </a:rPr>
              <a:t>low level implementation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b="1" u="sng" dirty="0" smtClean="0">
                <a:solidFill>
                  <a:srgbClr val="C00000"/>
                </a:solidFill>
              </a:rPr>
              <a:t>However this SHOULDN’T be the case because only the </a:t>
            </a:r>
            <a:r>
              <a:rPr lang="en-US" b="1" u="sng" dirty="0" err="1" smtClean="0">
                <a:solidFill>
                  <a:srgbClr val="C00000"/>
                </a:solidFill>
              </a:rPr>
              <a:t>GraphicalApplication</a:t>
            </a:r>
            <a:r>
              <a:rPr lang="en-US" b="1" u="sng" dirty="0" smtClean="0">
                <a:solidFill>
                  <a:srgbClr val="C00000"/>
                </a:solidFill>
              </a:rPr>
              <a:t> uses the drawing method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Organizing for change</a:t>
            </a:r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5791200" cy="328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76800" y="3352800"/>
            <a:ext cx="35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we solve the problem and avoid the extra effort??</a:t>
            </a:r>
            <a:endParaRPr lang="en-US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Organizing for change</a:t>
            </a:r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5791200" cy="328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76800" y="3352800"/>
            <a:ext cx="3518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Rectangle violates SRP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It has &gt;1 </a:t>
            </a:r>
            <a:r>
              <a:rPr lang="en-US" b="1" dirty="0" err="1" smtClean="0">
                <a:solidFill>
                  <a:srgbClr val="C00000"/>
                </a:solidFill>
              </a:rPr>
              <a:t>responsibities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Drawing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Geometrical calculations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Organizing for change</a:t>
            </a:r>
            <a:endParaRPr lang="en-US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610222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24600" y="2286000"/>
            <a:ext cx="2680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Solution: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we break the responsibilities to different “smaller” classes…..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NOW changing the drawing method affects only the </a:t>
            </a:r>
            <a:r>
              <a:rPr lang="en-US" b="1" dirty="0" err="1" smtClean="0">
                <a:solidFill>
                  <a:srgbClr val="C00000"/>
                </a:solidFill>
              </a:rPr>
              <a:t>GraphicalApplication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from change</a:t>
            </a:r>
            <a:endParaRPr lang="en-US" noProof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5225219" cy="32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57800" y="3276600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Changes to any method affect both </a:t>
            </a:r>
            <a:r>
              <a:rPr lang="en-US" b="1" dirty="0" err="1" smtClean="0">
                <a:solidFill>
                  <a:srgbClr val="C00000"/>
                </a:solidFill>
              </a:rPr>
              <a:t>DBAdmin</a:t>
            </a:r>
            <a:r>
              <a:rPr lang="en-US" b="1" dirty="0" smtClean="0">
                <a:solidFill>
                  <a:srgbClr val="C00000"/>
                </a:solidFill>
              </a:rPr>
              <a:t> and </a:t>
            </a:r>
            <a:r>
              <a:rPr lang="en-US" b="1" dirty="0" err="1" smtClean="0">
                <a:solidFill>
                  <a:srgbClr val="C00000"/>
                </a:solidFill>
              </a:rPr>
              <a:t>DBUser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Both should be re-tested, re-compiled, etc…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But it shouldn’t because </a:t>
            </a:r>
            <a:r>
              <a:rPr lang="en-US" b="1" dirty="0" err="1" smtClean="0">
                <a:solidFill>
                  <a:srgbClr val="C00000"/>
                </a:solidFill>
              </a:rPr>
              <a:t>DBUser</a:t>
            </a:r>
            <a:r>
              <a:rPr lang="en-US" b="1" dirty="0" smtClean="0">
                <a:solidFill>
                  <a:srgbClr val="C00000"/>
                </a:solidFill>
              </a:rPr>
              <a:t> only uses </a:t>
            </a:r>
            <a:r>
              <a:rPr lang="en-US" b="1" dirty="0" err="1" smtClean="0">
                <a:solidFill>
                  <a:srgbClr val="C00000"/>
                </a:solidFill>
              </a:rPr>
              <a:t>selectData</a:t>
            </a:r>
            <a:r>
              <a:rPr lang="en-US" b="1" dirty="0" smtClean="0">
                <a:solidFill>
                  <a:srgbClr val="C00000"/>
                </a:solidFill>
              </a:rPr>
              <a:t>() while </a:t>
            </a:r>
            <a:r>
              <a:rPr lang="en-US" b="1" dirty="0" err="1" smtClean="0">
                <a:solidFill>
                  <a:srgbClr val="C00000"/>
                </a:solidFill>
              </a:rPr>
              <a:t>DBAdmin</a:t>
            </a:r>
            <a:r>
              <a:rPr lang="en-US" b="1" dirty="0" smtClean="0">
                <a:solidFill>
                  <a:srgbClr val="C00000"/>
                </a:solidFill>
              </a:rPr>
              <a:t> only uses </a:t>
            </a:r>
            <a:r>
              <a:rPr lang="en-US" b="1" dirty="0" err="1" smtClean="0">
                <a:solidFill>
                  <a:srgbClr val="C00000"/>
                </a:solidFill>
              </a:rPr>
              <a:t>updateData</a:t>
            </a:r>
            <a:r>
              <a:rPr lang="en-US" b="1" dirty="0" smtClean="0">
                <a:solidFill>
                  <a:srgbClr val="C00000"/>
                </a:solidFill>
              </a:rPr>
              <a:t>() and </a:t>
            </a:r>
            <a:r>
              <a:rPr lang="en-US" b="1" dirty="0" err="1" smtClean="0">
                <a:solidFill>
                  <a:srgbClr val="C00000"/>
                </a:solidFill>
              </a:rPr>
              <a:t>changeSchema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from change</a:t>
            </a:r>
            <a:endParaRPr lang="en-US" noProof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5225219" cy="32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38800" y="1752600"/>
            <a:ext cx="335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Maybe we should </a:t>
            </a:r>
            <a:r>
              <a:rPr lang="en-US" b="1" dirty="0" smtClean="0">
                <a:solidFill>
                  <a:srgbClr val="C00000"/>
                </a:solidFill>
              </a:rPr>
              <a:t>separate</a:t>
            </a:r>
            <a:r>
              <a:rPr lang="en-US" b="1" dirty="0" smtClean="0"/>
              <a:t> </a:t>
            </a:r>
            <a:r>
              <a:rPr lang="en-US" b="1" dirty="0" err="1" smtClean="0"/>
              <a:t>selectQuery</a:t>
            </a:r>
            <a:r>
              <a:rPr lang="en-US" b="1" dirty="0" smtClean="0"/>
              <a:t>  and </a:t>
            </a:r>
            <a:r>
              <a:rPr lang="en-US" b="1" dirty="0" err="1" smtClean="0"/>
              <a:t>updateData</a:t>
            </a:r>
            <a:r>
              <a:rPr lang="en-US" b="1" dirty="0" smtClean="0"/>
              <a:t>, </a:t>
            </a:r>
            <a:r>
              <a:rPr lang="en-US" b="1" dirty="0" err="1" smtClean="0"/>
              <a:t>changeSchema</a:t>
            </a:r>
            <a:r>
              <a:rPr lang="en-US" b="1" dirty="0" smtClean="0"/>
              <a:t> to different classes ????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What if we DON’T have time to split </a:t>
            </a:r>
            <a:r>
              <a:rPr lang="en-US" b="1" dirty="0" err="1" smtClean="0">
                <a:solidFill>
                  <a:srgbClr val="C00000"/>
                </a:solidFill>
              </a:rPr>
              <a:t>DBUtility</a:t>
            </a:r>
            <a:r>
              <a:rPr lang="en-US" b="1" dirty="0" smtClean="0">
                <a:solidFill>
                  <a:srgbClr val="C00000"/>
                </a:solidFill>
              </a:rPr>
              <a:t> ?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Or what if it DOES NOT MAKE SENSE to split it because it is generally cohesive, providing a single responsibility (ACCESS TO Database) ?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How can we organize better for change?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from change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838200" y="24384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Interface Segregation Principle (ISP)</a:t>
            </a:r>
            <a:r>
              <a:rPr lang="en-US" b="1" dirty="0" smtClean="0"/>
              <a:t> says that our </a:t>
            </a:r>
            <a:r>
              <a:rPr lang="en-US" b="1" dirty="0" smtClean="0">
                <a:solidFill>
                  <a:srgbClr val="C00000"/>
                </a:solidFill>
              </a:rPr>
              <a:t>classes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should not depend upon methods that they don’t use </a:t>
            </a:r>
            <a:r>
              <a:rPr lang="en-US" b="1" dirty="0" smtClean="0"/>
              <a:t>!!</a:t>
            </a:r>
          </a:p>
          <a:p>
            <a:endParaRPr lang="en-US" b="1" dirty="0" smtClean="0"/>
          </a:p>
          <a:p>
            <a:r>
              <a:rPr lang="en-US" b="1" dirty="0" smtClean="0"/>
              <a:t>The idea then is to </a:t>
            </a:r>
            <a:r>
              <a:rPr lang="en-US" b="1" dirty="0" smtClean="0">
                <a:solidFill>
                  <a:srgbClr val="C00000"/>
                </a:solidFill>
              </a:rPr>
              <a:t>extract different interfaces </a:t>
            </a:r>
            <a:r>
              <a:rPr lang="en-US" b="1" dirty="0" smtClean="0"/>
              <a:t>that </a:t>
            </a:r>
            <a:r>
              <a:rPr lang="en-US" b="1" dirty="0" smtClean="0">
                <a:solidFill>
                  <a:srgbClr val="C00000"/>
                </a:solidFill>
              </a:rPr>
              <a:t>match the needs of the client classes</a:t>
            </a:r>
            <a:r>
              <a:rPr lang="en-US" b="1" dirty="0" smtClean="0"/>
              <a:t>…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 Organization 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762000" y="2133600"/>
            <a:ext cx="647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Following the standard Java convention, a class should </a:t>
            </a:r>
            <a:r>
              <a:rPr lang="en-US" dirty="0" smtClean="0">
                <a:solidFill>
                  <a:srgbClr val="FF0000"/>
                </a:solidFill>
              </a:rPr>
              <a:t>begin</a:t>
            </a:r>
            <a:r>
              <a:rPr lang="en-US" dirty="0" smtClean="0"/>
              <a:t> with a list of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Public static constants</a:t>
            </a:r>
            <a:r>
              <a:rPr lang="en-US" dirty="0" smtClean="0"/>
              <a:t>, if any, should come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. Then </a:t>
            </a:r>
            <a:r>
              <a:rPr lang="en-US" dirty="0" smtClean="0">
                <a:solidFill>
                  <a:srgbClr val="FF0000"/>
                </a:solidFill>
              </a:rPr>
              <a:t>private static attributes</a:t>
            </a:r>
            <a:r>
              <a:rPr lang="en-US" dirty="0" smtClean="0"/>
              <a:t>, </a:t>
            </a:r>
            <a:r>
              <a:rPr lang="en-US" dirty="0" smtClean="0"/>
              <a:t> followed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instance attributes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Public functions/methods </a:t>
            </a:r>
            <a:r>
              <a:rPr lang="en-US" dirty="0" smtClean="0"/>
              <a:t>should follow the list of attributes. We like to put the </a:t>
            </a:r>
            <a:r>
              <a:rPr lang="en-US" dirty="0" smtClean="0">
                <a:solidFill>
                  <a:srgbClr val="FF0000"/>
                </a:solidFill>
              </a:rPr>
              <a:t>private utilities </a:t>
            </a:r>
            <a:r>
              <a:rPr lang="en-US" dirty="0" smtClean="0"/>
              <a:t>called by a public function right after the public function itself. This follows the </a:t>
            </a:r>
            <a:r>
              <a:rPr lang="en-US" dirty="0" err="1" smtClean="0">
                <a:solidFill>
                  <a:srgbClr val="FF0000"/>
                </a:solidFill>
              </a:rPr>
              <a:t>stepdown</a:t>
            </a:r>
            <a:r>
              <a:rPr lang="en-US" dirty="0" smtClean="0">
                <a:solidFill>
                  <a:srgbClr val="FF0000"/>
                </a:solidFill>
              </a:rPr>
              <a:t> rule </a:t>
            </a:r>
            <a:r>
              <a:rPr lang="en-US" dirty="0" smtClean="0"/>
              <a:t>and helps the program read like a </a:t>
            </a:r>
            <a:r>
              <a:rPr lang="en-US" dirty="0" smtClean="0">
                <a:solidFill>
                  <a:srgbClr val="FF0000"/>
                </a:solidFill>
              </a:rPr>
              <a:t>newspaper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article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from change</a:t>
            </a:r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6195646" cy="44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48400" y="2743200"/>
            <a:ext cx="2590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DBClient</a:t>
            </a:r>
            <a:r>
              <a:rPr lang="en-US" b="1" dirty="0" smtClean="0">
                <a:solidFill>
                  <a:srgbClr val="C00000"/>
                </a:solidFill>
              </a:rPr>
              <a:t> and </a:t>
            </a:r>
            <a:r>
              <a:rPr lang="en-US" b="1" dirty="0" err="1" smtClean="0">
                <a:solidFill>
                  <a:srgbClr val="C00000"/>
                </a:solidFill>
              </a:rPr>
              <a:t>DBAdmin</a:t>
            </a:r>
            <a:r>
              <a:rPr lang="en-US" b="1" dirty="0" smtClean="0">
                <a:solidFill>
                  <a:srgbClr val="C00000"/>
                </a:solidFill>
              </a:rPr>
              <a:t> are now isolated from changes to methods they do not use as they use different interfaces implemented by the same class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Isolating from change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716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Needs will change, therefore code will change.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client</a:t>
            </a:r>
            <a:r>
              <a:rPr lang="en-US" dirty="0" smtClean="0"/>
              <a:t> class depending upon </a:t>
            </a:r>
            <a:r>
              <a:rPr lang="en-US" dirty="0" smtClean="0">
                <a:solidFill>
                  <a:srgbClr val="FF0000"/>
                </a:solidFill>
              </a:rPr>
              <a:t>concrete classes </a:t>
            </a:r>
            <a:r>
              <a:rPr lang="en-US" dirty="0" smtClean="0"/>
              <a:t>is at </a:t>
            </a:r>
            <a:r>
              <a:rPr lang="en-US" dirty="0" smtClean="0">
                <a:solidFill>
                  <a:srgbClr val="FF0000"/>
                </a:solidFill>
              </a:rPr>
              <a:t>risk</a:t>
            </a:r>
            <a:r>
              <a:rPr lang="en-US" dirty="0" smtClean="0"/>
              <a:t> when those classes change. </a:t>
            </a:r>
          </a:p>
          <a:p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introduce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interfaces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abstract classes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isolate</a:t>
            </a:r>
            <a:r>
              <a:rPr lang="en-US" dirty="0" smtClean="0"/>
              <a:t> the </a:t>
            </a:r>
            <a:r>
              <a:rPr lang="fr-FR" dirty="0" smtClean="0">
                <a:solidFill>
                  <a:srgbClr val="FF0000"/>
                </a:solidFill>
              </a:rPr>
              <a:t>impact</a:t>
            </a:r>
            <a:r>
              <a:rPr lang="fr-FR" dirty="0" smtClean="0"/>
              <a:t> of </a:t>
            </a:r>
            <a:r>
              <a:rPr lang="fr-FR" dirty="0" err="1" smtClean="0"/>
              <a:t>those</a:t>
            </a:r>
            <a:r>
              <a:rPr lang="fr-FR" dirty="0" smtClean="0"/>
              <a:t> changes.</a:t>
            </a:r>
          </a:p>
          <a:p>
            <a:endParaRPr lang="fr-FR" dirty="0" smtClean="0"/>
          </a:p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Dependency Inversion Principle (DIP</a:t>
            </a:r>
            <a:r>
              <a:rPr lang="en-US" b="1" dirty="0" smtClean="0"/>
              <a:t>) says that our classes should </a:t>
            </a:r>
            <a:r>
              <a:rPr lang="en-US" b="1" dirty="0" smtClean="0">
                <a:solidFill>
                  <a:srgbClr val="C00000"/>
                </a:solidFill>
              </a:rPr>
              <a:t>depend upon abstractions, not on concrete details </a:t>
            </a:r>
            <a:r>
              <a:rPr lang="en-US" b="1" dirty="0" smtClean="0"/>
              <a:t>!!</a:t>
            </a:r>
          </a:p>
          <a:p>
            <a:endParaRPr lang="en-US" b="1" dirty="0" smtClean="0"/>
          </a:p>
          <a:p>
            <a:r>
              <a:rPr lang="en-US" sz="2000" b="1" dirty="0" smtClean="0"/>
              <a:t>Also known as </a:t>
            </a:r>
            <a:r>
              <a:rPr lang="en-US" sz="2000" b="1" u="sng" dirty="0" smtClean="0">
                <a:solidFill>
                  <a:srgbClr val="FF0000"/>
                </a:solidFill>
              </a:rPr>
              <a:t>Abstract Coupling</a:t>
            </a:r>
            <a:endParaRPr lang="el-GR" sz="2000" b="1" u="sng" dirty="0" smtClean="0">
              <a:solidFill>
                <a:srgbClr val="FF0000"/>
              </a:solidFill>
            </a:endParaRPr>
          </a:p>
          <a:p>
            <a:endParaRPr lang="el-G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Isolating from change</a:t>
            </a:r>
            <a:endParaRPr lang="en-US" noProof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5157480" cy="347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1" y="19812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Changes to Alarm or </a:t>
            </a:r>
            <a:r>
              <a:rPr lang="en-US" b="1" dirty="0" err="1" smtClean="0">
                <a:solidFill>
                  <a:srgbClr val="C00000"/>
                </a:solidFill>
              </a:rPr>
              <a:t>HeadLight</a:t>
            </a:r>
            <a:r>
              <a:rPr lang="en-US" b="1" dirty="0" smtClean="0">
                <a:solidFill>
                  <a:srgbClr val="C00000"/>
                </a:solidFill>
              </a:rPr>
              <a:t> affect Controller…..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Should be re-tested, re-compiled, etc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Isolating from change</a:t>
            </a:r>
            <a:endParaRPr lang="en-US" noProof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4267200" cy="45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76800" y="2133600"/>
            <a:ext cx="385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Controller is isolated from change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Organize for extension</a:t>
            </a:r>
            <a:endParaRPr lang="en-US" noProof="0"/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716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Needs change </a:t>
            </a:r>
            <a:r>
              <a:rPr lang="en-US" dirty="0" smtClean="0"/>
              <a:t>(DIP, ISP) but also </a:t>
            </a:r>
            <a:r>
              <a:rPr lang="en-US" b="1" u="sng" dirty="0" smtClean="0">
                <a:solidFill>
                  <a:srgbClr val="FF0000"/>
                </a:solidFill>
              </a:rPr>
              <a:t>new needs may be added</a:t>
            </a:r>
            <a:r>
              <a:rPr lang="en-US" dirty="0" smtClean="0"/>
              <a:t>, therefore code should be </a:t>
            </a:r>
            <a:r>
              <a:rPr lang="en-US" dirty="0" smtClean="0">
                <a:solidFill>
                  <a:srgbClr val="FF0000"/>
                </a:solidFill>
              </a:rPr>
              <a:t>extended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Extensions should be done without much effort.</a:t>
            </a:r>
          </a:p>
          <a:p>
            <a:endParaRPr lang="en-US" dirty="0" smtClean="0"/>
          </a:p>
          <a:p>
            <a:r>
              <a:rPr lang="en-US" b="1" dirty="0" smtClean="0"/>
              <a:t>Preferably, only by </a:t>
            </a:r>
            <a:r>
              <a:rPr lang="en-US" b="1" dirty="0" smtClean="0">
                <a:solidFill>
                  <a:srgbClr val="FF0000"/>
                </a:solidFill>
              </a:rPr>
              <a:t>adding</a:t>
            </a:r>
            <a:r>
              <a:rPr lang="en-US" b="1" dirty="0" smtClean="0"/>
              <a:t> new classes and </a:t>
            </a:r>
            <a:r>
              <a:rPr lang="en-US" b="1" dirty="0" smtClean="0">
                <a:solidFill>
                  <a:srgbClr val="FF0000"/>
                </a:solidFill>
              </a:rPr>
              <a:t>without</a:t>
            </a:r>
            <a:r>
              <a:rPr lang="en-US" b="1" dirty="0" smtClean="0"/>
              <a:t> having to </a:t>
            </a:r>
            <a:r>
              <a:rPr lang="en-US" b="1" dirty="0" smtClean="0">
                <a:solidFill>
                  <a:srgbClr val="FF0000"/>
                </a:solidFill>
              </a:rPr>
              <a:t>understand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modify</a:t>
            </a:r>
            <a:r>
              <a:rPr lang="en-US" b="1" dirty="0" smtClean="0"/>
              <a:t> the internals of the software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Is there any well known principle that promotes this goal ??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Organize for extension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716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Needs change </a:t>
            </a:r>
            <a:r>
              <a:rPr lang="en-US" dirty="0" smtClean="0"/>
              <a:t>(DIP, ISP) but also </a:t>
            </a:r>
            <a:r>
              <a:rPr lang="en-US" b="1" u="sng" dirty="0" smtClean="0">
                <a:solidFill>
                  <a:srgbClr val="FF0000"/>
                </a:solidFill>
              </a:rPr>
              <a:t>new needs may be added</a:t>
            </a:r>
            <a:r>
              <a:rPr lang="en-US" dirty="0" smtClean="0"/>
              <a:t>, therefore code should be </a:t>
            </a:r>
            <a:r>
              <a:rPr lang="en-US" dirty="0" smtClean="0">
                <a:solidFill>
                  <a:srgbClr val="FF0000"/>
                </a:solidFill>
              </a:rPr>
              <a:t>extended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Extensions should be done without much effort.</a:t>
            </a:r>
          </a:p>
          <a:p>
            <a:endParaRPr lang="en-US" dirty="0" smtClean="0"/>
          </a:p>
          <a:p>
            <a:r>
              <a:rPr lang="en-US" b="1" dirty="0" smtClean="0"/>
              <a:t>Preferably, only by </a:t>
            </a:r>
            <a:r>
              <a:rPr lang="en-US" b="1" dirty="0" smtClean="0">
                <a:solidFill>
                  <a:srgbClr val="FF0000"/>
                </a:solidFill>
              </a:rPr>
              <a:t>adding</a:t>
            </a:r>
            <a:r>
              <a:rPr lang="en-US" b="1" dirty="0" smtClean="0"/>
              <a:t> new classes and </a:t>
            </a:r>
            <a:r>
              <a:rPr lang="en-US" b="1" dirty="0" smtClean="0">
                <a:solidFill>
                  <a:srgbClr val="FF0000"/>
                </a:solidFill>
              </a:rPr>
              <a:t>without</a:t>
            </a:r>
            <a:r>
              <a:rPr lang="en-US" b="1" dirty="0" smtClean="0"/>
              <a:t> having to </a:t>
            </a:r>
            <a:r>
              <a:rPr lang="en-US" b="1" dirty="0" smtClean="0">
                <a:solidFill>
                  <a:srgbClr val="FF0000"/>
                </a:solidFill>
              </a:rPr>
              <a:t>understand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modify</a:t>
            </a:r>
            <a:r>
              <a:rPr lang="en-US" b="1" dirty="0" smtClean="0"/>
              <a:t> the internals of the software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Is there any well known principle that promotes this goal ??</a:t>
            </a:r>
          </a:p>
          <a:p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Open Closed Principle (OCP)</a:t>
            </a:r>
            <a:r>
              <a:rPr lang="en-US" b="1" dirty="0" smtClean="0"/>
              <a:t> says that our software should be </a:t>
            </a:r>
            <a:r>
              <a:rPr lang="en-US" b="1" dirty="0" smtClean="0">
                <a:solidFill>
                  <a:srgbClr val="C00000"/>
                </a:solidFill>
              </a:rPr>
              <a:t>open for extensions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closed to modifications </a:t>
            </a:r>
            <a:r>
              <a:rPr lang="en-US" b="1" dirty="0" smtClean="0"/>
              <a:t>!!</a:t>
            </a:r>
            <a:endParaRPr lang="el-GR" b="1" dirty="0" smtClean="0"/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for extension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828800"/>
            <a:ext cx="767043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57800" y="2057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To add a new device here that locks/unlocks doors we have to change Controller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for extension</a:t>
            </a:r>
            <a:endParaRPr lang="en-US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5638800" cy="378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91200" y="2057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To add a new device here that locks/unlocks doors we have to change Controller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for extension</a:t>
            </a:r>
            <a:endParaRPr lang="en-US" noProof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4700587" cy="517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76801" y="21336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Abstract Coupling </a:t>
            </a:r>
            <a:r>
              <a:rPr lang="en-US" b="1" dirty="0" smtClean="0"/>
              <a:t>makes the Controller open for extension and closed to modification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Controller is now open for extension and closed to modification because it uses an interface instead of concrete classes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Encapsulation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We like to keep our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 and utility functions/methods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, </a:t>
            </a:r>
            <a:r>
              <a:rPr lang="en-US" dirty="0" smtClean="0"/>
              <a:t> but </a:t>
            </a:r>
            <a:r>
              <a:rPr lang="en-US" dirty="0" smtClean="0"/>
              <a:t>we’re not fanatic about it.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Sometimes we need to make an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utility function/methods protected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is </a:t>
            </a:r>
            <a:r>
              <a:rPr lang="en-US" dirty="0" smtClean="0">
                <a:solidFill>
                  <a:srgbClr val="FF0000"/>
                </a:solidFill>
              </a:rPr>
              <a:t>seldom</a:t>
            </a:r>
            <a:r>
              <a:rPr lang="en-US" dirty="0" smtClean="0"/>
              <a:t> a good </a:t>
            </a:r>
            <a:r>
              <a:rPr lang="en-US" dirty="0" smtClean="0">
                <a:solidFill>
                  <a:srgbClr val="FF0000"/>
                </a:solidFill>
              </a:rPr>
              <a:t>reason</a:t>
            </a:r>
            <a:r>
              <a:rPr lang="en-US" dirty="0" smtClean="0"/>
              <a:t> to have a </a:t>
            </a:r>
            <a:r>
              <a:rPr lang="en-US" dirty="0" smtClean="0">
                <a:solidFill>
                  <a:srgbClr val="FF0000"/>
                </a:solidFill>
              </a:rPr>
              <a:t>public attribute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Classes should be small!!</a:t>
            </a:r>
            <a:endParaRPr lang="en-US" noProof="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09662"/>
            <a:ext cx="3498629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14800" y="1676400"/>
            <a:ext cx="487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 we measured size by counting </a:t>
            </a:r>
            <a:r>
              <a:rPr lang="en-US" dirty="0" smtClean="0">
                <a:solidFill>
                  <a:srgbClr val="FF0000"/>
                </a:solidFill>
              </a:rPr>
              <a:t>physical lines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Listing 10-1 outlines a class, </a:t>
            </a:r>
            <a:r>
              <a:rPr lang="en-US" dirty="0" err="1" smtClean="0">
                <a:solidFill>
                  <a:srgbClr val="C00000"/>
                </a:solidFill>
              </a:rPr>
              <a:t>SuperDashboard</a:t>
            </a:r>
            <a:r>
              <a:rPr lang="en-US" dirty="0" smtClean="0"/>
              <a:t>, that exposes about </a:t>
            </a:r>
            <a:r>
              <a:rPr lang="en-US" dirty="0" smtClean="0">
                <a:solidFill>
                  <a:srgbClr val="FF0000"/>
                </a:solidFill>
              </a:rPr>
              <a:t>70 public methods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Most developers would agree that it’s a bit too super in size.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Some developers might refer to </a:t>
            </a:r>
            <a:r>
              <a:rPr lang="en-US" dirty="0" err="1" smtClean="0"/>
              <a:t>SuperDashboard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rgbClr val="FF0000"/>
                </a:solidFill>
              </a:rPr>
              <a:t>“God class”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Classes should be small!!</a:t>
            </a:r>
            <a:endParaRPr lang="en-US" noProof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0417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8768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 what if </a:t>
            </a:r>
            <a:r>
              <a:rPr lang="en-US" b="1" dirty="0" err="1" smtClean="0">
                <a:solidFill>
                  <a:srgbClr val="FF0000"/>
                </a:solidFill>
              </a:rPr>
              <a:t>SuperDashboard</a:t>
            </a:r>
            <a:r>
              <a:rPr lang="en-US" b="1" dirty="0" smtClean="0">
                <a:solidFill>
                  <a:srgbClr val="FF0000"/>
                </a:solidFill>
              </a:rPr>
              <a:t> contained only 5 methods 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Five methods isn’t too much, is it?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Classes should be small!!</a:t>
            </a:r>
            <a:endParaRPr lang="en-US" noProof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6781800" cy="19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3012281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 we use a different measure. We count </a:t>
            </a:r>
            <a:r>
              <a:rPr lang="en-US" b="1" i="1" dirty="0" smtClean="0">
                <a:solidFill>
                  <a:srgbClr val="FF0000"/>
                </a:solidFill>
              </a:rPr>
              <a:t>responsibilities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this case the </a:t>
            </a:r>
            <a:r>
              <a:rPr lang="en-US" dirty="0" smtClean="0">
                <a:solidFill>
                  <a:srgbClr val="FF0000"/>
                </a:solidFill>
              </a:rPr>
              <a:t>class is NOT small</a:t>
            </a:r>
            <a:r>
              <a:rPr lang="en-US" dirty="0" smtClean="0"/>
              <a:t>, despite its small number of methods, </a:t>
            </a:r>
            <a:r>
              <a:rPr lang="en-US" dirty="0" err="1" smtClean="0"/>
              <a:t>SuperDashboard</a:t>
            </a:r>
            <a:r>
              <a:rPr lang="en-US" dirty="0" smtClean="0"/>
              <a:t> has too </a:t>
            </a:r>
            <a:r>
              <a:rPr lang="en-US" dirty="0" smtClean="0">
                <a:solidFill>
                  <a:srgbClr val="FF0000"/>
                </a:solidFill>
              </a:rPr>
              <a:t>many </a:t>
            </a:r>
            <a:r>
              <a:rPr lang="en-US" i="1" dirty="0" smtClean="0">
                <a:solidFill>
                  <a:srgbClr val="FF0000"/>
                </a:solidFill>
              </a:rPr>
              <a:t>responsibilities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should describe what </a:t>
            </a:r>
            <a:r>
              <a:rPr lang="en-US" dirty="0" smtClean="0">
                <a:solidFill>
                  <a:srgbClr val="FF0000"/>
                </a:solidFill>
              </a:rPr>
              <a:t>responsibilities</a:t>
            </a:r>
            <a:r>
              <a:rPr lang="en-US" dirty="0" smtClean="0"/>
              <a:t> it fulfills.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fact, </a:t>
            </a:r>
            <a:r>
              <a:rPr lang="en-US" dirty="0" smtClean="0">
                <a:solidFill>
                  <a:srgbClr val="FF0000"/>
                </a:solidFill>
              </a:rPr>
              <a:t>naming</a:t>
            </a:r>
            <a:r>
              <a:rPr lang="en-US" dirty="0" smtClean="0"/>
              <a:t> is probably the </a:t>
            </a:r>
            <a:r>
              <a:rPr lang="en-US" dirty="0" smtClean="0">
                <a:solidFill>
                  <a:srgbClr val="FF0000"/>
                </a:solidFill>
              </a:rPr>
              <a:t>first way </a:t>
            </a:r>
            <a:r>
              <a:rPr lang="en-US" dirty="0" smtClean="0"/>
              <a:t>of helping determine class size. If we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derive a </a:t>
            </a:r>
            <a:r>
              <a:rPr lang="en-US" dirty="0" smtClean="0">
                <a:solidFill>
                  <a:srgbClr val="FF0000"/>
                </a:solidFill>
              </a:rPr>
              <a:t>concise name </a:t>
            </a:r>
            <a:r>
              <a:rPr lang="en-US" dirty="0" smtClean="0"/>
              <a:t>for a class, then it’s likely </a:t>
            </a:r>
            <a:r>
              <a:rPr lang="en-US" dirty="0" smtClean="0">
                <a:solidFill>
                  <a:srgbClr val="FF0000"/>
                </a:solidFill>
              </a:rPr>
              <a:t>too large</a:t>
            </a:r>
            <a:r>
              <a:rPr lang="en-US" dirty="0" smtClean="0"/>
              <a:t>. The more </a:t>
            </a:r>
            <a:r>
              <a:rPr lang="en-US" dirty="0" smtClean="0">
                <a:solidFill>
                  <a:srgbClr val="FF0000"/>
                </a:solidFill>
              </a:rPr>
              <a:t>ambiguous</a:t>
            </a:r>
            <a:r>
              <a:rPr lang="en-US" dirty="0" smtClean="0"/>
              <a:t> the class name, the more likely it has too </a:t>
            </a:r>
            <a:r>
              <a:rPr lang="en-US" dirty="0" smtClean="0">
                <a:solidFill>
                  <a:srgbClr val="FF0000"/>
                </a:solidFill>
              </a:rPr>
              <a:t>many responsibilities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 class names including weasel words like </a:t>
            </a:r>
            <a:r>
              <a:rPr lang="en-US" dirty="0" smtClean="0">
                <a:solidFill>
                  <a:srgbClr val="FF0000"/>
                </a:solidFill>
              </a:rPr>
              <a:t>Processor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Manager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Super</a:t>
            </a:r>
            <a:r>
              <a:rPr lang="en-US" dirty="0" smtClean="0"/>
              <a:t> often hint at </a:t>
            </a:r>
            <a:r>
              <a:rPr lang="en-US" dirty="0" smtClean="0">
                <a:solidFill>
                  <a:srgbClr val="FF0000"/>
                </a:solidFill>
              </a:rPr>
              <a:t>unfortunate aggregation of </a:t>
            </a:r>
            <a:r>
              <a:rPr lang="fr-FR" dirty="0" err="1" smtClean="0">
                <a:solidFill>
                  <a:srgbClr val="FF0000"/>
                </a:solidFill>
              </a:rPr>
              <a:t>responsibilities</a:t>
            </a:r>
            <a:r>
              <a:rPr lang="fr-FR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Classes should be small!!</a:t>
            </a:r>
            <a:endParaRPr lang="en-US" noProof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962400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should also be able to write a </a:t>
            </a:r>
            <a:r>
              <a:rPr lang="en-US" dirty="0" smtClean="0">
                <a:solidFill>
                  <a:srgbClr val="FF0000"/>
                </a:solidFill>
              </a:rPr>
              <a:t>brief description </a:t>
            </a:r>
            <a:r>
              <a:rPr lang="en-US" dirty="0" smtClean="0"/>
              <a:t>of the class in about </a:t>
            </a:r>
            <a:r>
              <a:rPr lang="en-US" dirty="0" smtClean="0">
                <a:solidFill>
                  <a:srgbClr val="FF0000"/>
                </a:solidFill>
              </a:rPr>
              <a:t>25 words</a:t>
            </a:r>
            <a:r>
              <a:rPr lang="en-US" dirty="0" smtClean="0"/>
              <a:t>, without using the words </a:t>
            </a:r>
            <a:r>
              <a:rPr lang="en-US" dirty="0" smtClean="0">
                <a:solidFill>
                  <a:srgbClr val="FF0000"/>
                </a:solidFill>
              </a:rPr>
              <a:t>“if,” “and,” “or,” or “but.” </a:t>
            </a:r>
          </a:p>
          <a:p>
            <a:endParaRPr lang="en-US" dirty="0" smtClean="0"/>
          </a:p>
          <a:p>
            <a:r>
              <a:rPr lang="en-US" dirty="0" smtClean="0"/>
              <a:t>How would we describe the </a:t>
            </a:r>
            <a:r>
              <a:rPr lang="en-US" dirty="0" err="1" smtClean="0"/>
              <a:t>SuperDashboard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“The </a:t>
            </a:r>
            <a:r>
              <a:rPr lang="en-US" dirty="0" err="1" smtClean="0"/>
              <a:t>SuperDashboard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provides access to the GUI component </a:t>
            </a:r>
            <a:r>
              <a:rPr lang="en-US" dirty="0" smtClean="0"/>
              <a:t>that last held the focus,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it also allows us </a:t>
            </a:r>
            <a:r>
              <a:rPr lang="en-US" dirty="0" smtClean="0">
                <a:solidFill>
                  <a:srgbClr val="C00000"/>
                </a:solidFill>
              </a:rPr>
              <a:t>to track the version and build numbers</a:t>
            </a:r>
            <a:r>
              <a:rPr lang="en-US" dirty="0" smtClean="0"/>
              <a:t>.”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first “and” is a hint that </a:t>
            </a:r>
            <a:r>
              <a:rPr lang="en-US" dirty="0" err="1" smtClean="0"/>
              <a:t>SuperDashboard</a:t>
            </a:r>
            <a:r>
              <a:rPr lang="en-US" dirty="0" smtClean="0"/>
              <a:t> has too many responsibilities.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Classes should be small!!</a:t>
            </a:r>
            <a:endParaRPr lang="en-US" noProof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4572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there any well known </a:t>
            </a:r>
            <a:r>
              <a:rPr lang="en-US" b="1" u="sng" dirty="0" smtClean="0">
                <a:solidFill>
                  <a:srgbClr val="FF0000"/>
                </a:solidFill>
              </a:rPr>
              <a:t>principle</a:t>
            </a:r>
            <a:r>
              <a:rPr lang="en-US" b="1" dirty="0" smtClean="0">
                <a:solidFill>
                  <a:srgbClr val="FF0000"/>
                </a:solidFill>
              </a:rPr>
              <a:t> that promotes </a:t>
            </a:r>
            <a:r>
              <a:rPr lang="en-US" b="1" u="sng" dirty="0" smtClean="0">
                <a:solidFill>
                  <a:srgbClr val="FF0000"/>
                </a:solidFill>
              </a:rPr>
              <a:t>small classes </a:t>
            </a:r>
            <a:r>
              <a:rPr lang="en-US" b="1" dirty="0" smtClean="0">
                <a:solidFill>
                  <a:srgbClr val="FF0000"/>
                </a:solidFill>
              </a:rPr>
              <a:t>??? 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The Single Responsibility Principle</a:t>
            </a:r>
            <a:endParaRPr lang="en-US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47244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principle gives us both a definition of responsibility, and a guideline for class size.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Classes should have one responsibility—one reason to </a:t>
            </a:r>
            <a:r>
              <a:rPr lang="fr-FR" b="1" dirty="0" smtClean="0">
                <a:solidFill>
                  <a:srgbClr val="C00000"/>
                </a:solidFill>
              </a:rPr>
              <a:t>change !!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6041</TotalTime>
  <Words>1689</Words>
  <Application>Microsoft Office PowerPoint</Application>
  <PresentationFormat>On-screen Show (4:3)</PresentationFormat>
  <Paragraphs>189</Paragraphs>
  <Slides>28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Clean Classes www.cs.uoi.gr/~zarras/soft-devII.htm    </vt:lpstr>
      <vt:lpstr>Class Organization </vt:lpstr>
      <vt:lpstr>Encapsulation</vt:lpstr>
      <vt:lpstr>Classes should be small!!</vt:lpstr>
      <vt:lpstr>Classes should be small!!</vt:lpstr>
      <vt:lpstr>Classes should be small!!</vt:lpstr>
      <vt:lpstr>Classes should be small!!</vt:lpstr>
      <vt:lpstr>Classes should be small!!</vt:lpstr>
      <vt:lpstr>The Single Responsibility Principle</vt:lpstr>
      <vt:lpstr>The Single Responsibility Principle</vt:lpstr>
      <vt:lpstr>Organizing for change</vt:lpstr>
      <vt:lpstr>Organizing for change</vt:lpstr>
      <vt:lpstr>Organizing for change</vt:lpstr>
      <vt:lpstr>Organizing for change</vt:lpstr>
      <vt:lpstr>Organizing for change</vt:lpstr>
      <vt:lpstr>Organizing for change</vt:lpstr>
      <vt:lpstr>Isolating from change</vt:lpstr>
      <vt:lpstr>Isolating from change</vt:lpstr>
      <vt:lpstr>Isolating from change</vt:lpstr>
      <vt:lpstr>Isolating from change</vt:lpstr>
      <vt:lpstr>Isolating from change</vt:lpstr>
      <vt:lpstr>Isolating from change</vt:lpstr>
      <vt:lpstr>Isolating from change</vt:lpstr>
      <vt:lpstr>Organize for extension</vt:lpstr>
      <vt:lpstr>Organize for extension</vt:lpstr>
      <vt:lpstr>Organize for extension</vt:lpstr>
      <vt:lpstr>Organize for extension</vt:lpstr>
      <vt:lpstr>Organize for extension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211</cp:revision>
  <dcterms:created xsi:type="dcterms:W3CDTF">2006-08-16T00:00:00Z</dcterms:created>
  <dcterms:modified xsi:type="dcterms:W3CDTF">2021-11-21T17:43:16Z</dcterms:modified>
</cp:coreProperties>
</file>