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4" r:id="rId3"/>
    <p:sldId id="355" r:id="rId4"/>
    <p:sldId id="356" r:id="rId5"/>
    <p:sldId id="357" r:id="rId6"/>
    <p:sldId id="359" r:id="rId7"/>
    <p:sldId id="360" r:id="rId8"/>
    <p:sldId id="361" r:id="rId9"/>
    <p:sldId id="362" r:id="rId10"/>
    <p:sldId id="363" r:id="rId11"/>
    <p:sldId id="364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88235" autoAdjust="0"/>
  </p:normalViewPr>
  <p:slideViewPr>
    <p:cSldViewPr>
      <p:cViewPr>
        <p:scale>
          <a:sx n="64" d="100"/>
          <a:sy n="64" d="100"/>
        </p:scale>
        <p:origin x="-151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822" tIns="49911" rIns="99822" bIns="4991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822" tIns="49911" rIns="99822" bIns="49911" rtlCol="0"/>
          <a:lstStyle>
            <a:lvl1pPr algn="r">
              <a:defRPr sz="1300"/>
            </a:lvl1pPr>
          </a:lstStyle>
          <a:p>
            <a:fld id="{F5FB3C86-1A10-4002-81DF-8D9C5F031820}" type="datetimeFigureOut">
              <a:rPr lang="el-GR" smtClean="0"/>
              <a:pPr/>
              <a:t>7/12/2020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822" tIns="49911" rIns="99822" bIns="4991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822" tIns="49911" rIns="99822" bIns="49911" rtlCol="0" anchor="b"/>
          <a:lstStyle>
            <a:lvl1pPr algn="r">
              <a:defRPr sz="1300"/>
            </a:lvl1pPr>
          </a:lstStyle>
          <a:p>
            <a:fld id="{C0C861C3-37A8-4360-935F-20BB6B68BC4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822" tIns="49911" rIns="99822" bIns="4991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822" tIns="49911" rIns="99822" bIns="49911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7/12/2020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822" tIns="49911" rIns="99822" bIns="49911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822" tIns="49911" rIns="99822" bIns="499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822" tIns="49911" rIns="99822" bIns="4991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822" tIns="49911" rIns="99822" bIns="49911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μικρές τεχνικές,</a:t>
            </a:r>
            <a:r>
              <a:rPr lang="el-GR" baseline="0" dirty="0" smtClean="0"/>
              <a:t> </a:t>
            </a:r>
            <a:r>
              <a:rPr lang="el-GR" dirty="0" smtClean="0"/>
              <a:t>μπούσουλας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86200"/>
            <a:ext cx="7162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Refactoring </a:t>
            </a:r>
            <a:r>
              <a:rPr lang="en-US" dirty="0" smtClean="0">
                <a:sym typeface="Wingdings" pitchFamily="2" charset="2"/>
              </a:rPr>
              <a:t>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Refactoring by Martin Fowler</a:t>
            </a:r>
            <a:endParaRPr lang="el-GR" dirty="0"/>
          </a:p>
        </p:txBody>
      </p:sp>
      <p:pic>
        <p:nvPicPr>
          <p:cNvPr id="5" name="Picture 2" descr="http://t2.gstatic.com/images?q=tbn:ANd9GcTOhPv_bDXSN0GfL9I85ZGSqu-BJvbalPrdMqcCG3X4eNPuGt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838200"/>
            <a:ext cx="4427537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Fowler’s Testing Advices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*** If you want to </a:t>
            </a:r>
            <a:r>
              <a:rPr lang="en-US" b="1" dirty="0" err="1" smtClean="0"/>
              <a:t>refactor</a:t>
            </a:r>
            <a:r>
              <a:rPr lang="en-US" b="1" dirty="0" smtClean="0"/>
              <a:t>, the essential </a:t>
            </a:r>
            <a:r>
              <a:rPr lang="en-US" b="1" dirty="0" smtClean="0">
                <a:solidFill>
                  <a:srgbClr val="FF0000"/>
                </a:solidFill>
              </a:rPr>
              <a:t>precondition</a:t>
            </a:r>
            <a:r>
              <a:rPr lang="en-US" b="1" dirty="0" smtClean="0"/>
              <a:t> is having </a:t>
            </a:r>
            <a:r>
              <a:rPr lang="en-US" b="1" dirty="0" smtClean="0">
                <a:solidFill>
                  <a:srgbClr val="FF0000"/>
                </a:solidFill>
              </a:rPr>
              <a:t>solid tests</a:t>
            </a:r>
            <a:r>
              <a:rPr lang="en-US" b="1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Even if you are fortunate enough </a:t>
            </a:r>
            <a:r>
              <a:rPr lang="en-US" b="1" dirty="0" smtClean="0">
                <a:solidFill>
                  <a:srgbClr val="FF0000"/>
                </a:solidFill>
              </a:rPr>
              <a:t>to have a tool that can automate the </a:t>
            </a:r>
            <a:r>
              <a:rPr lang="en-US" b="1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you still need tests</a:t>
            </a:r>
            <a:r>
              <a:rPr lang="en-US" b="1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will be a long time before all possible </a:t>
            </a:r>
            <a:r>
              <a:rPr lang="en-US" dirty="0" err="1" smtClean="0"/>
              <a:t>refactorings</a:t>
            </a:r>
            <a:r>
              <a:rPr lang="en-US" dirty="0" smtClean="0"/>
              <a:t> can be automated in a refactoring tool.</a:t>
            </a:r>
          </a:p>
          <a:p>
            <a:endParaRPr lang="en-US" b="1" dirty="0" smtClean="0"/>
          </a:p>
          <a:p>
            <a:r>
              <a:rPr lang="en-US" b="1" dirty="0" smtClean="0"/>
              <a:t>*** </a:t>
            </a:r>
            <a:r>
              <a:rPr lang="en-US" b="1" dirty="0" smtClean="0">
                <a:solidFill>
                  <a:srgbClr val="FF0000"/>
                </a:solidFill>
              </a:rPr>
              <a:t>Make sure all tests are fully automatic </a:t>
            </a:r>
            <a:r>
              <a:rPr lang="en-US" b="1" dirty="0" smtClean="0"/>
              <a:t>and that they </a:t>
            </a:r>
            <a:r>
              <a:rPr lang="en-US" b="1" dirty="0" smtClean="0">
                <a:solidFill>
                  <a:srgbClr val="FF0000"/>
                </a:solidFill>
              </a:rPr>
              <a:t>check their own results</a:t>
            </a:r>
            <a:r>
              <a:rPr lang="en-US" b="1" dirty="0" smtClean="0"/>
              <a:t>.</a:t>
            </a:r>
          </a:p>
          <a:p>
            <a:pPr>
              <a:buFont typeface="Wingdings"/>
              <a:buChar char="è"/>
            </a:pP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l-G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zarras\Desktop\scaredbu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876800"/>
            <a:ext cx="1717491" cy="1379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Fowler’s Testing Advices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8305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*** Look at </a:t>
            </a:r>
            <a:r>
              <a:rPr lang="en-US" b="1" dirty="0" smtClean="0">
                <a:solidFill>
                  <a:srgbClr val="FF0000"/>
                </a:solidFill>
              </a:rPr>
              <a:t>all the things the class should do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test each one </a:t>
            </a:r>
            <a:r>
              <a:rPr lang="en-US" b="1" dirty="0" smtClean="0"/>
              <a:t>of them for </a:t>
            </a:r>
            <a:r>
              <a:rPr lang="en-US" b="1" dirty="0" smtClean="0">
                <a:solidFill>
                  <a:srgbClr val="FF0000"/>
                </a:solidFill>
              </a:rPr>
              <a:t>any conditions </a:t>
            </a:r>
            <a:r>
              <a:rPr lang="en-US" b="1" dirty="0" smtClean="0"/>
              <a:t>that might </a:t>
            </a:r>
            <a:r>
              <a:rPr lang="en-US" b="1" dirty="0" smtClean="0">
                <a:solidFill>
                  <a:srgbClr val="FF0000"/>
                </a:solidFill>
              </a:rPr>
              <a:t>cause the code to fail</a:t>
            </a:r>
            <a:r>
              <a:rPr lang="en-US" b="1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the same as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"test every public method," </a:t>
            </a:r>
            <a:r>
              <a:rPr lang="en-US" dirty="0" smtClean="0"/>
              <a:t>which some programmers advocate. </a:t>
            </a:r>
          </a:p>
          <a:p>
            <a:endParaRPr lang="en-US" dirty="0" smtClean="0"/>
          </a:p>
          <a:p>
            <a:r>
              <a:rPr lang="en-US" dirty="0" smtClean="0"/>
              <a:t>Testing should be </a:t>
            </a:r>
            <a:r>
              <a:rPr lang="en-US" b="1" dirty="0" smtClean="0">
                <a:solidFill>
                  <a:srgbClr val="FF0000"/>
                </a:solidFill>
              </a:rPr>
              <a:t>risk driven</a:t>
            </a:r>
            <a:r>
              <a:rPr lang="en-US" dirty="0" smtClean="0"/>
              <a:t>; remember, you are trying to </a:t>
            </a: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now or in the </a:t>
            </a:r>
            <a:r>
              <a:rPr lang="en-US" b="1" dirty="0" smtClean="0">
                <a:solidFill>
                  <a:srgbClr val="FF0000"/>
                </a:solidFill>
              </a:rPr>
              <a:t>future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893763"/>
            <a:r>
              <a:rPr lang="en-US" dirty="0" smtClean="0"/>
              <a:t>	So testing </a:t>
            </a:r>
            <a:r>
              <a:rPr lang="en-US" dirty="0" err="1" smtClean="0"/>
              <a:t>accessors</a:t>
            </a:r>
            <a:r>
              <a:rPr lang="en-US" dirty="0" smtClean="0"/>
              <a:t> that just read and write a field is not useful because they are so simple,</a:t>
            </a:r>
          </a:p>
          <a:p>
            <a:pPr marL="893763"/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 smtClean="0"/>
              <a:t>*** Think of the </a:t>
            </a:r>
            <a:r>
              <a:rPr lang="en-US" b="1" dirty="0" smtClean="0">
                <a:solidFill>
                  <a:srgbClr val="FF0000"/>
                </a:solidFill>
              </a:rPr>
              <a:t>boundary conditions</a:t>
            </a:r>
            <a:r>
              <a:rPr lang="en-US" b="1" dirty="0" smtClean="0"/>
              <a:t> under which things might go wrong and </a:t>
            </a:r>
            <a:r>
              <a:rPr lang="en-US" b="1" dirty="0" smtClean="0">
                <a:solidFill>
                  <a:srgbClr val="FF0000"/>
                </a:solidFill>
              </a:rPr>
              <a:t>concentrate your tests there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*** Don't forget to </a:t>
            </a:r>
            <a:r>
              <a:rPr lang="en-US" b="1" dirty="0" smtClean="0">
                <a:solidFill>
                  <a:srgbClr val="FF0000"/>
                </a:solidFill>
              </a:rPr>
              <a:t>test</a:t>
            </a:r>
            <a:r>
              <a:rPr lang="en-US" b="1" dirty="0" smtClean="0"/>
              <a:t> that </a:t>
            </a:r>
            <a:r>
              <a:rPr lang="en-US" b="1" dirty="0" smtClean="0">
                <a:solidFill>
                  <a:srgbClr val="FF0000"/>
                </a:solidFill>
              </a:rPr>
              <a:t>exceptions</a:t>
            </a:r>
            <a:r>
              <a:rPr lang="en-US" b="1" dirty="0" smtClean="0"/>
              <a:t> are </a:t>
            </a:r>
            <a:r>
              <a:rPr lang="en-US" b="1" dirty="0" smtClean="0">
                <a:solidFill>
                  <a:srgbClr val="FF0000"/>
                </a:solidFill>
              </a:rPr>
              <a:t>raised</a:t>
            </a:r>
            <a:r>
              <a:rPr lang="en-US" b="1" dirty="0" smtClean="0"/>
              <a:t> when things are expected to go wrong.</a:t>
            </a:r>
          </a:p>
          <a:p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l-G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zarras\Desktop\scaredbu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717491" cy="1379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l-GR" dirty="0" smtClean="0"/>
          </a:p>
        </p:txBody>
      </p:sp>
      <p:pic>
        <p:nvPicPr>
          <p:cNvPr id="5" name="Picture 5" descr="http://www.fabrice-aimetti.fr/dotclear/public/photos/martin-fow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1346200"/>
            <a:ext cx="22860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676400"/>
            <a:ext cx="502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Refactoring (noun): 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a change made to the internal structure of software to make it </a:t>
            </a:r>
            <a:r>
              <a:rPr lang="en-US" i="1" dirty="0" smtClean="0">
                <a:solidFill>
                  <a:srgbClr val="0070C0"/>
                </a:solidFill>
              </a:rPr>
              <a:t>easier to understand and cheaper to modify without changing its observable behavior</a:t>
            </a:r>
          </a:p>
          <a:p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b="1" i="1" dirty="0" err="1" smtClean="0"/>
              <a:t>Refactor</a:t>
            </a:r>
            <a:r>
              <a:rPr lang="en-US" b="1" i="1" dirty="0" smtClean="0"/>
              <a:t> (verb): 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to restructure software by applying a series of </a:t>
            </a:r>
            <a:r>
              <a:rPr lang="en-US" b="1" i="1" dirty="0" err="1" smtClean="0">
                <a:solidFill>
                  <a:srgbClr val="0070C0"/>
                </a:solidFill>
              </a:rPr>
              <a:t>refactorings</a:t>
            </a:r>
            <a:r>
              <a:rPr lang="en-US" b="1" i="1" dirty="0" smtClean="0">
                <a:solidFill>
                  <a:srgbClr val="0070C0"/>
                </a:solidFill>
              </a:rPr>
              <a:t> without </a:t>
            </a:r>
            <a:r>
              <a:rPr lang="fr-FR" i="1" dirty="0" err="1" smtClean="0">
                <a:solidFill>
                  <a:srgbClr val="0070C0"/>
                </a:solidFill>
              </a:rPr>
              <a:t>changing</a:t>
            </a:r>
            <a:r>
              <a:rPr lang="fr-FR" i="1" dirty="0" smtClean="0">
                <a:solidFill>
                  <a:srgbClr val="0070C0"/>
                </a:solidFill>
              </a:rPr>
              <a:t> </a:t>
            </a:r>
            <a:r>
              <a:rPr lang="fr-FR" i="1" dirty="0" err="1" smtClean="0">
                <a:solidFill>
                  <a:srgbClr val="0070C0"/>
                </a:solidFill>
              </a:rPr>
              <a:t>its</a:t>
            </a:r>
            <a:r>
              <a:rPr lang="fr-FR" i="1" dirty="0" smtClean="0">
                <a:solidFill>
                  <a:srgbClr val="0070C0"/>
                </a:solidFill>
              </a:rPr>
              <a:t> observable </a:t>
            </a:r>
            <a:r>
              <a:rPr lang="fr-FR" i="1" dirty="0" err="1" smtClean="0">
                <a:solidFill>
                  <a:srgbClr val="0070C0"/>
                </a:solidFill>
              </a:rPr>
              <a:t>behavior</a:t>
            </a:r>
            <a:r>
              <a:rPr lang="fr-FR" i="1" dirty="0" smtClean="0">
                <a:solidFill>
                  <a:srgbClr val="0070C0"/>
                </a:solidFill>
              </a:rPr>
              <a:t>.</a:t>
            </a:r>
            <a:endParaRPr lang="el-G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l-GR" dirty="0" smtClean="0"/>
          </a:p>
        </p:txBody>
      </p:sp>
      <p:pic>
        <p:nvPicPr>
          <p:cNvPr id="5" name="Picture 5" descr="http://www.fabrice-aimetti.fr/dotclear/public/photos/martin-fow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1346200"/>
            <a:ext cx="22860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1828800"/>
            <a:ext cx="533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refactoring just cleaning up code?</a:t>
            </a:r>
          </a:p>
          <a:p>
            <a:endParaRPr lang="en-US" dirty="0" smtClean="0"/>
          </a:p>
          <a:p>
            <a:r>
              <a:rPr lang="en-US" dirty="0" smtClean="0"/>
              <a:t>In a way the answer is yes, but refactoring goes further because it </a:t>
            </a:r>
            <a:r>
              <a:rPr lang="en-US" dirty="0" smtClean="0">
                <a:solidFill>
                  <a:srgbClr val="FF0000"/>
                </a:solidFill>
              </a:rPr>
              <a:t>provides techniques for cleaning up </a:t>
            </a:r>
            <a:r>
              <a:rPr lang="en-US" dirty="0" smtClean="0"/>
              <a:t>code in a more efficient </a:t>
            </a:r>
            <a:r>
              <a:rPr lang="fr-FR" dirty="0" smtClean="0"/>
              <a:t>and </a:t>
            </a:r>
            <a:r>
              <a:rPr lang="fr-FR" dirty="0" err="1" smtClean="0"/>
              <a:t>controlled</a:t>
            </a:r>
            <a:r>
              <a:rPr lang="fr-FR" dirty="0" smtClean="0"/>
              <a:t> </a:t>
            </a:r>
            <a:r>
              <a:rPr lang="fr-FR" dirty="0" err="1" smtClean="0"/>
              <a:t>manner</a:t>
            </a:r>
            <a:r>
              <a:rPr lang="fr-FR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it ?</a:t>
            </a:r>
            <a:endParaRPr lang="el-G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Refactoring Improves the design of software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Refactoring makes software easier to understand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Refactoring helps find bugs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Refactoring makes you program faster</a:t>
            </a:r>
            <a:endParaRPr lang="el-GR" dirty="0">
              <a:solidFill>
                <a:srgbClr val="0070C0"/>
              </a:solidFill>
            </a:endParaRPr>
          </a:p>
        </p:txBody>
      </p:sp>
      <p:pic>
        <p:nvPicPr>
          <p:cNvPr id="6" name="Picture 2" descr="http://t2.gstatic.com/images?q=tbn:ANd9GcTOhPv_bDXSN0GfL9I85ZGSqu-BJvbalPrdMqcCG3X4eNPuGt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295400"/>
            <a:ext cx="4427537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</a:t>
            </a:r>
            <a:r>
              <a:rPr lang="en-US" dirty="0" err="1" smtClean="0"/>
              <a:t>refactor</a:t>
            </a:r>
            <a:r>
              <a:rPr lang="en-US" dirty="0" smtClean="0"/>
              <a:t> ?</a:t>
            </a:r>
            <a:endParaRPr lang="el-GR" dirty="0" smtClean="0"/>
          </a:p>
        </p:txBody>
      </p:sp>
      <p:pic>
        <p:nvPicPr>
          <p:cNvPr id="8" name="Picture 6" descr="http://itmanagement.earthweb.com/img/2010/02/refactor-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81000"/>
            <a:ext cx="3394364" cy="56007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33400" y="1981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 err="1" smtClean="0"/>
          </a:p>
          <a:p>
            <a:r>
              <a:rPr lang="fr-FR" dirty="0" err="1" smtClean="0"/>
              <a:t>Refactoring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an activity </a:t>
            </a:r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set aside time </a:t>
            </a:r>
            <a:r>
              <a:rPr lang="en-US" dirty="0" smtClean="0"/>
              <a:t>to do. </a:t>
            </a:r>
          </a:p>
          <a:p>
            <a:endParaRPr lang="en-US" dirty="0" smtClean="0"/>
          </a:p>
          <a:p>
            <a:r>
              <a:rPr lang="en-US" dirty="0" smtClean="0"/>
              <a:t>Refactoring is something you do </a:t>
            </a:r>
            <a:r>
              <a:rPr lang="en-US" dirty="0" smtClean="0">
                <a:solidFill>
                  <a:srgbClr val="FF0000"/>
                </a:solidFill>
              </a:rPr>
              <a:t>all the time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little bursts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don't decide to </a:t>
            </a:r>
            <a:r>
              <a:rPr lang="en-US" dirty="0" err="1" smtClean="0"/>
              <a:t>refactor</a:t>
            </a:r>
            <a:r>
              <a:rPr lang="en-US" dirty="0" smtClean="0"/>
              <a:t>, you </a:t>
            </a:r>
            <a:r>
              <a:rPr lang="en-US" dirty="0" err="1" smtClean="0">
                <a:solidFill>
                  <a:srgbClr val="FF0000"/>
                </a:solidFill>
              </a:rPr>
              <a:t>refactor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because you want to do something else</a:t>
            </a:r>
            <a:r>
              <a:rPr lang="en-US" dirty="0" smtClean="0"/>
              <a:t>, and refactoring helps you do that other thing.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</a:t>
            </a:r>
            <a:r>
              <a:rPr lang="en-US" dirty="0" err="1" smtClean="0"/>
              <a:t>refactor</a:t>
            </a:r>
            <a:r>
              <a:rPr lang="en-US" dirty="0" smtClean="0"/>
              <a:t> ?</a:t>
            </a:r>
            <a:endParaRPr lang="el-GR" dirty="0" smtClean="0"/>
          </a:p>
        </p:txBody>
      </p:sp>
      <p:pic>
        <p:nvPicPr>
          <p:cNvPr id="8" name="Picture 6" descr="http://itmanagement.earthweb.com/img/2010/02/refactor-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394364" cy="56007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752600"/>
            <a:ext cx="5867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times when the </a:t>
            </a:r>
            <a:r>
              <a:rPr lang="en-US" b="1" dirty="0" smtClean="0">
                <a:solidFill>
                  <a:srgbClr val="FF0000"/>
                </a:solidFill>
              </a:rPr>
              <a:t>existing code is such a mess </a:t>
            </a:r>
            <a:r>
              <a:rPr lang="en-US" dirty="0" smtClean="0"/>
              <a:t>that although you could </a:t>
            </a:r>
            <a:r>
              <a:rPr lang="en-US" dirty="0" err="1" smtClean="0"/>
              <a:t>refactor</a:t>
            </a:r>
            <a:r>
              <a:rPr lang="en-US" dirty="0" smtClean="0"/>
              <a:t> it, it would be easier to start from the beginning. </a:t>
            </a:r>
          </a:p>
          <a:p>
            <a:endParaRPr lang="en-US" dirty="0" smtClean="0"/>
          </a:p>
          <a:p>
            <a:r>
              <a:rPr lang="en-US" dirty="0" smtClean="0"/>
              <a:t>A clear sign of the need to rewrite is when the current code just </a:t>
            </a:r>
            <a:r>
              <a:rPr lang="en-US" b="1" dirty="0" smtClean="0">
                <a:solidFill>
                  <a:srgbClr val="FF0000"/>
                </a:solidFill>
              </a:rPr>
              <a:t>does not work</a:t>
            </a:r>
            <a:r>
              <a:rPr lang="en-US" dirty="0" smtClean="0"/>
              <a:t>.  You may discover this only by trying to test it and discovering that the code is so full of bugs that you cannot stabilize it. </a:t>
            </a:r>
          </a:p>
          <a:p>
            <a:endParaRPr lang="en-US" dirty="0" smtClean="0"/>
          </a:p>
          <a:p>
            <a:r>
              <a:rPr lang="en-US" dirty="0" smtClean="0"/>
              <a:t>Remember, code has to </a:t>
            </a:r>
            <a:r>
              <a:rPr lang="en-US" b="1" dirty="0" smtClean="0">
                <a:solidFill>
                  <a:srgbClr val="FF0000"/>
                </a:solidFill>
              </a:rPr>
              <a:t>work mostly correctly</a:t>
            </a:r>
            <a:r>
              <a:rPr lang="en-US" dirty="0" smtClean="0"/>
              <a:t> before you </a:t>
            </a:r>
            <a:r>
              <a:rPr lang="en-US" dirty="0" err="1" smtClean="0">
                <a:solidFill>
                  <a:srgbClr val="FF0000"/>
                </a:solidFill>
              </a:rPr>
              <a:t>refactor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</a:t>
            </a:r>
            <a:r>
              <a:rPr lang="en-US" dirty="0" err="1" smtClean="0"/>
              <a:t>refactor</a:t>
            </a:r>
            <a:r>
              <a:rPr lang="en-US" dirty="0" smtClean="0"/>
              <a:t> ?</a:t>
            </a:r>
            <a:endParaRPr lang="el-GR" dirty="0" smtClean="0"/>
          </a:p>
        </p:txBody>
      </p:sp>
      <p:pic>
        <p:nvPicPr>
          <p:cNvPr id="8" name="Picture 6" descr="http://itmanagement.earthweb.com/img/2010/02/refactor-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394364" cy="56007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1600200"/>
            <a:ext cx="5867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 compromise route is to </a:t>
            </a:r>
            <a:r>
              <a:rPr lang="en-US" b="1" dirty="0" err="1" smtClean="0">
                <a:solidFill>
                  <a:srgbClr val="FF0000"/>
                </a:solidFill>
              </a:rPr>
              <a:t>refactor</a:t>
            </a:r>
            <a:r>
              <a:rPr lang="en-US" dirty="0" smtClean="0"/>
              <a:t> a large piece of software into </a:t>
            </a:r>
            <a:r>
              <a:rPr lang="en-US" b="1" dirty="0" smtClean="0">
                <a:solidFill>
                  <a:srgbClr val="FF0000"/>
                </a:solidFill>
              </a:rPr>
              <a:t>components</a:t>
            </a:r>
            <a:r>
              <a:rPr lang="en-US" dirty="0" smtClean="0"/>
              <a:t> with strong encapsulation. Then you can make a </a:t>
            </a:r>
            <a:r>
              <a:rPr lang="en-US" b="1" dirty="0" err="1" smtClean="0">
                <a:solidFill>
                  <a:srgbClr val="FF0000"/>
                </a:solidFill>
              </a:rPr>
              <a:t>refactor</a:t>
            </a:r>
            <a:r>
              <a:rPr lang="en-US" b="1" dirty="0" smtClean="0">
                <a:solidFill>
                  <a:srgbClr val="FF0000"/>
                </a:solidFill>
              </a:rPr>
              <a:t>-versus-rebuild decision </a:t>
            </a:r>
            <a:r>
              <a:rPr lang="en-US" dirty="0" smtClean="0"/>
              <a:t>for one component at a time. </a:t>
            </a:r>
          </a:p>
          <a:p>
            <a:endParaRPr lang="en-US" dirty="0" smtClean="0"/>
          </a:p>
          <a:p>
            <a:r>
              <a:rPr lang="en-US" dirty="0" smtClean="0"/>
              <a:t>The other time you should </a:t>
            </a:r>
            <a:r>
              <a:rPr lang="en-US" dirty="0" smtClean="0">
                <a:solidFill>
                  <a:srgbClr val="FF0000"/>
                </a:solidFill>
              </a:rPr>
              <a:t>avoid refactoring </a:t>
            </a:r>
            <a:r>
              <a:rPr lang="en-US" dirty="0" smtClean="0"/>
              <a:t>is when you are </a:t>
            </a:r>
            <a:r>
              <a:rPr lang="en-US" b="1" dirty="0" smtClean="0">
                <a:solidFill>
                  <a:srgbClr val="FF0000"/>
                </a:solidFill>
              </a:rPr>
              <a:t>really close to a deadline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At that point the productivity gain from refactoring would appear after the deadline and thus be too late.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</a:t>
            </a:r>
            <a:r>
              <a:rPr lang="en-US" dirty="0" smtClean="0"/>
              <a:t> in small steps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3276600"/>
            <a:ext cx="5867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 smtClean="0"/>
              <a:t>“</a:t>
            </a:r>
            <a:r>
              <a:rPr lang="el-GR" sz="2000" dirty="0" smtClean="0"/>
              <a:t>… </a:t>
            </a:r>
            <a:r>
              <a:rPr lang="en-US" sz="2000" dirty="0" smtClean="0"/>
              <a:t>you start digging in the code … </a:t>
            </a:r>
          </a:p>
          <a:p>
            <a:pPr lvl="1" algn="ctr"/>
            <a:r>
              <a:rPr lang="en-US" sz="2000" dirty="0" smtClean="0"/>
              <a:t>soon you discover new opportunities and you dig deeper … </a:t>
            </a:r>
          </a:p>
          <a:p>
            <a:pPr lvl="1" algn="ctr"/>
            <a:r>
              <a:rPr lang="en-US" sz="2000" dirty="0" smtClean="0"/>
              <a:t>eventually you dig yourself into a hole …” </a:t>
            </a:r>
          </a:p>
          <a:p>
            <a:pPr lvl="1" algn="ctr"/>
            <a:r>
              <a:rPr lang="en-US" sz="2000" dirty="0" smtClean="0"/>
              <a:t>(M. Fowler)</a:t>
            </a:r>
            <a:endParaRPr lang="el-GR" sz="2000" dirty="0" smtClean="0"/>
          </a:p>
          <a:p>
            <a:endParaRPr lang="en-US" dirty="0" smtClean="0"/>
          </a:p>
        </p:txBody>
      </p:sp>
      <p:pic>
        <p:nvPicPr>
          <p:cNvPr id="6" name="Picture 6" descr="http://t2.gstatic.com/images?q=tbn:ANd9GcTnbZO5bPQgZvpdC7aAWnjIjAYh5o4vqvLeRvPSCQtk9cOum5s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575" y="990600"/>
            <a:ext cx="3654425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</a:t>
            </a:r>
            <a:r>
              <a:rPr lang="en-US" dirty="0" smtClean="0"/>
              <a:t> in small steps</a:t>
            </a:r>
            <a:endParaRPr lang="el-GR" dirty="0" smtClean="0"/>
          </a:p>
        </p:txBody>
      </p:sp>
      <p:pic>
        <p:nvPicPr>
          <p:cNvPr id="6" name="Picture 6" descr="http://t2.gstatic.com/images?q=tbn:ANd9GcTnbZO5bPQgZvpdC7aAWnjIjAYh5o4vqvLeRvPSCQtk9cOum5s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19200"/>
            <a:ext cx="3654425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2514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smtClean="0">
                <a:solidFill>
                  <a:srgbClr val="0070C0"/>
                </a:solidFill>
              </a:rPr>
              <a:t>Composing methods</a:t>
            </a:r>
          </a:p>
          <a:p>
            <a:pPr lvl="1"/>
            <a:endParaRPr lang="el-GR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Moving features</a:t>
            </a:r>
          </a:p>
          <a:p>
            <a:pPr lvl="1"/>
            <a:endParaRPr lang="el-GR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Simplify conditionals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Simplify method calls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Generalizations</a:t>
            </a:r>
            <a:endParaRPr lang="el-G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4164</TotalTime>
  <Words>525</Words>
  <Application>Microsoft Office PowerPoint</Application>
  <PresentationFormat>On-screen Show (4:3)</PresentationFormat>
  <Paragraphs>84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Refactoring  Introduction www.cs.uoi.gr/~zarras/soft-devII.htm    </vt:lpstr>
      <vt:lpstr>Definition </vt:lpstr>
      <vt:lpstr>Definition </vt:lpstr>
      <vt:lpstr>Why do it ?</vt:lpstr>
      <vt:lpstr>When to refactor ?</vt:lpstr>
      <vt:lpstr>When not to refactor ?</vt:lpstr>
      <vt:lpstr>When not to refactor ?</vt:lpstr>
      <vt:lpstr>Refactor in small steps</vt:lpstr>
      <vt:lpstr>Refactor in small steps</vt:lpstr>
      <vt:lpstr>Fowler’s Testing Advices</vt:lpstr>
      <vt:lpstr>Fowler’s Testing Advices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126</cp:revision>
  <dcterms:created xsi:type="dcterms:W3CDTF">2006-08-16T00:00:00Z</dcterms:created>
  <dcterms:modified xsi:type="dcterms:W3CDTF">2020-12-07T20:52:39Z</dcterms:modified>
</cp:coreProperties>
</file>