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4"/>
  </p:notesMasterIdLst>
  <p:handoutMasterIdLst>
    <p:handoutMasterId r:id="rId55"/>
  </p:handoutMasterIdLst>
  <p:sldIdLst>
    <p:sldId id="256" r:id="rId2"/>
    <p:sldId id="355" r:id="rId3"/>
    <p:sldId id="354" r:id="rId4"/>
    <p:sldId id="356" r:id="rId5"/>
    <p:sldId id="453" r:id="rId6"/>
    <p:sldId id="367" r:id="rId7"/>
    <p:sldId id="483" r:id="rId8"/>
    <p:sldId id="454" r:id="rId9"/>
    <p:sldId id="484" r:id="rId10"/>
    <p:sldId id="455" r:id="rId11"/>
    <p:sldId id="452" r:id="rId12"/>
    <p:sldId id="471" r:id="rId13"/>
    <p:sldId id="472" r:id="rId14"/>
    <p:sldId id="473" r:id="rId15"/>
    <p:sldId id="491" r:id="rId16"/>
    <p:sldId id="456" r:id="rId17"/>
    <p:sldId id="457" r:id="rId18"/>
    <p:sldId id="387" r:id="rId19"/>
    <p:sldId id="458" r:id="rId20"/>
    <p:sldId id="397" r:id="rId21"/>
    <p:sldId id="459" r:id="rId22"/>
    <p:sldId id="460" r:id="rId23"/>
    <p:sldId id="461" r:id="rId24"/>
    <p:sldId id="466" r:id="rId25"/>
    <p:sldId id="462" r:id="rId26"/>
    <p:sldId id="467" r:id="rId27"/>
    <p:sldId id="464" r:id="rId28"/>
    <p:sldId id="470" r:id="rId29"/>
    <p:sldId id="401" r:id="rId30"/>
    <p:sldId id="402" r:id="rId31"/>
    <p:sldId id="403" r:id="rId32"/>
    <p:sldId id="474" r:id="rId33"/>
    <p:sldId id="409" r:id="rId34"/>
    <p:sldId id="486" r:id="rId35"/>
    <p:sldId id="475" r:id="rId36"/>
    <p:sldId id="492" r:id="rId37"/>
    <p:sldId id="420" r:id="rId38"/>
    <p:sldId id="476" r:id="rId39"/>
    <p:sldId id="421" r:id="rId40"/>
    <p:sldId id="422" r:id="rId41"/>
    <p:sldId id="423" r:id="rId42"/>
    <p:sldId id="428" r:id="rId43"/>
    <p:sldId id="477" r:id="rId44"/>
    <p:sldId id="488" r:id="rId45"/>
    <p:sldId id="481" r:id="rId46"/>
    <p:sldId id="482" r:id="rId47"/>
    <p:sldId id="489" r:id="rId48"/>
    <p:sldId id="433" r:id="rId49"/>
    <p:sldId id="478" r:id="rId50"/>
    <p:sldId id="490" r:id="rId51"/>
    <p:sldId id="447" r:id="rId52"/>
    <p:sldId id="480" r:id="rId53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  <p:cmAuthor id="1" name="zarras" initials="z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99641" autoAdjust="0"/>
  </p:normalViewPr>
  <p:slideViewPr>
    <p:cSldViewPr>
      <p:cViewPr>
        <p:scale>
          <a:sx n="80" d="100"/>
          <a:sy n="80" d="100"/>
        </p:scale>
        <p:origin x="-105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17T16:06:36.024" idx="14">
    <p:pos x="10" y="10"/>
    <p:text>why is this an issue ??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09:52.408" idx="1">
    <p:pos x="2699" y="382"/>
    <p:text>this is a good alternative if you dont have time to extract class and reengineer in general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2">
    <p:pos x="1286" y="1212"/>
    <p:text>when yo ureach the what to do slides go back and forth to explain each bullet 
this way ot rolls better!!!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3">
    <p:pos x="1286" y="1212"/>
    <p:text>when yo ureach the what to do slides go back and forth to explain each bullet 
this way ot rolls better!!!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4">
    <p:pos x="1286" y="1212"/>
    <p:text>when yo ureach the what to do slides go back and forth to explain each bullet 
this way ot rolls better!!!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5">
    <p:pos x="1286" y="1212"/>
    <p:text>when yo ureach the what to do slides go back and forth to explain each bullet 
this way ot rolls better!!!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29/11/2021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5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29/11/2021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8" tIns="48329" rIns="96658" bIns="48329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4"/>
            <a:ext cx="5486400" cy="4466987"/>
          </a:xfrm>
          <a:prstGeom prst="rect">
            <a:avLst/>
          </a:prstGeom>
        </p:spPr>
        <p:txBody>
          <a:bodyPr vert="horz" lIns="96658" tIns="48329" rIns="96658" bIns="483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5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</a:t>
            </a:r>
            <a:r>
              <a:rPr lang="en-US" baseline="0" dirty="0" smtClean="0"/>
              <a:t>  _</a:t>
            </a:r>
            <a:r>
              <a:rPr lang="en-US" baseline="0" dirty="0" err="1" smtClean="0"/>
              <a:t>expenseLimit</a:t>
            </a:r>
            <a:r>
              <a:rPr lang="en-US" baseline="0" dirty="0" smtClean="0"/>
              <a:t> != NULL_EXPENSE || …;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Have to run with VM arguments -ea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r>
              <a:rPr lang="en-US" baseline="0" dirty="0" smtClean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48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r>
              <a:rPr lang="en-US" baseline="0" dirty="0" smtClean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49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</a:t>
            </a:r>
            <a:r>
              <a:rPr lang="en-US" baseline="0" dirty="0" smtClean="0"/>
              <a:t> about separate query from modifier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Side effects issue…</a:t>
            </a:r>
          </a:p>
          <a:p>
            <a:endParaRPr lang="en-US" dirty="0" smtClean="0"/>
          </a:p>
          <a:p>
            <a:r>
              <a:rPr lang="en-US" dirty="0" smtClean="0"/>
              <a:t>The code that</a:t>
            </a:r>
            <a:r>
              <a:rPr lang="en-US" baseline="0" dirty="0" smtClean="0"/>
              <a:t> executes if true may return meaning that only one condition is evaluated – and – the respective side effects take place. In the </a:t>
            </a:r>
            <a:r>
              <a:rPr lang="en-US" baseline="0" dirty="0" err="1" smtClean="0"/>
              <a:t>refactored</a:t>
            </a:r>
            <a:r>
              <a:rPr lang="en-US" baseline="0" dirty="0" smtClean="0"/>
              <a:t> case you evaluate all the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that the resolution of long methods</a:t>
            </a:r>
            <a:r>
              <a:rPr lang="en-US" baseline="0" dirty="0" smtClean="0"/>
              <a:t> is important before extract class to have something to move to the extracted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 there is this paper that puts order in smell resolution that may </a:t>
            </a:r>
            <a:r>
              <a:rPr lang="en-US" baseline="0" smtClean="0"/>
              <a:t>be interesting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31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this reduce size?? (in the intro of</a:t>
            </a:r>
            <a:r>
              <a:rPr lang="en-US" baseline="0" dirty="0" smtClean="0"/>
              <a:t> large class we had loc, </a:t>
            </a:r>
            <a:r>
              <a:rPr lang="en-US" b="1" baseline="0" dirty="0" smtClean="0"/>
              <a:t>nom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37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can</a:t>
            </a:r>
            <a:r>
              <a:rPr lang="en-US" baseline="0" dirty="0" smtClean="0"/>
              <a:t> draw a combination of extract interface and progressive extract class to </a:t>
            </a:r>
            <a:r>
              <a:rPr lang="en-US" baseline="0" dirty="0" err="1" smtClean="0"/>
              <a:t>refactor</a:t>
            </a:r>
            <a:r>
              <a:rPr lang="en-US" baseline="0" dirty="0" smtClean="0"/>
              <a:t> a complicate legacy god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38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different places you may initialize discount level differently before</a:t>
            </a:r>
            <a:r>
              <a:rPr lang="en-US" baseline="0" dirty="0" smtClean="0"/>
              <a:t> calling </a:t>
            </a:r>
            <a:r>
              <a:rPr lang="en-US" baseline="0" dirty="0" err="1" smtClean="0"/>
              <a:t>discountPrice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tradeoff to apply the refactoring because it may complicate the code, or it may not be possible, or you may </a:t>
            </a:r>
            <a:r>
              <a:rPr lang="en-US" baseline="0" dirty="0" err="1" smtClean="0"/>
              <a:t>endup</a:t>
            </a:r>
            <a:r>
              <a:rPr lang="en-US" baseline="0" dirty="0" smtClean="0"/>
              <a:t> with duplicate code (different methods that call a third method :-)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can be a good question + a nice pattern for plop!!!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45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tatic.squarespace.com/static/518f5d62e4b075248d6a3f90/t/521bc806e4b08ade07864b34/1377552402666/area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3751302" cy="53080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Common Smells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Assertion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143000"/>
            <a:ext cx="615564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4876800"/>
            <a:ext cx="72390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 Java there is a specific programming construct!!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Don’t confuse it with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enable them java –ea</a:t>
            </a:r>
          </a:p>
          <a:p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setup() {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  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assert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null : "Connection is null";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765518"/>
            <a:ext cx="7162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setup() {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  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should be != null to the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// rest of the code to work…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…….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Assertion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685800" y="22098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Often sections of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/>
              <a:t> work only if certain </a:t>
            </a:r>
            <a:r>
              <a:rPr lang="en-US" dirty="0" smtClean="0">
                <a:solidFill>
                  <a:srgbClr val="FF0000"/>
                </a:solidFill>
              </a:rPr>
              <a:t>conditions are true</a:t>
            </a:r>
            <a:r>
              <a:rPr lang="en-US" dirty="0" smtClean="0"/>
              <a:t>. Such assumptions often are </a:t>
            </a:r>
            <a:r>
              <a:rPr lang="en-US" dirty="0" smtClean="0">
                <a:solidFill>
                  <a:srgbClr val="FF0000"/>
                </a:solidFill>
              </a:rPr>
              <a:t>not stated </a:t>
            </a:r>
            <a:r>
              <a:rPr lang="en-US" dirty="0" smtClean="0"/>
              <a:t>but can only be decoded by looking through an algorithm.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Sometimes the assumptions are stated with a </a:t>
            </a:r>
            <a:r>
              <a:rPr lang="en-US" dirty="0" smtClean="0">
                <a:solidFill>
                  <a:srgbClr val="FF0000"/>
                </a:solidFill>
              </a:rPr>
              <a:t>comment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better technique is to make the assumption explicit by </a:t>
            </a:r>
            <a:r>
              <a:rPr lang="en-US" dirty="0" smtClean="0">
                <a:solidFill>
                  <a:srgbClr val="FF0000"/>
                </a:solidFill>
              </a:rPr>
              <a:t>writing an assertion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Assertions act as </a:t>
            </a:r>
            <a:r>
              <a:rPr lang="en-US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debugging aids</a:t>
            </a:r>
            <a:r>
              <a:rPr lang="en-US" dirty="0" smtClean="0"/>
              <a:t>. In </a:t>
            </a:r>
            <a:r>
              <a:rPr lang="en-US" b="1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 they </a:t>
            </a:r>
            <a:r>
              <a:rPr lang="en-US" b="1" dirty="0" smtClean="0">
                <a:solidFill>
                  <a:srgbClr val="FF0000"/>
                </a:solidFill>
              </a:rPr>
              <a:t>help the reader understand the assumptions</a:t>
            </a:r>
            <a:r>
              <a:rPr lang="en-US" dirty="0" smtClean="0"/>
              <a:t> the code is making. In </a:t>
            </a:r>
            <a:r>
              <a:rPr lang="en-US" b="1" dirty="0" smtClean="0">
                <a:solidFill>
                  <a:srgbClr val="FF0000"/>
                </a:solidFill>
              </a:rPr>
              <a:t>debugging</a:t>
            </a:r>
            <a:r>
              <a:rPr lang="en-US" dirty="0" smtClean="0"/>
              <a:t>, assertions can </a:t>
            </a:r>
            <a:r>
              <a:rPr lang="en-US" b="1" dirty="0" smtClean="0">
                <a:solidFill>
                  <a:srgbClr val="FF0000"/>
                </a:solidFill>
              </a:rPr>
              <a:t>help catch bugs</a:t>
            </a:r>
            <a:r>
              <a:rPr lang="en-US" dirty="0" smtClean="0"/>
              <a:t> closer to their origin.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Large number of lines</a:t>
            </a:r>
            <a:r>
              <a:rPr lang="en-US" dirty="0" smtClean="0"/>
              <a:t> in the method.  (immediately suspicious of any method with more than five to ten lines.)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 method has started down a path, and rather than break the flow or identify the helper objects, the author </a:t>
            </a:r>
            <a:r>
              <a:rPr lang="en-US" dirty="0" smtClean="0">
                <a:solidFill>
                  <a:srgbClr val="FF0000"/>
                </a:solidFill>
              </a:rPr>
              <a:t>adds “one more thing.”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Code is often </a:t>
            </a:r>
            <a:r>
              <a:rPr lang="en-US" dirty="0" smtClean="0">
                <a:solidFill>
                  <a:srgbClr val="FF0000"/>
                </a:solidFill>
              </a:rPr>
              <a:t>easier to write than it is to read</a:t>
            </a:r>
            <a:r>
              <a:rPr lang="en-US" dirty="0" smtClean="0"/>
              <a:t>, so there’s a temptation to write blocks that are too big.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to break up the method into smaller pieces. Look for comments or </a:t>
            </a:r>
            <a:r>
              <a:rPr lang="en-US" dirty="0" smtClean="0"/>
              <a:t>white space that delineate “interesting” blocks.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You may find </a:t>
            </a:r>
            <a:r>
              <a:rPr lang="en-US" b="1" dirty="0" smtClean="0">
                <a:solidFill>
                  <a:srgbClr val="0070C0"/>
                </a:solidFill>
              </a:rPr>
              <a:t>other related </a:t>
            </a:r>
            <a:r>
              <a:rPr lang="en-US" b="1" dirty="0" err="1" smtClean="0">
                <a:solidFill>
                  <a:srgbClr val="0070C0"/>
                </a:solidFill>
              </a:rPr>
              <a:t>refactorings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(those that clean up straight-line code, </a:t>
            </a:r>
            <a:r>
              <a:rPr lang="en-US" b="1" dirty="0" smtClean="0">
                <a:solidFill>
                  <a:srgbClr val="0070C0"/>
                </a:solidFill>
              </a:rPr>
              <a:t>conditionals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70C0"/>
                </a:solidFill>
              </a:rPr>
              <a:t>variable usage</a:t>
            </a:r>
            <a:r>
              <a:rPr lang="en-US" dirty="0" smtClean="0"/>
              <a:t>) helpful before you even begin splitting up the method.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Temp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95400"/>
            <a:ext cx="7086600" cy="48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Temp with Query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21229"/>
            <a:ext cx="6172200" cy="558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Temp with Query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Replace Temp with Query </a:t>
            </a:r>
            <a:r>
              <a:rPr lang="en-US" i="1" dirty="0" smtClean="0"/>
              <a:t>often is a </a:t>
            </a:r>
            <a:r>
              <a:rPr lang="en-US" i="1" dirty="0" smtClean="0">
                <a:solidFill>
                  <a:srgbClr val="FF0000"/>
                </a:solidFill>
              </a:rPr>
              <a:t>vital step </a:t>
            </a:r>
            <a:r>
              <a:rPr lang="en-US" i="1" dirty="0" smtClean="0"/>
              <a:t>before </a:t>
            </a:r>
            <a:r>
              <a:rPr lang="en-US" i="1" dirty="0" smtClean="0">
                <a:solidFill>
                  <a:srgbClr val="FF0000"/>
                </a:solidFill>
              </a:rPr>
              <a:t>Extract Method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Local variables</a:t>
            </a:r>
            <a:r>
              <a:rPr lang="en-US" i="1" dirty="0" smtClean="0"/>
              <a:t> make it </a:t>
            </a:r>
            <a:r>
              <a:rPr lang="en-US" b="1" dirty="0" smtClean="0">
                <a:solidFill>
                  <a:srgbClr val="FF0000"/>
                </a:solidFill>
              </a:rPr>
              <a:t>difficult to extract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FF0000"/>
                </a:solidFill>
              </a:rPr>
              <a:t>replace as many variables </a:t>
            </a:r>
            <a:r>
              <a:rPr lang="en-US" dirty="0" smtClean="0"/>
              <a:t>as you can with </a:t>
            </a:r>
            <a:r>
              <a:rPr lang="en-US" dirty="0" smtClean="0">
                <a:solidFill>
                  <a:srgbClr val="FF0000"/>
                </a:solidFill>
              </a:rPr>
              <a:t>queries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straightforward cases of this refactoring are those in which temps are </a:t>
            </a:r>
            <a:r>
              <a:rPr lang="en-US" dirty="0" smtClean="0">
                <a:solidFill>
                  <a:srgbClr val="FF0000"/>
                </a:solidFill>
              </a:rPr>
              <a:t>assigned only to once</a:t>
            </a:r>
            <a:r>
              <a:rPr lang="en-US" dirty="0" smtClean="0"/>
              <a:t>.  Other cases are trickier (e.g. see Split </a:t>
            </a:r>
            <a:r>
              <a:rPr lang="en-US" dirty="0" err="1" smtClean="0"/>
              <a:t>Temporaty</a:t>
            </a:r>
            <a:r>
              <a:rPr lang="en-US" dirty="0" smtClean="0"/>
              <a:t> Variable) but possible.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Temporary Variable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18590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 Temporary Variable 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Temporary variables</a:t>
            </a:r>
            <a:r>
              <a:rPr lang="en-US" dirty="0" smtClean="0"/>
              <a:t> are made for various </a:t>
            </a:r>
            <a:r>
              <a:rPr lang="en-US" dirty="0" smtClean="0">
                <a:solidFill>
                  <a:srgbClr val="FF0000"/>
                </a:solidFill>
              </a:rPr>
              <a:t>uses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Some of these uses naturally lead to the temp's being </a:t>
            </a:r>
            <a:r>
              <a:rPr lang="en-US" dirty="0" smtClean="0">
                <a:solidFill>
                  <a:srgbClr val="FF0000"/>
                </a:solidFill>
              </a:rPr>
              <a:t>assigned to several times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Loop variables </a:t>
            </a:r>
            <a:r>
              <a:rPr lang="en-US" dirty="0" smtClean="0"/>
              <a:t>change for each run around a loop (such as the </a:t>
            </a:r>
            <a:r>
              <a:rPr lang="en-US" dirty="0" err="1" smtClean="0"/>
              <a:t>i</a:t>
            </a:r>
            <a:r>
              <a:rPr lang="en-US" dirty="0" smtClean="0"/>
              <a:t> in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++).  Collecting temporary variables collect together some value that is built up during the method.</a:t>
            </a:r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b="1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temporaries</a:t>
            </a:r>
            <a:r>
              <a:rPr lang="en-US" dirty="0" smtClean="0"/>
              <a:t> are used to </a:t>
            </a:r>
            <a:r>
              <a:rPr lang="en-US" dirty="0" smtClean="0">
                <a:solidFill>
                  <a:srgbClr val="FF0000"/>
                </a:solidFill>
              </a:rPr>
              <a:t>hold the result</a:t>
            </a:r>
            <a:r>
              <a:rPr lang="en-US" dirty="0" smtClean="0"/>
              <a:t> of a bit of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easy reference </a:t>
            </a:r>
            <a:r>
              <a:rPr lang="en-US" dirty="0" smtClean="0"/>
              <a:t>later. </a:t>
            </a:r>
          </a:p>
          <a:p>
            <a:endParaRPr lang="en-US" dirty="0" smtClean="0"/>
          </a:p>
          <a:p>
            <a:r>
              <a:rPr lang="en-US" dirty="0" smtClean="0"/>
              <a:t>These kinds of variables </a:t>
            </a:r>
            <a:r>
              <a:rPr lang="en-US" b="1" dirty="0" smtClean="0">
                <a:solidFill>
                  <a:srgbClr val="FF0000"/>
                </a:solidFill>
              </a:rPr>
              <a:t>should be set only once</a:t>
            </a:r>
            <a:r>
              <a:rPr lang="en-US" dirty="0" smtClean="0"/>
              <a:t>. That they are set more than once is a </a:t>
            </a:r>
            <a:r>
              <a:rPr lang="en-US" b="1" dirty="0" smtClean="0">
                <a:solidFill>
                  <a:srgbClr val="FF0000"/>
                </a:solidFill>
              </a:rPr>
              <a:t>sign that they have more than one responsibility </a:t>
            </a:r>
            <a:r>
              <a:rPr lang="en-US" dirty="0" smtClean="0"/>
              <a:t>within the method. </a:t>
            </a:r>
          </a:p>
          <a:p>
            <a:endParaRPr lang="en-US" dirty="0" smtClean="0"/>
          </a:p>
          <a:p>
            <a:r>
              <a:rPr lang="en-US" dirty="0" smtClean="0"/>
              <a:t>Any variable with </a:t>
            </a:r>
            <a:r>
              <a:rPr lang="en-US" dirty="0" smtClean="0">
                <a:solidFill>
                  <a:srgbClr val="FF0000"/>
                </a:solidFill>
              </a:rPr>
              <a:t>more than one responsibility </a:t>
            </a:r>
            <a:r>
              <a:rPr lang="en-US" dirty="0" smtClean="0"/>
              <a:t>should be replaced with </a:t>
            </a:r>
            <a:r>
              <a:rPr lang="en-US" b="1" dirty="0" smtClean="0">
                <a:solidFill>
                  <a:srgbClr val="FF0000"/>
                </a:solidFill>
              </a:rPr>
              <a:t>a temp for each responsibility</a:t>
            </a:r>
            <a:r>
              <a:rPr lang="en-US" dirty="0" smtClean="0"/>
              <a:t>. Using a temp for two different things is </a:t>
            </a:r>
            <a:r>
              <a:rPr lang="en-US" dirty="0" smtClean="0">
                <a:solidFill>
                  <a:srgbClr val="FF0000"/>
                </a:solidFill>
              </a:rPr>
              <a:t>very confusing </a:t>
            </a:r>
            <a:r>
              <a:rPr lang="en-US" dirty="0" smtClean="0"/>
              <a:t>for the reader.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015038" cy="52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One of the most </a:t>
            </a:r>
            <a:r>
              <a:rPr lang="en-US" dirty="0" smtClean="0">
                <a:solidFill>
                  <a:srgbClr val="FF0000"/>
                </a:solidFill>
              </a:rPr>
              <a:t>common areas of complexity </a:t>
            </a:r>
            <a:r>
              <a:rPr lang="en-US" dirty="0" smtClean="0"/>
              <a:t>in a program lies in </a:t>
            </a:r>
            <a:r>
              <a:rPr lang="en-US" dirty="0" smtClean="0">
                <a:solidFill>
                  <a:srgbClr val="FF0000"/>
                </a:solidFill>
              </a:rPr>
              <a:t>complex conditional logic</a:t>
            </a:r>
            <a:r>
              <a:rPr lang="en-US" dirty="0" smtClean="0"/>
              <a:t>. As you write code to test conditions and to do various things depending on various conditions, you quickly end up with a pretty </a:t>
            </a:r>
            <a:r>
              <a:rPr lang="en-US" dirty="0" smtClean="0">
                <a:solidFill>
                  <a:srgbClr val="FF0000"/>
                </a:solidFill>
              </a:rPr>
              <a:t>long method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of a method is in itself a factor that makes it </a:t>
            </a:r>
            <a:r>
              <a:rPr lang="en-US" dirty="0" smtClean="0">
                <a:solidFill>
                  <a:srgbClr val="FF0000"/>
                </a:solidFill>
              </a:rPr>
              <a:t>harder to read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0000"/>
                </a:solidFill>
              </a:rPr>
              <a:t>conditions increase the difficulty.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with any large block of code, you can make your intention clearer by </a:t>
            </a:r>
            <a:r>
              <a:rPr lang="en-US" dirty="0" smtClean="0">
                <a:solidFill>
                  <a:srgbClr val="FF0000"/>
                </a:solidFill>
              </a:rPr>
              <a:t>decomposing</a:t>
            </a:r>
            <a:r>
              <a:rPr lang="en-US" dirty="0" smtClean="0"/>
              <a:t> it and replacing chunks of code with a method call named after the intention of that block of code.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 conditions you can receive further benefit by doing this for the conditional part and each of the alternatives.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way you highlight the condition and make it clearly what you are branching on. You also highlight the reason for the branching.</a:t>
            </a:r>
            <a:endParaRPr lang="el-G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Consolidate Conditional</a:t>
            </a:r>
            <a:endParaRPr lang="el-GR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019800" cy="536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Consolidate Conditional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Sometimes you see </a:t>
            </a:r>
            <a:r>
              <a:rPr lang="en-US" dirty="0" smtClean="0">
                <a:solidFill>
                  <a:srgbClr val="FF0000"/>
                </a:solidFill>
              </a:rPr>
              <a:t>a series of conditional checks </a:t>
            </a:r>
            <a:r>
              <a:rPr lang="en-US" dirty="0" smtClean="0"/>
              <a:t>in which each check is different yet the </a:t>
            </a:r>
            <a:r>
              <a:rPr lang="en-US" dirty="0" smtClean="0">
                <a:solidFill>
                  <a:srgbClr val="FF0000"/>
                </a:solidFill>
              </a:rPr>
              <a:t>resulting action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. When you see this, you should use </a:t>
            </a:r>
            <a:r>
              <a:rPr lang="en-US" b="1" dirty="0" smtClean="0">
                <a:solidFill>
                  <a:srgbClr val="FF0000"/>
                </a:solidFill>
              </a:rPr>
              <a:t>ands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ors</a:t>
            </a:r>
            <a:r>
              <a:rPr lang="en-US" dirty="0" smtClean="0"/>
              <a:t> to consolidate them into a </a:t>
            </a:r>
            <a:r>
              <a:rPr lang="en-US" dirty="0" smtClean="0">
                <a:solidFill>
                  <a:srgbClr val="FF0000"/>
                </a:solidFill>
              </a:rPr>
              <a:t>single conditional check </a:t>
            </a:r>
            <a:r>
              <a:rPr lang="en-US" dirty="0" smtClean="0"/>
              <a:t>with a single result.</a:t>
            </a:r>
          </a:p>
          <a:p>
            <a:endParaRPr lang="en-US" dirty="0" smtClean="0"/>
          </a:p>
          <a:p>
            <a:r>
              <a:rPr lang="en-US" dirty="0" smtClean="0"/>
              <a:t>Consolidating the conditional code is important for two reasons. </a:t>
            </a:r>
          </a:p>
          <a:p>
            <a:endParaRPr lang="en-US" dirty="0" smtClean="0"/>
          </a:p>
          <a:p>
            <a:r>
              <a:rPr lang="en-US" dirty="0" smtClean="0"/>
              <a:t>First, it makes the </a:t>
            </a:r>
            <a:r>
              <a:rPr lang="en-US" dirty="0" smtClean="0">
                <a:solidFill>
                  <a:srgbClr val="FF0000"/>
                </a:solidFill>
              </a:rPr>
              <a:t>check clearer </a:t>
            </a:r>
            <a:r>
              <a:rPr lang="en-US" dirty="0" smtClean="0"/>
              <a:t>by showing that you are really making a single check.  The sequence has the same effect, but it communicates carrying out a sequence of separate checks that just happen to be done together. </a:t>
            </a:r>
          </a:p>
          <a:p>
            <a:endParaRPr lang="en-US" dirty="0" smtClean="0"/>
          </a:p>
          <a:p>
            <a:r>
              <a:rPr lang="en-US" dirty="0" smtClean="0"/>
              <a:t>The second reason for this refactoring is that it often sets you up for </a:t>
            </a:r>
            <a:r>
              <a:rPr lang="en-US" dirty="0" smtClean="0">
                <a:solidFill>
                  <a:srgbClr val="FF0000"/>
                </a:solidFill>
              </a:rPr>
              <a:t>EXTRACT METHOD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DECOMPOSE CONDITIONAL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reasons in favor of consolidating conditionals also point to reasons for not doing it. </a:t>
            </a:r>
            <a:r>
              <a:rPr lang="en-US" b="1" dirty="0" smtClean="0">
                <a:solidFill>
                  <a:srgbClr val="FF0000"/>
                </a:solidFill>
              </a:rPr>
              <a:t>If you think the checks are really independent and shouldn't be thought of as a single check, don't do </a:t>
            </a:r>
            <a:r>
              <a:rPr lang="fr-FR" b="1" dirty="0" smtClean="0">
                <a:solidFill>
                  <a:srgbClr val="FF0000"/>
                </a:solidFill>
              </a:rPr>
              <a:t>the </a:t>
            </a:r>
            <a:r>
              <a:rPr lang="fr-FR" b="1" dirty="0" err="1" smtClean="0">
                <a:solidFill>
                  <a:srgbClr val="FF0000"/>
                </a:solidFill>
              </a:rPr>
              <a:t>refactoring</a:t>
            </a:r>
            <a:r>
              <a:rPr lang="fr-FR" b="1" dirty="0" smtClean="0">
                <a:solidFill>
                  <a:srgbClr val="FF0000"/>
                </a:solidFill>
              </a:rPr>
              <a:t>.</a:t>
            </a:r>
          </a:p>
          <a:p>
            <a:endParaRPr lang="fr-FR" dirty="0" smtClean="0"/>
          </a:p>
          <a:p>
            <a:r>
              <a:rPr lang="en-US" b="1" dirty="0" smtClean="0"/>
              <a:t>**** Check that any of the conditionals </a:t>
            </a:r>
            <a:r>
              <a:rPr lang="en-US" b="1" dirty="0" smtClean="0">
                <a:solidFill>
                  <a:srgbClr val="FF0000"/>
                </a:solidFill>
              </a:rPr>
              <a:t>has side effects</a:t>
            </a:r>
            <a:r>
              <a:rPr lang="en-US" b="1" dirty="0" smtClean="0"/>
              <a:t>. </a:t>
            </a:r>
            <a:r>
              <a:rPr lang="en-US" b="1" i="1" dirty="0" smtClean="0"/>
              <a:t>If there are side effects, you </a:t>
            </a:r>
            <a:r>
              <a:rPr lang="en-US" b="1" i="1" dirty="0" smtClean="0">
                <a:solidFill>
                  <a:srgbClr val="FF0000"/>
                </a:solidFill>
              </a:rPr>
              <a:t>won't be able to do this refactoring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974903"/>
            <a:ext cx="5707146" cy="580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8651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Consolidate Duplicate Conditional Fragments</a:t>
            </a:r>
            <a:endParaRPr lang="el-GR" sz="36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76201"/>
            <a:ext cx="93726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Consolidate Duplicate Conditional Fragments</a:t>
            </a:r>
            <a:endParaRPr lang="el-GR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16082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Sometimes you find </a:t>
            </a:r>
            <a:r>
              <a:rPr lang="en-US" dirty="0" smtClean="0">
                <a:solidFill>
                  <a:srgbClr val="FF0000"/>
                </a:solidFill>
              </a:rPr>
              <a:t>common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code </a:t>
            </a:r>
            <a:r>
              <a:rPr lang="en-US" dirty="0" smtClean="0"/>
              <a:t>executed in all </a:t>
            </a:r>
            <a:r>
              <a:rPr lang="en-US" dirty="0" smtClean="0">
                <a:solidFill>
                  <a:srgbClr val="FF0000"/>
                </a:solidFill>
              </a:rPr>
              <a:t>legs of a conditional</a:t>
            </a:r>
            <a:r>
              <a:rPr lang="en-US" dirty="0" smtClean="0"/>
              <a:t>. In that case you should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 the code to </a:t>
            </a:r>
            <a:r>
              <a:rPr lang="en-US" dirty="0" smtClean="0">
                <a:solidFill>
                  <a:srgbClr val="FF0000"/>
                </a:solidFill>
              </a:rPr>
              <a:t>outside</a:t>
            </a:r>
            <a:r>
              <a:rPr lang="en-US" dirty="0" smtClean="0"/>
              <a:t> the conditional. This makes clearer what varies and what stays the </a:t>
            </a:r>
            <a:r>
              <a:rPr lang="fr-FR" dirty="0" err="1" smtClean="0"/>
              <a:t>same</a:t>
            </a:r>
            <a:r>
              <a:rPr lang="fr-FR" dirty="0" smtClean="0"/>
              <a:t>. Simplifies </a:t>
            </a:r>
            <a:r>
              <a:rPr lang="fr-FR" dirty="0" smtClean="0">
                <a:solidFill>
                  <a:srgbClr val="FF0000"/>
                </a:solidFill>
              </a:rPr>
              <a:t>DECOMPOSE CONDITIONAL </a:t>
            </a:r>
            <a:r>
              <a:rPr lang="fr-FR" dirty="0" err="1" smtClean="0"/>
              <a:t>too</a:t>
            </a:r>
            <a:r>
              <a:rPr lang="fr-FR" dirty="0" smtClean="0"/>
              <a:t>. </a:t>
            </a:r>
          </a:p>
          <a:p>
            <a:endParaRPr lang="fr-FR" b="1" dirty="0" smtClean="0"/>
          </a:p>
          <a:p>
            <a:r>
              <a:rPr lang="en-US" dirty="0" smtClean="0"/>
              <a:t>If the common code is at the </a:t>
            </a:r>
            <a:r>
              <a:rPr lang="en-US" b="1" dirty="0" smtClean="0">
                <a:solidFill>
                  <a:srgbClr val="FF0000"/>
                </a:solidFill>
              </a:rPr>
              <a:t>beginning</a:t>
            </a:r>
            <a:r>
              <a:rPr lang="en-US" dirty="0" smtClean="0"/>
              <a:t>, move it to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b="1" dirty="0" smtClean="0"/>
              <a:t> the conditional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common code is at the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, move it to </a:t>
            </a:r>
            <a:r>
              <a:rPr lang="en-US" b="1" dirty="0" smtClean="0">
                <a:solidFill>
                  <a:srgbClr val="FF0000"/>
                </a:solidFill>
              </a:rPr>
              <a:t>after</a:t>
            </a:r>
            <a:r>
              <a:rPr lang="en-US" b="1" dirty="0" smtClean="0"/>
              <a:t> the conditional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common code is in the </a:t>
            </a:r>
            <a:r>
              <a:rPr lang="en-US" b="1" dirty="0" smtClean="0">
                <a:solidFill>
                  <a:srgbClr val="FF0000"/>
                </a:solidFill>
              </a:rPr>
              <a:t>middle</a:t>
            </a:r>
            <a:r>
              <a:rPr lang="en-US" dirty="0" smtClean="0"/>
              <a:t>, </a:t>
            </a:r>
            <a:r>
              <a:rPr lang="en-US" b="1" dirty="0" smtClean="0"/>
              <a:t>look to see whether the code before or after it changes anything</a:t>
            </a:r>
            <a:r>
              <a:rPr lang="en-US" dirty="0" smtClean="0"/>
              <a:t>. Depending on this, you can move the common code forward or backward to the ends. </a:t>
            </a:r>
          </a:p>
          <a:p>
            <a:endParaRPr lang="en-US" dirty="0" smtClean="0"/>
          </a:p>
          <a:p>
            <a:r>
              <a:rPr lang="en-US" dirty="0" smtClean="0"/>
              <a:t>If there is </a:t>
            </a:r>
            <a:r>
              <a:rPr lang="en-US" b="1" dirty="0" smtClean="0"/>
              <a:t>more than a single statement</a:t>
            </a:r>
            <a:r>
              <a:rPr lang="en-US" dirty="0" smtClean="0"/>
              <a:t>, you should </a:t>
            </a:r>
            <a:r>
              <a:rPr lang="en-US" b="1" dirty="0" smtClean="0">
                <a:solidFill>
                  <a:srgbClr val="FF0000"/>
                </a:solidFill>
              </a:rPr>
              <a:t>extract</a:t>
            </a:r>
            <a:r>
              <a:rPr lang="en-US" b="1" dirty="0" smtClean="0"/>
              <a:t> that code into a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Replace Nested Conditional with Guard</a:t>
            </a:r>
            <a:endParaRPr lang="el-GR" sz="36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599"/>
            <a:ext cx="5562600" cy="57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Replace Nested Conditional with Guard</a:t>
            </a:r>
            <a:endParaRPr lang="el-GR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find that </a:t>
            </a:r>
            <a:r>
              <a:rPr lang="en-US" b="1" dirty="0" smtClean="0">
                <a:solidFill>
                  <a:srgbClr val="FF0000"/>
                </a:solidFill>
              </a:rPr>
              <a:t>conditional expressions </a:t>
            </a:r>
            <a:r>
              <a:rPr lang="en-US" b="1" dirty="0" smtClean="0"/>
              <a:t>come in </a:t>
            </a:r>
            <a:r>
              <a:rPr lang="en-US" b="1" dirty="0" smtClean="0">
                <a:solidFill>
                  <a:srgbClr val="FF0000"/>
                </a:solidFill>
              </a:rPr>
              <a:t>two forms</a:t>
            </a:r>
            <a:r>
              <a:rPr lang="en-US" b="1" dirty="0" smtClean="0"/>
              <a:t>.  </a:t>
            </a:r>
          </a:p>
          <a:p>
            <a:endParaRPr lang="en-US" dirty="0" smtClean="0"/>
          </a:p>
          <a:p>
            <a:r>
              <a:rPr lang="en-US" dirty="0" smtClean="0"/>
              <a:t>--- The </a:t>
            </a:r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form</a:t>
            </a:r>
            <a:r>
              <a:rPr lang="en-US" b="1" dirty="0" smtClean="0"/>
              <a:t> </a:t>
            </a:r>
            <a:r>
              <a:rPr lang="en-US" dirty="0" smtClean="0"/>
              <a:t>is a check whether </a:t>
            </a:r>
            <a:r>
              <a:rPr lang="en-US" b="1" dirty="0" smtClean="0">
                <a:solidFill>
                  <a:srgbClr val="FF0000"/>
                </a:solidFill>
              </a:rPr>
              <a:t>either course </a:t>
            </a:r>
            <a:r>
              <a:rPr lang="en-US" dirty="0" smtClean="0"/>
              <a:t>is part of the </a:t>
            </a:r>
            <a:r>
              <a:rPr lang="en-US" b="1" dirty="0" smtClean="0">
                <a:solidFill>
                  <a:srgbClr val="FF0000"/>
                </a:solidFill>
              </a:rPr>
              <a:t>normal behavior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--- The </a:t>
            </a:r>
            <a:r>
              <a:rPr lang="en-US" b="1" dirty="0" smtClean="0">
                <a:solidFill>
                  <a:srgbClr val="FF0000"/>
                </a:solidFill>
              </a:rPr>
              <a:t>second form </a:t>
            </a:r>
            <a:r>
              <a:rPr lang="en-US" dirty="0" smtClean="0"/>
              <a:t>is a situation in which </a:t>
            </a:r>
            <a:r>
              <a:rPr lang="en-US" b="1" dirty="0" smtClean="0">
                <a:solidFill>
                  <a:srgbClr val="FF0000"/>
                </a:solidFill>
              </a:rPr>
              <a:t>one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branch</a:t>
            </a:r>
            <a:r>
              <a:rPr lang="en-US" b="1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the conditional indicates </a:t>
            </a:r>
            <a:r>
              <a:rPr lang="en-US" b="1" dirty="0" smtClean="0">
                <a:solidFill>
                  <a:srgbClr val="FF0000"/>
                </a:solidFill>
              </a:rPr>
              <a:t>normal behavior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the other </a:t>
            </a:r>
            <a:r>
              <a:rPr lang="en-US" dirty="0" smtClean="0"/>
              <a:t>indicates an </a:t>
            </a:r>
            <a:r>
              <a:rPr lang="en-US" b="1" dirty="0" smtClean="0">
                <a:solidFill>
                  <a:srgbClr val="FF0000"/>
                </a:solidFill>
              </a:rPr>
              <a:t>unusual condition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These kinds of conditionals have different intentions, and these intentions should come through in the code.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--- </a:t>
            </a:r>
            <a:r>
              <a:rPr lang="en-US" b="1" dirty="0" smtClean="0">
                <a:solidFill>
                  <a:srgbClr val="FF0000"/>
                </a:solidFill>
              </a:rPr>
              <a:t>If both are part of normal behavior</a:t>
            </a:r>
            <a:r>
              <a:rPr lang="en-US" dirty="0" smtClean="0"/>
              <a:t>, use a condition with an </a:t>
            </a:r>
            <a:r>
              <a:rPr lang="en-US" b="1" dirty="0" smtClean="0">
                <a:solidFill>
                  <a:srgbClr val="FF0000"/>
                </a:solidFill>
              </a:rPr>
              <a:t>if and an else leg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--- If the condition is an </a:t>
            </a:r>
            <a:r>
              <a:rPr lang="en-US" dirty="0" smtClean="0">
                <a:solidFill>
                  <a:srgbClr val="FF0000"/>
                </a:solidFill>
              </a:rPr>
              <a:t>unusual condition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check the condition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if the condition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.  This is called </a:t>
            </a:r>
            <a:r>
              <a:rPr lang="en-US" b="1" dirty="0" smtClean="0">
                <a:solidFill>
                  <a:srgbClr val="FF0000"/>
                </a:solidFill>
              </a:rPr>
              <a:t>guard clause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key point about </a:t>
            </a:r>
            <a:r>
              <a:rPr lang="en-US" i="1" dirty="0" smtClean="0"/>
              <a:t>Replace Nested Conditional with Guard Clauses is one of </a:t>
            </a:r>
            <a:r>
              <a:rPr lang="en-US" i="1" dirty="0" smtClean="0">
                <a:solidFill>
                  <a:srgbClr val="FF0000"/>
                </a:solidFill>
              </a:rPr>
              <a:t>emphasis</a:t>
            </a:r>
            <a:r>
              <a:rPr lang="en-US" i="1" dirty="0" smtClean="0"/>
              <a:t>. If you</a:t>
            </a:r>
          </a:p>
          <a:p>
            <a:r>
              <a:rPr lang="en-US" dirty="0" smtClean="0"/>
              <a:t>are using an </a:t>
            </a:r>
            <a:r>
              <a:rPr lang="en-US" dirty="0" smtClean="0">
                <a:solidFill>
                  <a:srgbClr val="FF0000"/>
                </a:solidFill>
              </a:rPr>
              <a:t>if-then-else</a:t>
            </a:r>
            <a:r>
              <a:rPr lang="en-US" dirty="0" smtClean="0"/>
              <a:t> construct you are giving </a:t>
            </a:r>
            <a:r>
              <a:rPr lang="en-US" dirty="0" smtClean="0">
                <a:solidFill>
                  <a:srgbClr val="FF0000"/>
                </a:solidFill>
              </a:rPr>
              <a:t>equal weight </a:t>
            </a:r>
            <a:r>
              <a:rPr lang="en-US" dirty="0" smtClean="0"/>
              <a:t>to the if leg and the else leg. This communicates to the reader that the legs are equally likely and important. Instead the </a:t>
            </a:r>
            <a:r>
              <a:rPr lang="en-US" dirty="0" smtClean="0">
                <a:solidFill>
                  <a:srgbClr val="FF0000"/>
                </a:solidFill>
              </a:rPr>
              <a:t>guard clause </a:t>
            </a:r>
            <a:r>
              <a:rPr lang="en-US" dirty="0" smtClean="0"/>
              <a:t>says, "This is rare, and if it happens, do something and get out."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681877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pPr algn="just"/>
            <a:endParaRPr lang="en-US" b="1" u="sng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Scan the text for “//” or “/*” (comment markers). 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Usually, for the best of reasons. The author realizes that </a:t>
            </a:r>
            <a:r>
              <a:rPr lang="en-US" b="1" dirty="0" smtClean="0">
                <a:solidFill>
                  <a:srgbClr val="FF0000"/>
                </a:solidFill>
              </a:rPr>
              <a:t>something isn’t as clear</a:t>
            </a:r>
            <a:r>
              <a:rPr lang="en-US" dirty="0" smtClean="0"/>
              <a:t> as it could be, and adds a comment.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 comments are particularly </a:t>
            </a:r>
            <a:r>
              <a:rPr lang="en-US" dirty="0" smtClean="0">
                <a:solidFill>
                  <a:srgbClr val="0070C0"/>
                </a:solidFill>
              </a:rPr>
              <a:t>helpful:</a:t>
            </a:r>
            <a:endParaRPr lang="en-US" dirty="0" smtClean="0"/>
          </a:p>
          <a:p>
            <a:pPr algn="just"/>
            <a:r>
              <a:rPr lang="en-US" dirty="0" smtClean="0"/>
              <a:t>Legal comments, informative,  </a:t>
            </a:r>
            <a:r>
              <a:rPr lang="en-US" dirty="0" err="1" smtClean="0"/>
              <a:t>Javadoc</a:t>
            </a:r>
            <a:r>
              <a:rPr lang="en-US" dirty="0" smtClean="0"/>
              <a:t> public API, TODO, amplification, warnings. Etc….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instance variables</a:t>
            </a:r>
          </a:p>
          <a:p>
            <a:r>
              <a:rPr lang="en-US" dirty="0" smtClean="0"/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r>
              <a:rPr lang="en-US" dirty="0" smtClean="0"/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lines</a:t>
            </a:r>
          </a:p>
          <a:p>
            <a:r>
              <a:rPr lang="en-US" dirty="0" smtClean="0"/>
              <a:t>Very </a:t>
            </a:r>
            <a:r>
              <a:rPr lang="en-US" dirty="0" smtClean="0">
                <a:solidFill>
                  <a:srgbClr val="FF0000"/>
                </a:solidFill>
              </a:rPr>
              <a:t>general name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 little bit at a time. The author adds </a:t>
            </a:r>
            <a:r>
              <a:rPr lang="en-US" dirty="0" smtClean="0">
                <a:solidFill>
                  <a:srgbClr val="FF0000"/>
                </a:solidFill>
              </a:rPr>
              <a:t>“one more capability” </a:t>
            </a:r>
            <a:r>
              <a:rPr lang="en-US" dirty="0" smtClean="0"/>
              <a:t>to a class, and eventually it grows too big.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Sometimes the problem is a lack of insight into the parts that make up the whole class.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any case, the class represents </a:t>
            </a:r>
            <a:r>
              <a:rPr lang="en-US" dirty="0" smtClean="0">
                <a:solidFill>
                  <a:srgbClr val="FF0000"/>
                </a:solidFill>
              </a:rPr>
              <a:t>too many responsibilities</a:t>
            </a:r>
            <a:r>
              <a:rPr lang="en-US" dirty="0" smtClean="0"/>
              <a:t> folded into one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43883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r>
              <a:rPr lang="en-US" dirty="0" smtClean="0"/>
              <a:t>In general, you’re trying to break up the class.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*** If the class has Long Methods, address that smell first. </a:t>
            </a:r>
          </a:p>
          <a:p>
            <a:endParaRPr lang="en-US" i="1" dirty="0" smtClean="0"/>
          </a:p>
          <a:p>
            <a:pPr algn="just"/>
            <a:r>
              <a:rPr lang="en-US" b="1" i="1" dirty="0" smtClean="0">
                <a:solidFill>
                  <a:srgbClr val="0070C0"/>
                </a:solidFill>
              </a:rPr>
              <a:t>Extract Class</a:t>
            </a:r>
            <a:r>
              <a:rPr lang="en-US" i="1" dirty="0" smtClean="0"/>
              <a:t>, if you can identify a new object that has part of this class’s </a:t>
            </a:r>
            <a:r>
              <a:rPr lang="en-US" dirty="0" smtClean="0"/>
              <a:t>responsibilities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Class</a:t>
            </a:r>
            <a:endParaRPr lang="el-G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199"/>
            <a:ext cx="6553200" cy="529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Class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287482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In practice, </a:t>
            </a:r>
            <a:r>
              <a:rPr lang="en-US" b="1" u="sng" dirty="0" smtClean="0">
                <a:solidFill>
                  <a:srgbClr val="FF0000"/>
                </a:solidFill>
              </a:rPr>
              <a:t>classes grow</a:t>
            </a:r>
            <a:r>
              <a:rPr lang="en-US" b="1" u="sng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You add some operations here, a bit of data there. You add a responsibility to a class feeling that it's not worth a separate class, but as that responsibility grows and breeds, the </a:t>
            </a:r>
            <a:r>
              <a:rPr lang="en-US" b="1" u="sng" dirty="0" smtClean="0">
                <a:solidFill>
                  <a:srgbClr val="FF0000"/>
                </a:solidFill>
              </a:rPr>
              <a:t>class becomes too complicated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Such a class is one with </a:t>
            </a:r>
            <a:r>
              <a:rPr lang="en-US" dirty="0" smtClean="0">
                <a:solidFill>
                  <a:srgbClr val="FF0000"/>
                </a:solidFill>
              </a:rPr>
              <a:t>many methods </a:t>
            </a:r>
            <a:r>
              <a:rPr lang="en-US" dirty="0" smtClean="0"/>
              <a:t>and quite a </a:t>
            </a:r>
            <a:r>
              <a:rPr lang="en-US" dirty="0" smtClean="0">
                <a:solidFill>
                  <a:srgbClr val="FF0000"/>
                </a:solidFill>
              </a:rPr>
              <a:t>lot of data</a:t>
            </a:r>
            <a:r>
              <a:rPr lang="en-US" dirty="0" smtClean="0"/>
              <a:t>. A class that is too big to understand easily.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You need to consider where it can be split, and you split it.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good sign is that </a:t>
            </a:r>
            <a:r>
              <a:rPr lang="en-US" b="1" u="sng" dirty="0" smtClean="0"/>
              <a:t>a subset of the data and a subset of the methods seem to </a:t>
            </a:r>
            <a:r>
              <a:rPr lang="en-US" b="1" u="sng" dirty="0" smtClean="0">
                <a:solidFill>
                  <a:srgbClr val="FF0000"/>
                </a:solidFill>
              </a:rPr>
              <a:t>go together</a:t>
            </a:r>
            <a:r>
              <a:rPr lang="en-US" dirty="0" smtClean="0"/>
              <a:t>. Other good signs are subsets of data that usually </a:t>
            </a:r>
            <a:r>
              <a:rPr lang="en-US" b="1" u="sng" dirty="0" smtClean="0">
                <a:solidFill>
                  <a:srgbClr val="FF0000"/>
                </a:solidFill>
              </a:rPr>
              <a:t>change together </a:t>
            </a:r>
            <a:r>
              <a:rPr lang="en-US" dirty="0" smtClean="0"/>
              <a:t>or are particularly dependent on each other.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43883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r>
              <a:rPr lang="en-US" dirty="0" smtClean="0"/>
              <a:t>In general, you’re trying to break up the class.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the class has Long Methods, address that smell first. 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0070C0"/>
                </a:solidFill>
              </a:rPr>
              <a:t>Extract Subclass</a:t>
            </a:r>
            <a:r>
              <a:rPr lang="en-US" i="1" dirty="0" smtClean="0"/>
              <a:t>, if you can divide responsibilities between the class and a new </a:t>
            </a:r>
            <a:r>
              <a:rPr lang="en-US" dirty="0" smtClean="0"/>
              <a:t>subclass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Subclass</a:t>
            </a:r>
            <a:endParaRPr lang="el-G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20903"/>
            <a:ext cx="6424613" cy="475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43883"/>
            <a:ext cx="784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Extract Interface</a:t>
            </a:r>
            <a:r>
              <a:rPr lang="en-US" i="1" dirty="0" smtClean="0"/>
              <a:t>, </a:t>
            </a:r>
          </a:p>
          <a:p>
            <a:r>
              <a:rPr lang="en-US" i="1" dirty="0" smtClean="0"/>
              <a:t>you can identify </a:t>
            </a:r>
            <a:r>
              <a:rPr lang="en-US" b="1" i="1" dirty="0" smtClean="0"/>
              <a:t>subsets of features that clients use </a:t>
            </a:r>
          </a:p>
          <a:p>
            <a:endParaRPr lang="en-US" b="1" i="1" dirty="0" smtClean="0"/>
          </a:p>
          <a:p>
            <a:r>
              <a:rPr lang="en-US" b="1" i="1" dirty="0" smtClean="0"/>
              <a:t>you have no time to extract class or</a:t>
            </a:r>
          </a:p>
          <a:p>
            <a:endParaRPr lang="en-US" b="1" i="1" dirty="0" smtClean="0"/>
          </a:p>
          <a:p>
            <a:r>
              <a:rPr lang="en-US" b="1" i="1" dirty="0" smtClean="0"/>
              <a:t>it is very complex to extract class or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i="1" dirty="0" smtClean="0"/>
              <a:t>It does not make sense to extract class because it is cohesive</a:t>
            </a:r>
          </a:p>
          <a:p>
            <a:endParaRPr lang="en-US" i="1" dirty="0" smtClean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 Interface	</a:t>
            </a:r>
            <a:endParaRPr lang="el-GR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5864" y="1362571"/>
            <a:ext cx="6955135" cy="480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Interface	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524000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Classes use each other in several ways. </a:t>
            </a:r>
          </a:p>
          <a:p>
            <a:endParaRPr lang="en-US" dirty="0" smtClean="0"/>
          </a:p>
          <a:p>
            <a:r>
              <a:rPr lang="en-US" dirty="0" smtClean="0"/>
              <a:t>Use of a class often means ranging over the </a:t>
            </a:r>
            <a:r>
              <a:rPr lang="en-US" dirty="0" smtClean="0">
                <a:solidFill>
                  <a:srgbClr val="FF0000"/>
                </a:solidFill>
              </a:rPr>
              <a:t>whole area of responsibilities </a:t>
            </a:r>
            <a:r>
              <a:rPr lang="en-US" dirty="0" smtClean="0"/>
              <a:t>of a class. </a:t>
            </a:r>
          </a:p>
          <a:p>
            <a:endParaRPr lang="en-US" dirty="0" smtClean="0"/>
          </a:p>
          <a:p>
            <a:r>
              <a:rPr lang="en-US" dirty="0" smtClean="0"/>
              <a:t>Another case is use of </a:t>
            </a:r>
            <a:r>
              <a:rPr lang="en-US" b="1" u="sng" dirty="0" smtClean="0"/>
              <a:t>only </a:t>
            </a:r>
            <a:r>
              <a:rPr lang="en-US" b="1" u="sng" dirty="0" smtClean="0">
                <a:solidFill>
                  <a:srgbClr val="FF0000"/>
                </a:solidFill>
              </a:rPr>
              <a:t>a particular subset of a class's responsibilities </a:t>
            </a:r>
            <a:r>
              <a:rPr lang="en-US" b="1" u="sng" dirty="0" smtClean="0"/>
              <a:t>by a group of clients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For the second case it is often useful to define an interface for </a:t>
            </a:r>
            <a:r>
              <a:rPr lang="en-US" dirty="0" smtClean="0">
                <a:solidFill>
                  <a:srgbClr val="FF0000"/>
                </a:solidFill>
              </a:rPr>
              <a:t>the subset of responsibilities. </a:t>
            </a:r>
          </a:p>
          <a:p>
            <a:endParaRPr lang="en-US" dirty="0" smtClean="0"/>
          </a:p>
          <a:p>
            <a:r>
              <a:rPr lang="en-US" dirty="0" smtClean="0"/>
              <a:t>That way it is easier to </a:t>
            </a:r>
            <a:r>
              <a:rPr lang="en-US" b="1" u="sng" dirty="0" smtClean="0"/>
              <a:t>see </a:t>
            </a:r>
            <a:r>
              <a:rPr lang="en-US" b="1" u="sng" dirty="0" smtClean="0">
                <a:solidFill>
                  <a:srgbClr val="FF0000"/>
                </a:solidFill>
              </a:rPr>
              <a:t>how</a:t>
            </a:r>
            <a:r>
              <a:rPr lang="en-US" b="1" u="sng" dirty="0" smtClean="0"/>
              <a:t> the </a:t>
            </a:r>
            <a:r>
              <a:rPr lang="en-US" b="1" u="sng" dirty="0" smtClean="0">
                <a:solidFill>
                  <a:srgbClr val="FF0000"/>
                </a:solidFill>
              </a:rPr>
              <a:t>responsibilities</a:t>
            </a:r>
            <a:r>
              <a:rPr lang="en-US" b="1" u="sng" dirty="0" smtClean="0"/>
              <a:t> of a class </a:t>
            </a:r>
            <a:r>
              <a:rPr lang="en-US" b="1" u="sng" dirty="0" smtClean="0">
                <a:solidFill>
                  <a:srgbClr val="FF0000"/>
                </a:solidFill>
              </a:rPr>
              <a:t>divide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wrt</a:t>
            </a:r>
            <a:r>
              <a:rPr lang="en-US" b="1" u="sng" dirty="0" smtClean="0"/>
              <a:t> how they are </a:t>
            </a:r>
            <a:r>
              <a:rPr lang="en-US" b="1" u="sng" dirty="0" smtClean="0">
                <a:solidFill>
                  <a:srgbClr val="FF0000"/>
                </a:solidFill>
              </a:rPr>
              <a:t>used</a:t>
            </a:r>
            <a:r>
              <a:rPr lang="en-US" b="1" u="sng" dirty="0" smtClean="0"/>
              <a:t> by other classes and the </a:t>
            </a:r>
            <a:r>
              <a:rPr lang="en-US" b="1" u="sng" dirty="0" smtClean="0">
                <a:solidFill>
                  <a:srgbClr val="FF0000"/>
                </a:solidFill>
              </a:rPr>
              <a:t>different roles </a:t>
            </a:r>
            <a:r>
              <a:rPr lang="en-US" b="1" u="sng" dirty="0" smtClean="0"/>
              <a:t>played by the class </a:t>
            </a:r>
            <a:endParaRPr lang="el-G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0070C0"/>
                </a:solidFill>
              </a:rPr>
              <a:t>a comment explains a block of code</a:t>
            </a:r>
            <a:r>
              <a:rPr lang="en-US" dirty="0" smtClean="0"/>
              <a:t>, you can often use </a:t>
            </a:r>
            <a:r>
              <a:rPr lang="en-US" b="1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to</a:t>
            </a:r>
          </a:p>
          <a:p>
            <a:r>
              <a:rPr lang="en-US" dirty="0" smtClean="0"/>
              <a:t>pull the block out into a separate method. </a:t>
            </a:r>
          </a:p>
          <a:p>
            <a:endParaRPr lang="en-US" dirty="0" smtClean="0"/>
          </a:p>
          <a:p>
            <a:r>
              <a:rPr lang="en-US" dirty="0" smtClean="0"/>
              <a:t>The comment will often suggest a </a:t>
            </a:r>
            <a:r>
              <a:rPr lang="en-US" dirty="0" smtClean="0">
                <a:solidFill>
                  <a:srgbClr val="0070C0"/>
                </a:solidFill>
              </a:rPr>
              <a:t>name </a:t>
            </a:r>
            <a:r>
              <a:rPr lang="en-US" dirty="0" smtClean="0"/>
              <a:t>for the new method.</a:t>
            </a:r>
          </a:p>
          <a:p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564481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Count the number of parameters to a method.</a:t>
            </a:r>
          </a:p>
          <a:p>
            <a:r>
              <a:rPr lang="en-US" dirty="0" smtClean="0"/>
              <a:t>(Even three or four might be too many.)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An author often tries to </a:t>
            </a:r>
            <a:r>
              <a:rPr lang="en-US" dirty="0" smtClean="0">
                <a:solidFill>
                  <a:srgbClr val="FF0000"/>
                </a:solidFill>
              </a:rPr>
              <a:t>minimize coupling between objects</a:t>
            </a:r>
            <a:r>
              <a:rPr lang="en-US" dirty="0" smtClean="0"/>
              <a:t>. Instead of the called object being aware of relationships between objects, you let the caller locate everything; then the method concentrates on what it is being asked to do with the pieces.</a:t>
            </a:r>
          </a:p>
          <a:p>
            <a:endParaRPr lang="en-US" dirty="0" smtClean="0"/>
          </a:p>
          <a:p>
            <a:r>
              <a:rPr lang="en-US" dirty="0" smtClean="0"/>
              <a:t>Or, the author </a:t>
            </a:r>
            <a:r>
              <a:rPr lang="en-US" dirty="0" smtClean="0">
                <a:solidFill>
                  <a:srgbClr val="FF0000"/>
                </a:solidFill>
              </a:rPr>
              <a:t>generalizes</a:t>
            </a:r>
            <a:r>
              <a:rPr lang="en-US" dirty="0" smtClean="0"/>
              <a:t> the routine to deal with </a:t>
            </a:r>
            <a:r>
              <a:rPr lang="en-US" dirty="0" smtClean="0">
                <a:solidFill>
                  <a:srgbClr val="FF0000"/>
                </a:solidFill>
              </a:rPr>
              <a:t>multiple variations</a:t>
            </a:r>
            <a:r>
              <a:rPr lang="en-US" dirty="0" smtClean="0"/>
              <a:t>: there’s a general algorithm and a lot of  </a:t>
            </a:r>
            <a:r>
              <a:rPr lang="en-US" dirty="0" smtClean="0">
                <a:solidFill>
                  <a:srgbClr val="FF0000"/>
                </a:solidFill>
              </a:rPr>
              <a:t>“control” parameters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control parameters </a:t>
            </a:r>
            <a:r>
              <a:rPr lang="en-US" b="1" i="1" dirty="0" smtClean="0">
                <a:solidFill>
                  <a:srgbClr val="0070C0"/>
                </a:solidFill>
              </a:rPr>
              <a:t>Replace Parameter with Explicit Methods 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712787"/>
          </a:xfrm>
        </p:spPr>
        <p:txBody>
          <a:bodyPr/>
          <a:lstStyle/>
          <a:p>
            <a:r>
              <a:rPr lang="en-US" dirty="0" smtClean="0"/>
              <a:t>Replace Parameter with Explicit Methods </a:t>
            </a:r>
            <a:endParaRPr lang="el-G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03374"/>
            <a:ext cx="5784850" cy="562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636587"/>
          </a:xfrm>
        </p:spPr>
        <p:txBody>
          <a:bodyPr/>
          <a:lstStyle/>
          <a:p>
            <a:r>
              <a:rPr lang="en-US" dirty="0" smtClean="0"/>
              <a:t>Replace Parameter with Explicit Methods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910477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The usual </a:t>
            </a:r>
            <a:r>
              <a:rPr lang="en-US" dirty="0" smtClean="0"/>
              <a:t>case for this refactoring is that you have </a:t>
            </a:r>
            <a:r>
              <a:rPr lang="en-US" dirty="0" smtClean="0">
                <a:solidFill>
                  <a:srgbClr val="FF0000"/>
                </a:solidFill>
              </a:rPr>
              <a:t>discrete values </a:t>
            </a:r>
            <a:r>
              <a:rPr lang="en-US" dirty="0" smtClean="0"/>
              <a:t>of a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for those values in a </a:t>
            </a:r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, and do </a:t>
            </a:r>
            <a:r>
              <a:rPr lang="en-US" dirty="0" smtClean="0">
                <a:solidFill>
                  <a:srgbClr val="FF0000"/>
                </a:solidFill>
              </a:rPr>
              <a:t>different things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Remember,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 should do </a:t>
            </a:r>
            <a:r>
              <a:rPr lang="en-US" dirty="0" smtClean="0">
                <a:solidFill>
                  <a:srgbClr val="FF0000"/>
                </a:solidFill>
              </a:rPr>
              <a:t>one thing </a:t>
            </a:r>
            <a:r>
              <a:rPr lang="en-US" dirty="0" smtClean="0"/>
              <a:t>that can be expressed in a simple </a:t>
            </a:r>
            <a:r>
              <a:rPr lang="en-US" dirty="0" smtClean="0">
                <a:solidFill>
                  <a:srgbClr val="FF0000"/>
                </a:solidFill>
              </a:rPr>
              <a:t>TO statement.</a:t>
            </a:r>
          </a:p>
          <a:p>
            <a:endParaRPr lang="en-US" dirty="0" smtClean="0"/>
          </a:p>
          <a:p>
            <a:r>
              <a:rPr lang="en-US" dirty="0" smtClean="0"/>
              <a:t>Otherwise, the caller has to </a:t>
            </a:r>
            <a:r>
              <a:rPr lang="en-US" dirty="0" smtClean="0">
                <a:solidFill>
                  <a:srgbClr val="FF0000"/>
                </a:solidFill>
              </a:rPr>
              <a:t>decide</a:t>
            </a:r>
            <a:r>
              <a:rPr lang="en-US" dirty="0" smtClean="0"/>
              <a:t> what it wants to do,  </a:t>
            </a:r>
            <a:r>
              <a:rPr lang="en-US" dirty="0" smtClean="0">
                <a:solidFill>
                  <a:srgbClr val="FF0000"/>
                </a:solidFill>
              </a:rPr>
              <a:t>set the parameter</a:t>
            </a:r>
            <a:r>
              <a:rPr lang="en-US" dirty="0" smtClean="0"/>
              <a:t>, and generally do </a:t>
            </a:r>
            <a:r>
              <a:rPr lang="en-US" dirty="0" smtClean="0">
                <a:solidFill>
                  <a:srgbClr val="FF0000"/>
                </a:solidFill>
              </a:rPr>
              <a:t>more work </a:t>
            </a:r>
            <a:r>
              <a:rPr lang="en-US" dirty="0" smtClean="0"/>
              <a:t>than needed.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value can be </a:t>
            </a:r>
            <a:r>
              <a:rPr lang="en-US" dirty="0" smtClean="0">
                <a:solidFill>
                  <a:srgbClr val="FF0000"/>
                </a:solidFill>
              </a:rPr>
              <a:t>obtained from an object or method </a:t>
            </a:r>
            <a:r>
              <a:rPr lang="en-US" dirty="0" smtClean="0"/>
              <a:t>that the called method already knows, </a:t>
            </a:r>
            <a:r>
              <a:rPr lang="en-US" b="1" i="1" dirty="0" smtClean="0">
                <a:solidFill>
                  <a:srgbClr val="0070C0"/>
                </a:solidFill>
              </a:rPr>
              <a:t>Replace Parameter with Method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Parameter with Method</a:t>
            </a:r>
            <a:endParaRPr lang="el-GR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348538" cy="50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Parameter with Method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a method can </a:t>
            </a:r>
            <a:r>
              <a:rPr lang="en-US" dirty="0" smtClean="0">
                <a:solidFill>
                  <a:srgbClr val="FF0000"/>
                </a:solidFill>
              </a:rPr>
              <a:t>get a value </a:t>
            </a:r>
            <a:r>
              <a:rPr lang="en-US" dirty="0" smtClean="0"/>
              <a:t>that is passed in as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another means</a:t>
            </a:r>
            <a:r>
              <a:rPr lang="en-US" dirty="0" smtClean="0"/>
              <a:t>, it should.  </a:t>
            </a:r>
            <a:r>
              <a:rPr lang="en-US" dirty="0" smtClean="0">
                <a:solidFill>
                  <a:srgbClr val="FF0000"/>
                </a:solidFill>
              </a:rPr>
              <a:t>Long parameter lists </a:t>
            </a:r>
            <a:r>
              <a:rPr lang="en-US" dirty="0" smtClean="0"/>
              <a:t>are difficult to understand, and we should reduce them as much as possible.</a:t>
            </a:r>
          </a:p>
          <a:p>
            <a:endParaRPr lang="en-US" dirty="0" smtClean="0"/>
          </a:p>
          <a:p>
            <a:r>
              <a:rPr lang="en-US" dirty="0" smtClean="0"/>
              <a:t>One way of </a:t>
            </a:r>
            <a:r>
              <a:rPr lang="en-US" b="1" u="sng" dirty="0" smtClean="0"/>
              <a:t>reducing parameter lists is to look to see whether the </a:t>
            </a:r>
            <a:r>
              <a:rPr lang="en-US" b="1" u="sng" dirty="0" smtClean="0">
                <a:solidFill>
                  <a:srgbClr val="FF0000"/>
                </a:solidFill>
              </a:rPr>
              <a:t>receiving method</a:t>
            </a:r>
            <a:r>
              <a:rPr lang="en-US" b="1" u="sng" dirty="0" smtClean="0"/>
              <a:t> can make the </a:t>
            </a:r>
            <a:r>
              <a:rPr lang="en-US" b="1" u="sng" dirty="0" smtClean="0">
                <a:solidFill>
                  <a:srgbClr val="FF0000"/>
                </a:solidFill>
              </a:rPr>
              <a:t>same calculation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r>
              <a:rPr lang="en-US" dirty="0" smtClean="0"/>
              <a:t>If the parameters come from a </a:t>
            </a:r>
            <a:r>
              <a:rPr lang="en-US" dirty="0" smtClean="0">
                <a:solidFill>
                  <a:srgbClr val="FF0000"/>
                </a:solidFill>
              </a:rPr>
              <a:t>single object</a:t>
            </a:r>
            <a:r>
              <a:rPr lang="en-US" dirty="0" smtClean="0"/>
              <a:t>, try </a:t>
            </a:r>
            <a:r>
              <a:rPr lang="en-US" b="1" i="1" dirty="0" smtClean="0">
                <a:solidFill>
                  <a:srgbClr val="0070C0"/>
                </a:solidFill>
              </a:rPr>
              <a:t>Preserve Whole Object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Preserve Object</a:t>
            </a:r>
            <a:endParaRPr lang="el-GR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371600"/>
            <a:ext cx="772937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Preserve Object</a:t>
            </a:r>
            <a:endParaRPr lang="el-GR" smtClean="0"/>
          </a:p>
        </p:txBody>
      </p:sp>
      <p:sp>
        <p:nvSpPr>
          <p:cNvPr id="6" name="Rectangle 5"/>
          <p:cNvSpPr/>
          <p:nvPr/>
        </p:nvSpPr>
        <p:spPr>
          <a:xfrm>
            <a:off x="762000" y="161288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solidFill>
                  <a:srgbClr val="FF0000"/>
                </a:solidFill>
              </a:rPr>
              <a:t>Preserve</a:t>
            </a:r>
            <a:r>
              <a:rPr lang="fr-FR" i="1" dirty="0" smtClean="0">
                <a:solidFill>
                  <a:srgbClr val="FF0000"/>
                </a:solidFill>
              </a:rPr>
              <a:t> </a:t>
            </a:r>
            <a:r>
              <a:rPr lang="fr-FR" i="1" dirty="0" err="1" smtClean="0">
                <a:solidFill>
                  <a:srgbClr val="FF0000"/>
                </a:solidFill>
              </a:rPr>
              <a:t>Whole</a:t>
            </a:r>
            <a:r>
              <a:rPr lang="fr-FR" i="1" dirty="0" smtClean="0">
                <a:solidFill>
                  <a:srgbClr val="FF0000"/>
                </a:solidFill>
              </a:rPr>
              <a:t> Object </a:t>
            </a:r>
            <a:r>
              <a:rPr lang="fr-FR" i="1" dirty="0" err="1" smtClean="0"/>
              <a:t>often</a:t>
            </a:r>
            <a:r>
              <a:rPr lang="fr-FR" i="1" dirty="0" smtClean="0"/>
              <a:t> </a:t>
            </a:r>
            <a:r>
              <a:rPr lang="en-US" dirty="0" smtClean="0"/>
              <a:t>makes the code </a:t>
            </a:r>
            <a:r>
              <a:rPr lang="en-US" dirty="0" smtClean="0">
                <a:solidFill>
                  <a:srgbClr val="FF0000"/>
                </a:solidFill>
              </a:rPr>
              <a:t>more readable</a:t>
            </a:r>
            <a:r>
              <a:rPr lang="en-US" dirty="0" smtClean="0"/>
              <a:t>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Long parameter lists</a:t>
            </a:r>
            <a:r>
              <a:rPr lang="en-US" dirty="0" smtClean="0"/>
              <a:t> can be </a:t>
            </a:r>
            <a:r>
              <a:rPr lang="en-US" dirty="0" smtClean="0">
                <a:solidFill>
                  <a:srgbClr val="FF0000"/>
                </a:solidFill>
              </a:rPr>
              <a:t>hard to work with </a:t>
            </a:r>
            <a:r>
              <a:rPr lang="en-US" dirty="0" smtClean="0"/>
              <a:t>because both caller and </a:t>
            </a:r>
            <a:r>
              <a:rPr lang="en-US" dirty="0" err="1" smtClean="0"/>
              <a:t>callee</a:t>
            </a:r>
            <a:r>
              <a:rPr lang="en-US" dirty="0" smtClean="0"/>
              <a:t> have to remember which values were there. </a:t>
            </a:r>
          </a:p>
          <a:p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FF0000"/>
                </a:solidFill>
              </a:rPr>
              <a:t>down side</a:t>
            </a:r>
            <a:r>
              <a:rPr lang="en-US" dirty="0" smtClean="0"/>
              <a:t>. When you pass in values, the called object has a </a:t>
            </a:r>
            <a:r>
              <a:rPr lang="en-US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, but there isn't any </a:t>
            </a:r>
            <a:r>
              <a:rPr lang="en-US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from which the values were extracted.</a:t>
            </a:r>
          </a:p>
          <a:p>
            <a:endParaRPr lang="en-US" dirty="0" smtClean="0"/>
          </a:p>
          <a:p>
            <a:r>
              <a:rPr lang="en-US" dirty="0" smtClean="0"/>
              <a:t>Passing in the required object causes a dependency between the required object and the called object. If this is going to mess up your dependency structure,  </a:t>
            </a:r>
            <a:r>
              <a:rPr lang="en-US" dirty="0" smtClean="0">
                <a:solidFill>
                  <a:srgbClr val="FF0000"/>
                </a:solidFill>
              </a:rPr>
              <a:t>don't use </a:t>
            </a:r>
            <a:r>
              <a:rPr lang="en-US" i="1" dirty="0" smtClean="0">
                <a:solidFill>
                  <a:srgbClr val="FF0000"/>
                </a:solidFill>
              </a:rPr>
              <a:t>Preserve Whole Object.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199"/>
            <a:ext cx="4267200" cy="523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800600" y="1295400"/>
            <a:ext cx="403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 have a </a:t>
            </a:r>
            <a:r>
              <a:rPr lang="en-US" dirty="0" smtClean="0">
                <a:solidFill>
                  <a:srgbClr val="FF0000"/>
                </a:solidFill>
              </a:rPr>
              <a:t>code fragment </a:t>
            </a:r>
            <a:r>
              <a:rPr lang="en-US" dirty="0" smtClean="0"/>
              <a:t>that can be </a:t>
            </a:r>
            <a:r>
              <a:rPr lang="en-US" dirty="0" smtClean="0">
                <a:solidFill>
                  <a:srgbClr val="FF0000"/>
                </a:solidFill>
              </a:rPr>
              <a:t>grouped together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7030A0"/>
                </a:solidFill>
              </a:rPr>
              <a:t>Turn the fragment into a method whose name explains the purpose of the method.</a:t>
            </a:r>
            <a:endParaRPr lang="el-GR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r>
              <a:rPr lang="en-US" dirty="0" smtClean="0"/>
              <a:t>If the data is not from one logical object, you still might </a:t>
            </a:r>
            <a:r>
              <a:rPr lang="en-US" dirty="0" smtClean="0">
                <a:solidFill>
                  <a:srgbClr val="FF0000"/>
                </a:solidFill>
              </a:rPr>
              <a:t>group them </a:t>
            </a:r>
            <a:r>
              <a:rPr lang="en-US" dirty="0" smtClean="0"/>
              <a:t>via </a:t>
            </a:r>
            <a:r>
              <a:rPr lang="en-US" b="1" i="1" dirty="0" smtClean="0">
                <a:solidFill>
                  <a:srgbClr val="0070C0"/>
                </a:solidFill>
              </a:rPr>
              <a:t>Introduce Parameter Object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Parameter Object</a:t>
            </a:r>
            <a:endParaRPr lang="el-GR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434013" cy="505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Parameter Object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533400" y="1343085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Often you see a particular </a:t>
            </a:r>
            <a:r>
              <a:rPr lang="en-US" dirty="0" smtClean="0">
                <a:solidFill>
                  <a:srgbClr val="FF0000"/>
                </a:solidFill>
              </a:rPr>
              <a:t>group of parameters </a:t>
            </a:r>
            <a:r>
              <a:rPr lang="en-US" dirty="0" smtClean="0"/>
              <a:t>that tend to be </a:t>
            </a:r>
            <a:r>
              <a:rPr lang="en-US" dirty="0" smtClean="0">
                <a:solidFill>
                  <a:srgbClr val="FF0000"/>
                </a:solidFill>
              </a:rPr>
              <a:t>passed together</a:t>
            </a:r>
            <a:r>
              <a:rPr lang="en-US" dirty="0" smtClean="0"/>
              <a:t>. Several methods may use this group, either on one class or in several classes. </a:t>
            </a:r>
          </a:p>
          <a:p>
            <a:endParaRPr lang="en-US" dirty="0" smtClean="0"/>
          </a:p>
          <a:p>
            <a:r>
              <a:rPr lang="en-US" dirty="0" smtClean="0"/>
              <a:t>Such a group of classes is a data clump and can be </a:t>
            </a:r>
            <a:r>
              <a:rPr lang="en-US" dirty="0" smtClean="0">
                <a:solidFill>
                  <a:srgbClr val="FF0000"/>
                </a:solidFill>
              </a:rPr>
              <a:t>replaced with an object </a:t>
            </a:r>
            <a:r>
              <a:rPr lang="en-US" dirty="0" smtClean="0"/>
              <a:t>that carries all of this data. It is worthwhile to turn these parameters into objects just to group the data together. </a:t>
            </a:r>
          </a:p>
          <a:p>
            <a:endParaRPr lang="en-US" dirty="0" smtClean="0"/>
          </a:p>
          <a:p>
            <a:r>
              <a:rPr lang="en-US" dirty="0" smtClean="0"/>
              <a:t>This refactoring is useful because </a:t>
            </a:r>
            <a:r>
              <a:rPr lang="en-US" b="1" u="sng" dirty="0" smtClean="0"/>
              <a:t>it </a:t>
            </a:r>
            <a:r>
              <a:rPr lang="en-US" b="1" u="sng" dirty="0" smtClean="0">
                <a:solidFill>
                  <a:srgbClr val="FF0000"/>
                </a:solidFill>
              </a:rPr>
              <a:t>reduces the size of the parameter lists</a:t>
            </a:r>
            <a:r>
              <a:rPr lang="en-US" b="1" u="sng" dirty="0" smtClean="0"/>
              <a:t>, and long parameter lists are hard to understand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You get a </a:t>
            </a:r>
            <a:r>
              <a:rPr lang="en-US" dirty="0" smtClean="0">
                <a:solidFill>
                  <a:srgbClr val="FF0000"/>
                </a:solidFill>
              </a:rPr>
              <a:t>deeper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benefit</a:t>
            </a:r>
            <a:r>
              <a:rPr lang="en-US" dirty="0" smtClean="0"/>
              <a:t>, however, because once you have clumped together the parameters, </a:t>
            </a:r>
            <a:r>
              <a:rPr lang="en-US" b="1" u="sng" dirty="0" smtClean="0"/>
              <a:t>you soon see </a:t>
            </a:r>
            <a:r>
              <a:rPr lang="en-US" b="1" u="sng" dirty="0" smtClean="0">
                <a:solidFill>
                  <a:srgbClr val="FF0000"/>
                </a:solidFill>
              </a:rPr>
              <a:t>behavior</a:t>
            </a:r>
            <a:r>
              <a:rPr lang="en-US" b="1" u="sng" dirty="0" smtClean="0"/>
              <a:t> that you can also </a:t>
            </a:r>
            <a:r>
              <a:rPr lang="en-US" b="1" u="sng" dirty="0" smtClean="0">
                <a:solidFill>
                  <a:srgbClr val="FF0000"/>
                </a:solidFill>
              </a:rPr>
              <a:t>move</a:t>
            </a:r>
            <a:r>
              <a:rPr lang="en-US" b="1" u="sng" dirty="0" smtClean="0"/>
              <a:t> into the </a:t>
            </a:r>
            <a:r>
              <a:rPr lang="en-US" b="1" u="sng" dirty="0" smtClean="0">
                <a:solidFill>
                  <a:srgbClr val="FF0000"/>
                </a:solidFill>
              </a:rPr>
              <a:t>new class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Often the bodies of the methods have common manipulations of the parameter values. By moving this behavior into the new object, you can remove a lot of duplicated code.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 Method </a:t>
            </a:r>
            <a:r>
              <a:rPr lang="en-US" dirty="0" smtClean="0"/>
              <a:t>is one of the most common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If you have a </a:t>
            </a:r>
            <a:r>
              <a:rPr lang="en-US" dirty="0" smtClean="0">
                <a:solidFill>
                  <a:srgbClr val="FF0000"/>
                </a:solidFill>
              </a:rPr>
              <a:t>code fragment </a:t>
            </a:r>
            <a:r>
              <a:rPr lang="en-US" dirty="0" smtClean="0"/>
              <a:t>that can be </a:t>
            </a:r>
            <a:r>
              <a:rPr lang="en-US" dirty="0" smtClean="0">
                <a:solidFill>
                  <a:srgbClr val="FF0000"/>
                </a:solidFill>
              </a:rPr>
              <a:t>grouped together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0070C0"/>
                </a:solidFill>
              </a:rPr>
              <a:t>Turn the fragment into a method whose name explains the purpose of the method.</a:t>
            </a:r>
            <a:endParaRPr lang="el-GR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pPr algn="just"/>
            <a:r>
              <a:rPr lang="en-US" dirty="0" smtClean="0"/>
              <a:t>Short, well-named methods increase the chances that other methods can </a:t>
            </a:r>
            <a:r>
              <a:rPr lang="en-US" dirty="0" smtClean="0">
                <a:solidFill>
                  <a:srgbClr val="FF0000"/>
                </a:solidFill>
              </a:rPr>
              <a:t>reuse</a:t>
            </a:r>
            <a:r>
              <a:rPr lang="en-US" dirty="0" smtClean="0"/>
              <a:t> them. </a:t>
            </a:r>
          </a:p>
          <a:p>
            <a:endParaRPr lang="en-US" dirty="0" smtClean="0"/>
          </a:p>
          <a:p>
            <a:r>
              <a:rPr lang="en-US" dirty="0" smtClean="0"/>
              <a:t>It allows the higher-level methods to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more like a </a:t>
            </a:r>
            <a:r>
              <a:rPr lang="en-US" dirty="0" smtClean="0">
                <a:solidFill>
                  <a:srgbClr val="FF0000"/>
                </a:solidFill>
              </a:rPr>
              <a:t>story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Overriding</a:t>
            </a:r>
            <a:r>
              <a:rPr lang="en-US" dirty="0" smtClean="0"/>
              <a:t> also is easier when the methods are </a:t>
            </a:r>
            <a:r>
              <a:rPr lang="fr-FR" dirty="0" smtClean="0"/>
              <a:t>fine </a:t>
            </a:r>
            <a:r>
              <a:rPr lang="fr-FR" dirty="0" err="1" smtClean="0"/>
              <a:t>grained</a:t>
            </a:r>
            <a:r>
              <a:rPr lang="fr-FR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Small methods really work only when you have </a:t>
            </a:r>
            <a:r>
              <a:rPr lang="en-US" dirty="0" smtClean="0">
                <a:solidFill>
                  <a:srgbClr val="FF0000"/>
                </a:solidFill>
              </a:rPr>
              <a:t>good names</a:t>
            </a:r>
            <a:r>
              <a:rPr lang="en-US" dirty="0" smtClean="0"/>
              <a:t>, so you need to pay attention to naming.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When </a:t>
            </a:r>
            <a:r>
              <a:rPr lang="en-US" dirty="0" smtClean="0">
                <a:solidFill>
                  <a:srgbClr val="0070C0"/>
                </a:solidFill>
              </a:rPr>
              <a:t>a comment explains what a method does </a:t>
            </a:r>
            <a:r>
              <a:rPr lang="en-US" dirty="0" smtClean="0"/>
              <a:t>(better than the method’s name!),</a:t>
            </a:r>
          </a:p>
          <a:p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0070C0"/>
                </a:solidFill>
              </a:rPr>
              <a:t>Rename Method </a:t>
            </a:r>
            <a:r>
              <a:rPr lang="en-US" i="1" dirty="0" smtClean="0"/>
              <a:t>using the comment as the basis of the new </a:t>
            </a:r>
            <a:r>
              <a:rPr lang="en-US" i="1" dirty="0" smtClean="0">
                <a:solidFill>
                  <a:srgbClr val="0070C0"/>
                </a:solidFill>
              </a:rPr>
              <a:t>name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Method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295400"/>
            <a:ext cx="6724650" cy="236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38862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changing the name, </a:t>
            </a:r>
            <a:r>
              <a:rPr lang="en-US" b="1" u="sng" dirty="0" smtClean="0"/>
              <a:t>check if the method </a:t>
            </a:r>
            <a:r>
              <a:rPr lang="en-US" b="1" u="sng" dirty="0" smtClean="0">
                <a:solidFill>
                  <a:srgbClr val="FF0000"/>
                </a:solidFill>
              </a:rPr>
              <a:t>overrides</a:t>
            </a:r>
            <a:r>
              <a:rPr lang="en-US" b="1" u="sng" dirty="0" smtClean="0"/>
              <a:t> (or is </a:t>
            </a:r>
            <a:r>
              <a:rPr lang="en-US" b="1" u="sng" dirty="0" smtClean="0">
                <a:solidFill>
                  <a:srgbClr val="FF0000"/>
                </a:solidFill>
              </a:rPr>
              <a:t>overridden</a:t>
            </a:r>
            <a:r>
              <a:rPr lang="en-US" b="1" u="sng" dirty="0" smtClean="0"/>
              <a:t>) a super class method (by subclasses methods). </a:t>
            </a:r>
            <a:r>
              <a:rPr lang="en-US" dirty="0" smtClean="0"/>
              <a:t>In that case </a:t>
            </a:r>
            <a:r>
              <a:rPr lang="en-US" dirty="0" smtClean="0">
                <a:solidFill>
                  <a:srgbClr val="FF0000"/>
                </a:solidFill>
              </a:rPr>
              <a:t>all the names must change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Changing the name implies changing the callers of the method.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What we do if this is not possible 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can </a:t>
            </a:r>
            <a:r>
              <a:rPr lang="en-US" b="1" u="sng" dirty="0" smtClean="0">
                <a:solidFill>
                  <a:srgbClr val="FF0000"/>
                </a:solidFill>
              </a:rPr>
              <a:t>keep the previous version </a:t>
            </a:r>
            <a:r>
              <a:rPr lang="en-US" dirty="0" smtClean="0"/>
              <a:t>of the method and </a:t>
            </a:r>
            <a:r>
              <a:rPr lang="en-US" b="1" dirty="0" smtClean="0">
                <a:solidFill>
                  <a:srgbClr val="FF0000"/>
                </a:solidFill>
              </a:rPr>
              <a:t>make it call the new one </a:t>
            </a:r>
            <a:r>
              <a:rPr lang="en-US" b="1" dirty="0" smtClean="0"/>
              <a:t>to avoid duplication; </a:t>
            </a:r>
            <a:r>
              <a:rPr lang="en-US" dirty="0" smtClean="0"/>
              <a:t>mark the old version of the method as </a:t>
            </a:r>
            <a:r>
              <a:rPr lang="en-US" b="1" u="sng" dirty="0" smtClean="0">
                <a:solidFill>
                  <a:srgbClr val="FF0000"/>
                </a:solidFill>
              </a:rPr>
              <a:t>deprecated</a:t>
            </a:r>
            <a:endParaRPr lang="el-GR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i="1" dirty="0" smtClean="0"/>
          </a:p>
          <a:p>
            <a:r>
              <a:rPr lang="en-US" dirty="0" smtClean="0"/>
              <a:t>When a comment explains </a:t>
            </a:r>
            <a:r>
              <a:rPr lang="en-US" dirty="0" smtClean="0">
                <a:solidFill>
                  <a:srgbClr val="0070C0"/>
                </a:solidFill>
              </a:rPr>
              <a:t>preconditions</a:t>
            </a:r>
            <a:r>
              <a:rPr lang="en-US" dirty="0" smtClean="0"/>
              <a:t>, consider using </a:t>
            </a:r>
            <a:r>
              <a:rPr lang="en-US" b="1" i="1" dirty="0" smtClean="0">
                <a:solidFill>
                  <a:srgbClr val="0070C0"/>
                </a:solidFill>
              </a:rPr>
              <a:t>Introduce Assertion</a:t>
            </a:r>
            <a:r>
              <a:rPr lang="en-US" i="1" dirty="0" smtClean="0"/>
              <a:t> to</a:t>
            </a:r>
          </a:p>
          <a:p>
            <a:r>
              <a:rPr lang="en-US" dirty="0" smtClean="0"/>
              <a:t>replace the comment with code.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6855</TotalTime>
  <Words>2865</Words>
  <Application>Microsoft Office PowerPoint</Application>
  <PresentationFormat>On-screen Show (4:3)</PresentationFormat>
  <Paragraphs>364</Paragraphs>
  <Slides>52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Origin</vt:lpstr>
      <vt:lpstr>Common Smells www.cs.uoi.gr/~zarras/soft-devII.htm    </vt:lpstr>
      <vt:lpstr>Comments</vt:lpstr>
      <vt:lpstr>Comments</vt:lpstr>
      <vt:lpstr>Comments</vt:lpstr>
      <vt:lpstr>Extract Method</vt:lpstr>
      <vt:lpstr>Extract Method</vt:lpstr>
      <vt:lpstr>Comments</vt:lpstr>
      <vt:lpstr>Rename Method </vt:lpstr>
      <vt:lpstr>Comments</vt:lpstr>
      <vt:lpstr>Introduce Assertion</vt:lpstr>
      <vt:lpstr>Introduce Assertion</vt:lpstr>
      <vt:lpstr>Long Method</vt:lpstr>
      <vt:lpstr>Long Method </vt:lpstr>
      <vt:lpstr>Long Method </vt:lpstr>
      <vt:lpstr>Long Method </vt:lpstr>
      <vt:lpstr>Inline Temp</vt:lpstr>
      <vt:lpstr>Replace Temp with Query</vt:lpstr>
      <vt:lpstr>Replace Temp with Query</vt:lpstr>
      <vt:lpstr>Split Temporary Variable</vt:lpstr>
      <vt:lpstr>Split Temporary Variable </vt:lpstr>
      <vt:lpstr>Decompose Conditional</vt:lpstr>
      <vt:lpstr>Decompose Conditional</vt:lpstr>
      <vt:lpstr>Consolidate Conditional</vt:lpstr>
      <vt:lpstr>Consolidate Conditional</vt:lpstr>
      <vt:lpstr>Consolidate Duplicate Conditional Fragments</vt:lpstr>
      <vt:lpstr>Consolidate Duplicate Conditional Fragments</vt:lpstr>
      <vt:lpstr>Replace Nested Conditional with Guard</vt:lpstr>
      <vt:lpstr>Replace Nested Conditional with Guard</vt:lpstr>
      <vt:lpstr>Large Class</vt:lpstr>
      <vt:lpstr>Large Class</vt:lpstr>
      <vt:lpstr>Large Class</vt:lpstr>
      <vt:lpstr>Extract Class</vt:lpstr>
      <vt:lpstr>Extract Class</vt:lpstr>
      <vt:lpstr>Large Class</vt:lpstr>
      <vt:lpstr>Extract Subclass</vt:lpstr>
      <vt:lpstr>Large Class</vt:lpstr>
      <vt:lpstr>Extract Interface </vt:lpstr>
      <vt:lpstr>Extract Interface </vt:lpstr>
      <vt:lpstr>Long Parameter List</vt:lpstr>
      <vt:lpstr>Long Parameter List</vt:lpstr>
      <vt:lpstr>Long Parameter List</vt:lpstr>
      <vt:lpstr>Replace Parameter with Explicit Methods </vt:lpstr>
      <vt:lpstr>Replace Parameter with Explicit Methods </vt:lpstr>
      <vt:lpstr>Long Parameter List</vt:lpstr>
      <vt:lpstr>Replace Parameter with Method</vt:lpstr>
      <vt:lpstr>Replace Parameter with Method</vt:lpstr>
      <vt:lpstr>Long Parameter List</vt:lpstr>
      <vt:lpstr>Preserve Object</vt:lpstr>
      <vt:lpstr>Preserve Object</vt:lpstr>
      <vt:lpstr>Long Parameter List</vt:lpstr>
      <vt:lpstr>Introduce Parameter Object</vt:lpstr>
      <vt:lpstr>Introduce Parameter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181</cp:revision>
  <dcterms:created xsi:type="dcterms:W3CDTF">2006-08-16T00:00:00Z</dcterms:created>
  <dcterms:modified xsi:type="dcterms:W3CDTF">2021-11-29T08:10:00Z</dcterms:modified>
</cp:coreProperties>
</file>