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5" r:id="rId3"/>
    <p:sldId id="354" r:id="rId4"/>
    <p:sldId id="381" r:id="rId5"/>
    <p:sldId id="358" r:id="rId6"/>
    <p:sldId id="376" r:id="rId7"/>
    <p:sldId id="375" r:id="rId8"/>
    <p:sldId id="377" r:id="rId9"/>
    <p:sldId id="359" r:id="rId10"/>
    <p:sldId id="361" r:id="rId11"/>
    <p:sldId id="362" r:id="rId12"/>
    <p:sldId id="360" r:id="rId13"/>
    <p:sldId id="379" r:id="rId14"/>
    <p:sldId id="363" r:id="rId15"/>
    <p:sldId id="364" r:id="rId16"/>
    <p:sldId id="380" r:id="rId17"/>
    <p:sldId id="365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4465" autoAdjust="0"/>
  </p:normalViewPr>
  <p:slideViewPr>
    <p:cSldViewPr>
      <p:cViewPr>
        <p:scale>
          <a:sx n="80" d="100"/>
          <a:sy n="80" d="100"/>
        </p:scale>
        <p:origin x="-1052" y="4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/>
          <a:lstStyle>
            <a:lvl1pPr algn="l">
              <a:defRPr sz="14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/>
          <a:lstStyle>
            <a:lvl1pPr algn="r">
              <a:defRPr sz="1400"/>
            </a:lvl1pPr>
          </a:lstStyle>
          <a:p>
            <a:fld id="{56FF66BB-58F6-4A37-8208-0812DDE6C8EF}" type="datetimeFigureOut">
              <a:rPr lang="el-GR" smtClean="0"/>
              <a:pPr/>
              <a:t>12/12/2021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 anchor="b"/>
          <a:lstStyle>
            <a:lvl1pPr algn="l">
              <a:defRPr sz="14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 anchor="b"/>
          <a:lstStyle>
            <a:lvl1pPr algn="r">
              <a:defRPr sz="14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/>
          <a:lstStyle>
            <a:lvl1pPr algn="l">
              <a:defRPr sz="14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/>
          <a:lstStyle>
            <a:lvl1pPr algn="r">
              <a:defRPr sz="1400"/>
            </a:lvl1pPr>
          </a:lstStyle>
          <a:p>
            <a:fld id="{DC17DF70-03C8-4BDB-82BF-9C076E474B74}" type="datetimeFigureOut">
              <a:rPr lang="el-GR" smtClean="0"/>
              <a:pPr/>
              <a:t>12/12/2021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741" tIns="51371" rIns="102741" bIns="51371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102741" tIns="51371" rIns="102741" bIns="513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 anchor="b"/>
          <a:lstStyle>
            <a:lvl1pPr algn="l">
              <a:defRPr sz="14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102741" tIns="51371" rIns="102741" bIns="51371" rtlCol="0" anchor="b"/>
          <a:lstStyle>
            <a:lvl1pPr algn="r">
              <a:defRPr sz="14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14</a:t>
            </a:fld>
            <a:endParaRPr 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CCBF7-90F9-441D-9C9F-E6DBD1CE0CA9}" type="slidenum">
              <a:rPr lang="el-GR" smtClean="0"/>
              <a:pPr/>
              <a:t>15</a:t>
            </a:fld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Mito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3962400" cy="59931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Duplication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Field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subclasses</a:t>
            </a:r>
            <a:r>
              <a:rPr lang="en-US" dirty="0" smtClean="0"/>
              <a:t> are developed </a:t>
            </a:r>
            <a:r>
              <a:rPr lang="en-US" dirty="0" smtClean="0">
                <a:solidFill>
                  <a:srgbClr val="FF0000"/>
                </a:solidFill>
              </a:rPr>
              <a:t>independently</a:t>
            </a:r>
            <a:r>
              <a:rPr lang="en-US" dirty="0" smtClean="0"/>
              <a:t>, or combined through refactoring, you often find that they </a:t>
            </a:r>
            <a:r>
              <a:rPr lang="en-US" dirty="0" smtClean="0">
                <a:solidFill>
                  <a:srgbClr val="FF0000"/>
                </a:solidFill>
              </a:rPr>
              <a:t>duplicate features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In particular, certain </a:t>
            </a:r>
            <a:r>
              <a:rPr lang="en-US" dirty="0" smtClean="0">
                <a:solidFill>
                  <a:srgbClr val="FF0000"/>
                </a:solidFill>
              </a:rPr>
              <a:t>fields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. Such fields sometimes have </a:t>
            </a:r>
            <a:r>
              <a:rPr lang="en-US" b="1" u="sng" dirty="0" smtClean="0">
                <a:solidFill>
                  <a:srgbClr val="FF0000"/>
                </a:solidFill>
              </a:rPr>
              <a:t>similar names </a:t>
            </a:r>
            <a:r>
              <a:rPr lang="en-US" b="1" u="sng" dirty="0" smtClean="0"/>
              <a:t>but not always</a:t>
            </a:r>
            <a:r>
              <a:rPr lang="en-US" dirty="0" smtClean="0"/>
              <a:t>. The </a:t>
            </a:r>
            <a:r>
              <a:rPr lang="en-US" b="1" dirty="0" smtClean="0">
                <a:solidFill>
                  <a:srgbClr val="FF0000"/>
                </a:solidFill>
              </a:rPr>
              <a:t>only way </a:t>
            </a:r>
            <a:r>
              <a:rPr lang="en-US" dirty="0" smtClean="0"/>
              <a:t>to determine what is going on is to </a:t>
            </a:r>
            <a:r>
              <a:rPr lang="en-US" dirty="0" smtClean="0">
                <a:solidFill>
                  <a:srgbClr val="FF0000"/>
                </a:solidFill>
              </a:rPr>
              <a:t>look at the fields </a:t>
            </a:r>
            <a:r>
              <a:rPr lang="en-US" dirty="0" smtClean="0"/>
              <a:t>and see how they are </a:t>
            </a:r>
            <a:r>
              <a:rPr lang="en-US" dirty="0" smtClean="0">
                <a:solidFill>
                  <a:srgbClr val="FF0000"/>
                </a:solidFill>
              </a:rPr>
              <a:t>used by other methods</a:t>
            </a:r>
            <a:r>
              <a:rPr lang="en-US" dirty="0" smtClean="0"/>
              <a:t>. If they are being used in a similar way, you can </a:t>
            </a:r>
            <a:r>
              <a:rPr lang="fr-FR" dirty="0" err="1" smtClean="0"/>
              <a:t>generalize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Doing this </a:t>
            </a:r>
            <a:r>
              <a:rPr lang="en-US" b="1" u="sng" dirty="0" smtClean="0">
                <a:solidFill>
                  <a:srgbClr val="FF0000"/>
                </a:solidFill>
              </a:rPr>
              <a:t>reduces duplication </a:t>
            </a:r>
            <a:r>
              <a:rPr lang="en-US" b="1" u="sng" dirty="0" smtClean="0"/>
              <a:t>in </a:t>
            </a:r>
            <a:r>
              <a:rPr lang="en-US" b="1" u="sng" dirty="0" smtClean="0">
                <a:solidFill>
                  <a:srgbClr val="FF0000"/>
                </a:solidFill>
              </a:rPr>
              <a:t>two ways</a:t>
            </a:r>
            <a:r>
              <a:rPr lang="en-US" dirty="0" smtClean="0"/>
              <a:t>. It removes the </a:t>
            </a:r>
            <a:r>
              <a:rPr lang="en-US" b="1" u="sng" dirty="0" smtClean="0">
                <a:solidFill>
                  <a:srgbClr val="FF0000"/>
                </a:solidFill>
              </a:rPr>
              <a:t>duplicate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declaration and allows you to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from the subclasses to the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methods</a:t>
            </a:r>
            <a:r>
              <a:rPr lang="en-US" b="1" u="sng" dirty="0" smtClean="0"/>
              <a:t> or </a:t>
            </a:r>
            <a:r>
              <a:rPr lang="en-US" b="1" u="sng" dirty="0" smtClean="0">
                <a:solidFill>
                  <a:srgbClr val="FF0000"/>
                </a:solidFill>
              </a:rPr>
              <a:t>parts</a:t>
            </a:r>
            <a:r>
              <a:rPr lang="en-US" b="1" u="sng" dirty="0" smtClean="0"/>
              <a:t> of them that </a:t>
            </a:r>
            <a:r>
              <a:rPr lang="en-US" b="1" u="sng" dirty="0" smtClean="0">
                <a:solidFill>
                  <a:srgbClr val="FF0000"/>
                </a:solidFill>
              </a:rPr>
              <a:t>use the field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70C0"/>
                </a:solidFill>
              </a:rPr>
              <a:t>If the fields are </a:t>
            </a:r>
            <a:r>
              <a:rPr lang="en-US" b="1" i="1" u="sng" dirty="0" smtClean="0">
                <a:solidFill>
                  <a:srgbClr val="0070C0"/>
                </a:solidFill>
              </a:rPr>
              <a:t>private</a:t>
            </a:r>
            <a:r>
              <a:rPr lang="en-US" i="1" dirty="0" smtClean="0">
                <a:solidFill>
                  <a:srgbClr val="0070C0"/>
                </a:solidFill>
              </a:rPr>
              <a:t>, you will need to </a:t>
            </a:r>
            <a:r>
              <a:rPr lang="en-US" b="1" i="1" u="sng" dirty="0" smtClean="0">
                <a:solidFill>
                  <a:srgbClr val="0070C0"/>
                </a:solidFill>
              </a:rPr>
              <a:t>protect the </a:t>
            </a:r>
            <a:r>
              <a:rPr lang="en-US" b="1" i="1" u="sng" dirty="0" err="1" smtClean="0">
                <a:solidFill>
                  <a:srgbClr val="0070C0"/>
                </a:solidFill>
              </a:rPr>
              <a:t>superclass</a:t>
            </a:r>
            <a:r>
              <a:rPr lang="en-US" b="1" i="1" u="sng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field so that the subclasses can refer to it.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 Up Method</a:t>
            </a:r>
            <a:endParaRPr lang="el-GR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39063" cy="46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Eliminating duplicate behavior </a:t>
            </a:r>
            <a:r>
              <a:rPr lang="en-US" dirty="0" smtClean="0"/>
              <a:t>is important. Whenever there is duplication, you face the risk that an </a:t>
            </a:r>
            <a:r>
              <a:rPr lang="en-US" dirty="0" smtClean="0">
                <a:solidFill>
                  <a:srgbClr val="FF0000"/>
                </a:solidFill>
              </a:rPr>
              <a:t>alteration</a:t>
            </a:r>
            <a:r>
              <a:rPr lang="en-US" dirty="0" smtClean="0"/>
              <a:t> to one will not be made to the other.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easiest case of using </a:t>
            </a:r>
            <a:r>
              <a:rPr lang="en-US" i="1" dirty="0" smtClean="0"/>
              <a:t>Pull Up Method occurs when </a:t>
            </a:r>
            <a:r>
              <a:rPr lang="en-US" b="1" i="1" dirty="0" smtClean="0"/>
              <a:t>the methods have </a:t>
            </a:r>
            <a:r>
              <a:rPr lang="en-US" b="1" i="1" u="sng" dirty="0" smtClean="0">
                <a:solidFill>
                  <a:srgbClr val="FF0000"/>
                </a:solidFill>
              </a:rPr>
              <a:t>the same body</a:t>
            </a:r>
            <a:r>
              <a:rPr lang="en-US" i="1" dirty="0" smtClean="0"/>
              <a:t>, </a:t>
            </a:r>
            <a:r>
              <a:rPr lang="en-US" dirty="0" smtClean="0"/>
              <a:t>implying there's been a </a:t>
            </a:r>
            <a:r>
              <a:rPr lang="en-US" dirty="0" smtClean="0">
                <a:solidFill>
                  <a:srgbClr val="FF0000"/>
                </a:solidFill>
              </a:rPr>
              <a:t>copy and paste</a:t>
            </a:r>
            <a:r>
              <a:rPr lang="en-US" dirty="0" smtClean="0"/>
              <a:t>. You may need to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a method's signature to get this to work.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Of course it's not always as obvious as that.  Often </a:t>
            </a:r>
            <a:r>
              <a:rPr lang="en-US" i="1" dirty="0" smtClean="0"/>
              <a:t>Pull Up Method comes after other steps. You see two methods in different classes that </a:t>
            </a:r>
            <a:r>
              <a:rPr lang="en-US" b="1" i="1" u="sng" dirty="0" smtClean="0">
                <a:solidFill>
                  <a:srgbClr val="FF0000"/>
                </a:solidFill>
              </a:rPr>
              <a:t>can </a:t>
            </a:r>
            <a:r>
              <a:rPr lang="en-US" b="1" u="sng" dirty="0" smtClean="0">
                <a:solidFill>
                  <a:srgbClr val="FF0000"/>
                </a:solidFill>
              </a:rPr>
              <a:t>be parameterized </a:t>
            </a:r>
            <a:r>
              <a:rPr lang="en-US" dirty="0" smtClean="0"/>
              <a:t>in such a way that they </a:t>
            </a:r>
            <a:r>
              <a:rPr lang="en-US" b="1" u="sng" dirty="0" smtClean="0"/>
              <a:t>end up as essentially the </a:t>
            </a:r>
            <a:r>
              <a:rPr lang="en-US" b="1" u="sng" dirty="0" smtClean="0">
                <a:solidFill>
                  <a:srgbClr val="FF0000"/>
                </a:solidFill>
              </a:rPr>
              <a:t>same method</a:t>
            </a:r>
            <a:r>
              <a:rPr lang="en-US" dirty="0" smtClean="0"/>
              <a:t>. In that case the smallest step is to parameterize each method separately and then generalize them. 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***</a:t>
            </a:r>
            <a:r>
              <a:rPr lang="en-US" dirty="0" smtClean="0"/>
              <a:t> The most awkward element of </a:t>
            </a:r>
            <a:r>
              <a:rPr lang="en-US" i="1" dirty="0" smtClean="0"/>
              <a:t>Pull Up Method is that the </a:t>
            </a:r>
            <a:r>
              <a:rPr lang="en-US" i="1" dirty="0" smtClean="0">
                <a:solidFill>
                  <a:srgbClr val="FF0000"/>
                </a:solidFill>
              </a:rPr>
              <a:t>body of the methods </a:t>
            </a:r>
            <a:r>
              <a:rPr lang="en-US" i="1" dirty="0" smtClean="0"/>
              <a:t>may </a:t>
            </a:r>
            <a:r>
              <a:rPr lang="en-US" b="1" i="1" u="sng" dirty="0" smtClean="0">
                <a:solidFill>
                  <a:srgbClr val="FF0000"/>
                </a:solidFill>
              </a:rPr>
              <a:t>refer</a:t>
            </a:r>
            <a:r>
              <a:rPr lang="en-US" b="1" i="1" u="sng" dirty="0" smtClean="0"/>
              <a:t> to </a:t>
            </a:r>
            <a:r>
              <a:rPr lang="en-US" b="1" u="sng" dirty="0" smtClean="0">
                <a:solidFill>
                  <a:srgbClr val="FF0000"/>
                </a:solidFill>
              </a:rPr>
              <a:t>features</a:t>
            </a:r>
            <a:r>
              <a:rPr lang="en-US" b="1" u="sng" dirty="0" smtClean="0"/>
              <a:t> that are on the </a:t>
            </a:r>
            <a:r>
              <a:rPr lang="en-US" b="1" u="sng" dirty="0" smtClean="0">
                <a:solidFill>
                  <a:srgbClr val="FF0000"/>
                </a:solidFill>
              </a:rPr>
              <a:t>subclass</a:t>
            </a:r>
            <a:r>
              <a:rPr lang="en-US" b="1" u="sng" dirty="0" smtClean="0"/>
              <a:t> but not on the </a:t>
            </a:r>
            <a:r>
              <a:rPr lang="en-US" b="1" u="sng" dirty="0" err="1" smtClean="0"/>
              <a:t>superclass</a:t>
            </a:r>
            <a:r>
              <a:rPr lang="en-US" dirty="0" smtClean="0"/>
              <a:t>. If the feature is a method, you can either </a:t>
            </a:r>
            <a:r>
              <a:rPr lang="en-US" dirty="0" smtClean="0">
                <a:solidFill>
                  <a:srgbClr val="FF0000"/>
                </a:solidFill>
              </a:rPr>
              <a:t>generalize the other method </a:t>
            </a:r>
            <a:r>
              <a:rPr lang="en-US" dirty="0" smtClean="0"/>
              <a:t>or create an </a:t>
            </a:r>
            <a:r>
              <a:rPr lang="en-US" dirty="0" smtClean="0">
                <a:solidFill>
                  <a:srgbClr val="FF0000"/>
                </a:solidFill>
              </a:rPr>
              <a:t>abstract method </a:t>
            </a:r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Then you may be able to use </a:t>
            </a:r>
            <a:r>
              <a:rPr lang="en-US" b="1" i="1" dirty="0" smtClean="0">
                <a:solidFill>
                  <a:srgbClr val="0070C0"/>
                </a:solidFill>
              </a:rPr>
              <a:t>Form Template Method</a:t>
            </a:r>
            <a:r>
              <a:rPr lang="en-US" b="1" i="1" dirty="0" smtClean="0"/>
              <a:t> </a:t>
            </a:r>
            <a:r>
              <a:rPr lang="en-US" i="1" dirty="0" smtClean="0"/>
              <a:t>to create </a:t>
            </a:r>
            <a:r>
              <a:rPr lang="en-US" i="1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common algorithm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parent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unique steps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0070C0"/>
                </a:solidFill>
              </a:rPr>
              <a:t>children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96" y="1240212"/>
            <a:ext cx="8929204" cy="4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 Template Method</a:t>
            </a:r>
            <a:endParaRPr kumimoji="0" lang="el-G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 Method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605677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Inheritance is a powerful tool for eliminating duplicate behavior. Whenever we see two similar methods in subclasses, we want to bring them together in a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common case is </a:t>
            </a:r>
            <a:r>
              <a:rPr lang="en-US" b="1" u="sng" dirty="0" smtClean="0">
                <a:solidFill>
                  <a:srgbClr val="FF0000"/>
                </a:solidFill>
              </a:rPr>
              <a:t>two methods </a:t>
            </a:r>
            <a:r>
              <a:rPr lang="en-US" b="1" u="sng" dirty="0" smtClean="0"/>
              <a:t>that seem to carry out broadly </a:t>
            </a:r>
            <a:r>
              <a:rPr lang="en-US" b="1" u="sng" dirty="0" smtClean="0">
                <a:solidFill>
                  <a:srgbClr val="FF0000"/>
                </a:solidFill>
              </a:rPr>
              <a:t>similar steps </a:t>
            </a:r>
            <a:r>
              <a:rPr lang="en-US" b="1" u="sng" dirty="0" smtClean="0"/>
              <a:t>in the same </a:t>
            </a:r>
            <a:r>
              <a:rPr lang="en-US" b="1" u="sng" dirty="0" smtClean="0">
                <a:solidFill>
                  <a:srgbClr val="FF0000"/>
                </a:solidFill>
              </a:rPr>
              <a:t>sequence</a:t>
            </a:r>
            <a:r>
              <a:rPr lang="en-US" b="1" u="sng" dirty="0" smtClean="0"/>
              <a:t>, but the steps are </a:t>
            </a:r>
            <a:r>
              <a:rPr lang="en-US" b="1" u="sng" dirty="0" smtClean="0">
                <a:solidFill>
                  <a:srgbClr val="FF0000"/>
                </a:solidFill>
              </a:rPr>
              <a:t>not the same</a:t>
            </a:r>
            <a:r>
              <a:rPr lang="en-US" dirty="0" smtClean="0"/>
              <a:t>. In this case we can </a:t>
            </a:r>
            <a:r>
              <a:rPr lang="en-US" b="1" u="sng" dirty="0" smtClean="0"/>
              <a:t>move the </a:t>
            </a:r>
            <a:r>
              <a:rPr lang="en-US" b="1" u="sng" dirty="0" smtClean="0">
                <a:solidFill>
                  <a:srgbClr val="FF0000"/>
                </a:solidFill>
              </a:rPr>
              <a:t>sequence to the </a:t>
            </a:r>
            <a:r>
              <a:rPr lang="en-US" b="1" u="sng" dirty="0" err="1" smtClean="0">
                <a:solidFill>
                  <a:srgbClr val="FF0000"/>
                </a:solidFill>
              </a:rPr>
              <a:t>superclass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/>
              <a:t>and allow polymorphism to play its role in ensuring the different steps do their things differently</a:t>
            </a:r>
            <a:r>
              <a:rPr lang="en-US" dirty="0" smtClean="0"/>
              <a:t>.  This kind of method is called a </a:t>
            </a:r>
            <a:r>
              <a:rPr lang="en-US" i="1" dirty="0" smtClean="0">
                <a:solidFill>
                  <a:srgbClr val="FF0000"/>
                </a:solidFill>
              </a:rPr>
              <a:t>template method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56448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in </a:t>
            </a:r>
            <a:r>
              <a:rPr lang="en-US" b="1" dirty="0" smtClean="0">
                <a:solidFill>
                  <a:srgbClr val="0070C0"/>
                </a:solidFill>
              </a:rPr>
              <a:t>two unrelated classes</a:t>
            </a:r>
            <a:r>
              <a:rPr lang="en-US" dirty="0" smtClean="0"/>
              <a:t>: </a:t>
            </a:r>
          </a:p>
          <a:p>
            <a:pPr algn="just"/>
            <a:endParaRPr lang="en-US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either </a:t>
            </a:r>
            <a:r>
              <a:rPr lang="en-US" b="1" dirty="0" smtClean="0">
                <a:solidFill>
                  <a:srgbClr val="0070C0"/>
                </a:solidFill>
              </a:rPr>
              <a:t>extract the common part</a:t>
            </a:r>
            <a:r>
              <a:rPr lang="en-US" dirty="0" smtClean="0"/>
              <a:t> into a new class via </a:t>
            </a:r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or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 smtClean="0"/>
              <a:t>Check if </a:t>
            </a:r>
            <a:r>
              <a:rPr lang="en-US" b="1" i="1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common code really belongs on only one class or the other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any of these cases, you may find that the two places </a:t>
            </a:r>
            <a:r>
              <a:rPr lang="en-US" dirty="0" smtClean="0">
                <a:solidFill>
                  <a:srgbClr val="0070C0"/>
                </a:solidFill>
              </a:rPr>
              <a:t>aren’t literally identical </a:t>
            </a:r>
            <a:r>
              <a:rPr lang="en-US" dirty="0" smtClean="0"/>
              <a:t>but have </a:t>
            </a:r>
            <a:r>
              <a:rPr lang="en-US" dirty="0" smtClean="0">
                <a:solidFill>
                  <a:srgbClr val="0070C0"/>
                </a:solidFill>
              </a:rPr>
              <a:t>the same effect</a:t>
            </a:r>
            <a:r>
              <a:rPr lang="en-US" dirty="0" smtClean="0"/>
              <a:t>. Then you may do a </a:t>
            </a:r>
            <a:r>
              <a:rPr lang="en-US" b="1" i="1" dirty="0" smtClean="0">
                <a:solidFill>
                  <a:srgbClr val="0070C0"/>
                </a:solidFill>
              </a:rPr>
              <a:t>Substitute Algorithm </a:t>
            </a:r>
            <a:r>
              <a:rPr lang="en-US" i="1" dirty="0" smtClean="0"/>
              <a:t>so that only one </a:t>
            </a:r>
            <a:r>
              <a:rPr lang="en-US" dirty="0" smtClean="0"/>
              <a:t>copy is involved.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Payoff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Reduces duplication, lowers size. Can lead to better abstractions and more flexible code.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Substitute Algorithm</a:t>
            </a:r>
            <a:endParaRPr lang="el-G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12400"/>
            <a:ext cx="5791200" cy="57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i="1" dirty="0" smtClean="0"/>
              <a:t>The easy version: </a:t>
            </a:r>
            <a:r>
              <a:rPr lang="en-US" dirty="0" smtClean="0"/>
              <a:t>Two fragments of code look </a:t>
            </a:r>
            <a:r>
              <a:rPr lang="en-US" dirty="0" smtClean="0">
                <a:solidFill>
                  <a:srgbClr val="0070C0"/>
                </a:solidFill>
              </a:rPr>
              <a:t>nearly identical</a:t>
            </a:r>
            <a:r>
              <a:rPr lang="en-US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hard version: </a:t>
            </a:r>
            <a:r>
              <a:rPr lang="en-US" dirty="0" smtClean="0"/>
              <a:t>Two fragments of code have </a:t>
            </a:r>
            <a:r>
              <a:rPr lang="en-US" dirty="0" smtClean="0">
                <a:solidFill>
                  <a:srgbClr val="0070C0"/>
                </a:solidFill>
              </a:rPr>
              <a:t>nearly identical effects</a:t>
            </a:r>
            <a:r>
              <a:rPr lang="en-US" dirty="0" smtClean="0"/>
              <a:t> (at any conceptual level).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Some duplication occurs because </a:t>
            </a:r>
            <a:r>
              <a:rPr lang="en-US" dirty="0" smtClean="0">
                <a:solidFill>
                  <a:srgbClr val="FF0000"/>
                </a:solidFill>
              </a:rPr>
              <a:t>programmers were working independently </a:t>
            </a:r>
            <a:r>
              <a:rPr lang="en-US" dirty="0" smtClean="0"/>
              <a:t>in different parts of the system, and they didn’t realize that they were creating almost identical code.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worse case (but perhaps the most common)</a:t>
            </a:r>
            <a:r>
              <a:rPr lang="en-US" dirty="0" smtClean="0"/>
              <a:t> occurs when the programmers </a:t>
            </a:r>
            <a:r>
              <a:rPr lang="en-US" dirty="0" smtClean="0">
                <a:solidFill>
                  <a:srgbClr val="FF0000"/>
                </a:solidFill>
              </a:rPr>
              <a:t>intentionally duplicate code</a:t>
            </a:r>
            <a:r>
              <a:rPr lang="en-US" dirty="0" smtClean="0"/>
              <a:t>. They find some code that is “almost” right, so they copy-and-paste it into the new spot with some slight alterations.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occurs because a </a:t>
            </a:r>
            <a:r>
              <a:rPr lang="en-US" b="1" dirty="0" smtClean="0">
                <a:solidFill>
                  <a:srgbClr val="0070C0"/>
                </a:solidFill>
              </a:rPr>
              <a:t>special 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string,</a:t>
            </a:r>
            <a:r>
              <a:rPr lang="en-US" dirty="0" smtClean="0"/>
              <a:t> or other </a:t>
            </a:r>
            <a:r>
              <a:rPr lang="en-US" b="1" dirty="0" smtClean="0">
                <a:solidFill>
                  <a:srgbClr val="0070C0"/>
                </a:solidFill>
              </a:rPr>
              <a:t>value recurs</a:t>
            </a:r>
            <a:r>
              <a:rPr lang="en-US" dirty="0" smtClean="0"/>
              <a:t>, use </a:t>
            </a:r>
            <a:r>
              <a:rPr lang="en-US" b="1" i="1" dirty="0" smtClean="0">
                <a:solidFill>
                  <a:srgbClr val="0070C0"/>
                </a:solidFill>
              </a:rPr>
              <a:t>Replace Magic Number with Symbolic Constant</a:t>
            </a:r>
            <a:r>
              <a:rPr lang="en-US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Magic Number with Symbolic Constant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348538" cy="53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 duplication is within a </a:t>
            </a:r>
            <a:r>
              <a:rPr lang="en-US" b="1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or in two</a:t>
            </a:r>
            <a:r>
              <a:rPr lang="en-US" b="1" dirty="0" smtClean="0">
                <a:solidFill>
                  <a:srgbClr val="0070C0"/>
                </a:solidFill>
              </a:rPr>
              <a:t> different methods </a:t>
            </a:r>
            <a:r>
              <a:rPr lang="en-US" dirty="0" smtClean="0"/>
              <a:t>in the same class: use </a:t>
            </a:r>
            <a:r>
              <a:rPr lang="en-US" b="1" i="1" dirty="0" smtClean="0">
                <a:solidFill>
                  <a:srgbClr val="0070C0"/>
                </a:solidFill>
              </a:rPr>
              <a:t>Extract Method</a:t>
            </a:r>
            <a:r>
              <a:rPr lang="en-US" i="1" dirty="0" smtClean="0"/>
              <a:t> and </a:t>
            </a:r>
            <a:r>
              <a:rPr lang="en-US" b="1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pull </a:t>
            </a:r>
            <a:r>
              <a:rPr lang="en-US" i="1" dirty="0" smtClean="0">
                <a:solidFill>
                  <a:srgbClr val="0070C0"/>
                </a:solidFill>
              </a:rPr>
              <a:t>the common/different part out into separate methods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Parameterize Method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5439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05050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If the duplication is within </a:t>
            </a:r>
            <a:r>
              <a:rPr lang="en-US" b="1" dirty="0" smtClean="0">
                <a:solidFill>
                  <a:srgbClr val="0070C0"/>
                </a:solidFill>
              </a:rPr>
              <a:t>two sibling classes</a:t>
            </a:r>
            <a:r>
              <a:rPr lang="en-US" dirty="0" smtClean="0"/>
              <a:t>: use </a:t>
            </a:r>
            <a:r>
              <a:rPr lang="en-US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0070C0"/>
                </a:solidFill>
              </a:rPr>
              <a:t>Parameterize Method </a:t>
            </a:r>
            <a:r>
              <a:rPr lang="en-US" i="1" dirty="0" smtClean="0"/>
              <a:t>to create a </a:t>
            </a:r>
            <a:r>
              <a:rPr lang="en-US" dirty="0" smtClean="0"/>
              <a:t>single routine, then </a:t>
            </a:r>
            <a:r>
              <a:rPr lang="en-US" b="1" i="1" dirty="0" smtClean="0">
                <a:solidFill>
                  <a:srgbClr val="0070C0"/>
                </a:solidFill>
              </a:rPr>
              <a:t>Pull Up Field and/or Pull Up Method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70C0"/>
                </a:solidFill>
              </a:rPr>
              <a:t>bring the common </a:t>
            </a:r>
            <a:r>
              <a:rPr lang="en-US" dirty="0" smtClean="0">
                <a:solidFill>
                  <a:srgbClr val="0070C0"/>
                </a:solidFill>
              </a:rPr>
              <a:t>parts together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Field</a:t>
            </a:r>
            <a:endParaRPr lang="el-GR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815263" cy="464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6459</TotalTime>
  <Words>792</Words>
  <Application>Microsoft Office PowerPoint</Application>
  <PresentationFormat>On-screen Show (4:3)</PresentationFormat>
  <Paragraphs>76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Duplication www.cs.uoi.gr/~zarras/soft-devII.htm    </vt:lpstr>
      <vt:lpstr>Duplication</vt:lpstr>
      <vt:lpstr>Duplication</vt:lpstr>
      <vt:lpstr>Duplication</vt:lpstr>
      <vt:lpstr>Replace Magic Number with Symbolic Constant</vt:lpstr>
      <vt:lpstr>Duplication</vt:lpstr>
      <vt:lpstr>Parameterize Method </vt:lpstr>
      <vt:lpstr>Duplication</vt:lpstr>
      <vt:lpstr>Pull Up Field</vt:lpstr>
      <vt:lpstr>Pull Up Field</vt:lpstr>
      <vt:lpstr>Pull Up Method</vt:lpstr>
      <vt:lpstr>Pull Up Method</vt:lpstr>
      <vt:lpstr>Duplication</vt:lpstr>
      <vt:lpstr>Slide 14</vt:lpstr>
      <vt:lpstr>Form Template Method</vt:lpstr>
      <vt:lpstr>Duplication</vt:lpstr>
      <vt:lpstr>Substitute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173</cp:revision>
  <dcterms:created xsi:type="dcterms:W3CDTF">2006-08-16T00:00:00Z</dcterms:created>
  <dcterms:modified xsi:type="dcterms:W3CDTF">2021-12-12T10:38:17Z</dcterms:modified>
</cp:coreProperties>
</file>