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70" r:id="rId6"/>
    <p:sldId id="259" r:id="rId7"/>
    <p:sldId id="261" r:id="rId8"/>
    <p:sldId id="269" r:id="rId9"/>
    <p:sldId id="266" r:id="rId10"/>
    <p:sldId id="264" r:id="rId11"/>
    <p:sldId id="260" r:id="rId12"/>
    <p:sldId id="267" r:id="rId13"/>
    <p:sldId id="268" r:id="rId14"/>
    <p:sldId id="265" r:id="rId15"/>
    <p:sldId id="27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39D60E-2ADD-4943-BB80-2AA25E31FDE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9D60E-2ADD-4943-BB80-2AA25E31FDE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9D60E-2ADD-4943-BB80-2AA25E31FDE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9D60E-2ADD-4943-BB80-2AA25E31FDE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9D60E-2ADD-4943-BB80-2AA25E31FDE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39D60E-2ADD-4943-BB80-2AA25E31FDE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39D60E-2ADD-4943-BB80-2AA25E31FDE0}"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39D60E-2ADD-4943-BB80-2AA25E31FDE0}"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9D60E-2ADD-4943-BB80-2AA25E31FDE0}" type="datetimeFigureOut">
              <a:rPr lang="en-IN" smtClean="0"/>
              <a:t>11-11-2021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443DDB-2AB0-4C64-8141-4F4CB5FD8F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9D60E-2ADD-4943-BB80-2AA25E31FDE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43DDB-2AB0-4C64-8141-4F4CB5FD8F06}"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839D60E-2ADD-4943-BB80-2AA25E31FDE0}" type="datetimeFigureOut">
              <a:rPr lang="en-IN" smtClean="0"/>
              <a:t>11-11-2021</a:t>
            </a:fld>
            <a:endParaRPr lang="en-IN"/>
          </a:p>
        </p:txBody>
      </p:sp>
      <p:sp>
        <p:nvSpPr>
          <p:cNvPr id="9" name="Slide Number Placeholder 8"/>
          <p:cNvSpPr>
            <a:spLocks noGrp="1"/>
          </p:cNvSpPr>
          <p:nvPr>
            <p:ph type="sldNum" sz="quarter" idx="11"/>
          </p:nvPr>
        </p:nvSpPr>
        <p:spPr/>
        <p:txBody>
          <a:bodyPr/>
          <a:lstStyle/>
          <a:p>
            <a:fld id="{A3443DDB-2AB0-4C64-8141-4F4CB5FD8F06}"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3443DDB-2AB0-4C64-8141-4F4CB5FD8F06}"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839D60E-2ADD-4943-BB80-2AA25E31FDE0}" type="datetimeFigureOut">
              <a:rPr lang="en-IN" smtClean="0"/>
              <a:t>11-11-2021</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080119"/>
          </a:xfrm>
        </p:spPr>
        <p:txBody>
          <a:bodyPr>
            <a:noAutofit/>
          </a:bodyPr>
          <a:lstStyle/>
          <a:p>
            <a:pPr algn="ctr"/>
            <a:r>
              <a:rPr lang="en-US" sz="3200" b="1" u="sng" dirty="0"/>
              <a:t>AN ENTERPRISE NETWORK OF A HOSPITAL</a:t>
            </a:r>
            <a:r>
              <a:rPr lang="en-IN" sz="3200" dirty="0"/>
              <a:t/>
            </a:r>
            <a:br>
              <a:rPr lang="en-IN" sz="3200" dirty="0"/>
            </a:br>
            <a:r>
              <a:rPr lang="en-US" sz="3200" b="1" u="sng" dirty="0"/>
              <a:t>USING CISCO PACKET </a:t>
            </a:r>
            <a:r>
              <a:rPr lang="en-US" sz="3200" b="1" u="sng" dirty="0" smtClean="0"/>
              <a:t>TRACER</a:t>
            </a:r>
            <a:endParaRPr lang="en-IN" sz="3200" dirty="0"/>
          </a:p>
        </p:txBody>
      </p:sp>
      <p:sp>
        <p:nvSpPr>
          <p:cNvPr id="4" name="Subtitle 3"/>
          <p:cNvSpPr>
            <a:spLocks noGrp="1"/>
          </p:cNvSpPr>
          <p:nvPr>
            <p:ph type="subTitle" idx="1"/>
          </p:nvPr>
        </p:nvSpPr>
        <p:spPr>
          <a:xfrm>
            <a:off x="1398662" y="1628800"/>
            <a:ext cx="6400800" cy="2160240"/>
          </a:xfrm>
        </p:spPr>
        <p:txBody>
          <a:bodyPr>
            <a:normAutofit/>
          </a:bodyPr>
          <a:lstStyle/>
          <a:p>
            <a:pPr algn="ctr"/>
            <a:r>
              <a:rPr lang="en-IN" sz="1800" i="1" dirty="0" smtClean="0">
                <a:solidFill>
                  <a:schemeClr val="tx1"/>
                </a:solidFill>
                <a:latin typeface="Times New Roman" panose="02020603050405020304" pitchFamily="18" charset="0"/>
                <a:cs typeface="Times New Roman" panose="02020603050405020304" pitchFamily="18" charset="0"/>
              </a:rPr>
              <a:t>Presented by</a:t>
            </a:r>
          </a:p>
          <a:p>
            <a:pPr algn="ctr"/>
            <a:r>
              <a:rPr lang="en-IN" sz="1800" b="1" dirty="0" smtClean="0">
                <a:solidFill>
                  <a:schemeClr val="tx1"/>
                </a:solidFill>
                <a:latin typeface="Times New Roman" panose="02020603050405020304" pitchFamily="18" charset="0"/>
                <a:cs typeface="Times New Roman" panose="02020603050405020304" pitchFamily="18" charset="0"/>
              </a:rPr>
              <a:t>Zarrar Husain Zakir Husain Khan </a:t>
            </a:r>
            <a:r>
              <a:rPr lang="en-IN" sz="1800" dirty="0" smtClean="0">
                <a:solidFill>
                  <a:schemeClr val="tx1"/>
                </a:solidFill>
                <a:latin typeface="Times New Roman" panose="02020603050405020304" pitchFamily="18" charset="0"/>
                <a:cs typeface="Times New Roman" panose="02020603050405020304" pitchFamily="18" charset="0"/>
              </a:rPr>
              <a:t>(Roll No. 29)</a:t>
            </a:r>
          </a:p>
          <a:p>
            <a:pPr algn="ctr"/>
            <a:r>
              <a:rPr lang="en-IN" sz="1800" b="1" dirty="0" err="1" smtClean="0">
                <a:solidFill>
                  <a:schemeClr val="tx1"/>
                </a:solidFill>
                <a:latin typeface="Times New Roman" panose="02020603050405020304" pitchFamily="18" charset="0"/>
                <a:cs typeface="Times New Roman" panose="02020603050405020304" pitchFamily="18" charset="0"/>
              </a:rPr>
              <a:t>Sanap</a:t>
            </a:r>
            <a:r>
              <a:rPr lang="en-IN" sz="1800" b="1" dirty="0" smtClean="0">
                <a:solidFill>
                  <a:schemeClr val="tx1"/>
                </a:solidFill>
                <a:latin typeface="Times New Roman" panose="02020603050405020304" pitchFamily="18" charset="0"/>
                <a:cs typeface="Times New Roman" panose="02020603050405020304" pitchFamily="18" charset="0"/>
              </a:rPr>
              <a:t> </a:t>
            </a:r>
            <a:r>
              <a:rPr lang="en-IN" sz="1800" b="1" dirty="0" err="1" smtClean="0">
                <a:solidFill>
                  <a:schemeClr val="tx1"/>
                </a:solidFill>
                <a:latin typeface="Times New Roman" panose="02020603050405020304" pitchFamily="18" charset="0"/>
                <a:cs typeface="Times New Roman" panose="02020603050405020304" pitchFamily="18" charset="0"/>
              </a:rPr>
              <a:t>Ghanshyam</a:t>
            </a:r>
            <a:r>
              <a:rPr lang="en-IN" sz="1800" b="1" dirty="0" smtClean="0">
                <a:solidFill>
                  <a:schemeClr val="tx1"/>
                </a:solidFill>
                <a:latin typeface="Times New Roman" panose="02020603050405020304" pitchFamily="18" charset="0"/>
                <a:cs typeface="Times New Roman" panose="02020603050405020304" pitchFamily="18" charset="0"/>
              </a:rPr>
              <a:t> </a:t>
            </a:r>
            <a:r>
              <a:rPr lang="en-IN" sz="1800" b="1" dirty="0" err="1" smtClean="0">
                <a:solidFill>
                  <a:schemeClr val="tx1"/>
                </a:solidFill>
                <a:latin typeface="Times New Roman" panose="02020603050405020304" pitchFamily="18" charset="0"/>
                <a:cs typeface="Times New Roman" panose="02020603050405020304" pitchFamily="18" charset="0"/>
              </a:rPr>
              <a:t>Vasabtrao</a:t>
            </a:r>
            <a:r>
              <a:rPr lang="en-IN" sz="1800" b="1" dirty="0" smtClean="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(Roll No. 56)</a:t>
            </a:r>
          </a:p>
          <a:p>
            <a:pPr algn="ctr"/>
            <a:r>
              <a:rPr lang="en-IN" sz="1800" b="1" dirty="0" err="1" smtClean="0">
                <a:solidFill>
                  <a:schemeClr val="tx1"/>
                </a:solidFill>
                <a:latin typeface="Times New Roman" panose="02020603050405020304" pitchFamily="18" charset="0"/>
                <a:cs typeface="Times New Roman" panose="02020603050405020304" pitchFamily="18" charset="0"/>
              </a:rPr>
              <a:t>Mitesh</a:t>
            </a:r>
            <a:r>
              <a:rPr lang="en-IN" sz="1800" b="1" dirty="0" smtClean="0">
                <a:solidFill>
                  <a:schemeClr val="tx1"/>
                </a:solidFill>
                <a:latin typeface="Times New Roman" panose="02020603050405020304" pitchFamily="18" charset="0"/>
                <a:cs typeface="Times New Roman" panose="02020603050405020304" pitchFamily="18" charset="0"/>
              </a:rPr>
              <a:t> Latish </a:t>
            </a:r>
            <a:r>
              <a:rPr lang="en-IN" sz="1800" b="1" dirty="0" err="1" smtClean="0">
                <a:solidFill>
                  <a:schemeClr val="tx1"/>
                </a:solidFill>
                <a:latin typeface="Times New Roman" panose="02020603050405020304" pitchFamily="18" charset="0"/>
                <a:cs typeface="Times New Roman" panose="02020603050405020304" pitchFamily="18" charset="0"/>
              </a:rPr>
              <a:t>Bauskar</a:t>
            </a:r>
            <a:r>
              <a:rPr lang="en-IN" sz="1800" dirty="0" smtClean="0">
                <a:solidFill>
                  <a:schemeClr val="tx1"/>
                </a:solidFill>
                <a:latin typeface="Times New Roman" panose="02020603050405020304" pitchFamily="18" charset="0"/>
                <a:cs typeface="Times New Roman" panose="02020603050405020304" pitchFamily="18" charset="0"/>
              </a:rPr>
              <a:t> (Roll No. 03)</a:t>
            </a:r>
          </a:p>
          <a:p>
            <a:pPr algn="ctr"/>
            <a:r>
              <a:rPr lang="en-IN" sz="1800" i="1" dirty="0" smtClean="0">
                <a:solidFill>
                  <a:schemeClr val="tx1"/>
                </a:solidFill>
                <a:latin typeface="Times New Roman" panose="02020603050405020304" pitchFamily="18" charset="0"/>
                <a:cs typeface="Times New Roman" panose="02020603050405020304" pitchFamily="18" charset="0"/>
              </a:rPr>
              <a:t>Under supervision of</a:t>
            </a:r>
          </a:p>
          <a:p>
            <a:pPr algn="ctr"/>
            <a:r>
              <a:rPr lang="en-IN" sz="1800" b="1" dirty="0" err="1" smtClean="0">
                <a:solidFill>
                  <a:schemeClr val="tx1"/>
                </a:solidFill>
                <a:latin typeface="Times New Roman" panose="02020603050405020304" pitchFamily="18" charset="0"/>
                <a:cs typeface="Times New Roman" panose="02020603050405020304" pitchFamily="18" charset="0"/>
              </a:rPr>
              <a:t>Prof.</a:t>
            </a:r>
            <a:r>
              <a:rPr lang="en-IN" sz="1800" b="1" dirty="0" smtClean="0">
                <a:solidFill>
                  <a:schemeClr val="tx1"/>
                </a:solidFill>
                <a:latin typeface="Times New Roman" panose="02020603050405020304" pitchFamily="18" charset="0"/>
                <a:cs typeface="Times New Roman" panose="02020603050405020304" pitchFamily="18" charset="0"/>
              </a:rPr>
              <a:t> V. M. </a:t>
            </a:r>
            <a:r>
              <a:rPr lang="en-IN" sz="1800" b="1" dirty="0" err="1" smtClean="0">
                <a:solidFill>
                  <a:schemeClr val="tx1"/>
                </a:solidFill>
                <a:latin typeface="Times New Roman" panose="02020603050405020304" pitchFamily="18" charset="0"/>
                <a:cs typeface="Times New Roman" panose="02020603050405020304" pitchFamily="18" charset="0"/>
              </a:rPr>
              <a:t>Kharche</a:t>
            </a:r>
            <a:endParaRPr lang="en-IN" sz="1800" b="1" dirty="0" smtClean="0">
              <a:solidFill>
                <a:schemeClr val="tx1"/>
              </a:solidFill>
              <a:latin typeface="Times New Roman" panose="02020603050405020304" pitchFamily="18" charset="0"/>
              <a:cs typeface="Times New Roman" panose="02020603050405020304" pitchFamily="18" charset="0"/>
            </a:endParaRPr>
          </a:p>
        </p:txBody>
      </p:sp>
      <p:sp>
        <p:nvSpPr>
          <p:cNvPr id="6" name="object 4"/>
          <p:cNvSpPr/>
          <p:nvPr/>
        </p:nvSpPr>
        <p:spPr>
          <a:xfrm>
            <a:off x="3779912" y="3897982"/>
            <a:ext cx="1638300" cy="1619250"/>
          </a:xfrm>
          <a:prstGeom prst="rect">
            <a:avLst/>
          </a:prstGeom>
          <a:blipFill>
            <a:blip r:embed="rId2" cstate="print"/>
            <a:stretch>
              <a:fillRect/>
            </a:stretch>
          </a:blipFill>
        </p:spPr>
        <p:txBody>
          <a:bodyPr wrap="square" lIns="0" tIns="0" rIns="0" bIns="0" rtlCol="0"/>
          <a:lstStyle/>
          <a:p>
            <a:pPr algn="ctr"/>
            <a:endParaRPr sz="1600" dirty="0"/>
          </a:p>
        </p:txBody>
      </p:sp>
      <p:sp>
        <p:nvSpPr>
          <p:cNvPr id="7" name="TextBox 6"/>
          <p:cNvSpPr txBox="1"/>
          <p:nvPr/>
        </p:nvSpPr>
        <p:spPr>
          <a:xfrm>
            <a:off x="2429589" y="5661248"/>
            <a:ext cx="4338945" cy="738664"/>
          </a:xfrm>
          <a:prstGeom prst="rect">
            <a:avLst/>
          </a:prstGeom>
          <a:noFill/>
        </p:spPr>
        <p:txBody>
          <a:bodyPr wrap="none" rtlCol="0">
            <a:spAutoFit/>
          </a:bodyPr>
          <a:lstStyle/>
          <a:p>
            <a:pPr algn="ctr"/>
            <a:r>
              <a:rPr lang="en-US" sz="1400" dirty="0" smtClean="0"/>
              <a:t>Department Of Information Technology</a:t>
            </a:r>
            <a:endParaRPr lang="en-IN" sz="1400" dirty="0" smtClean="0"/>
          </a:p>
          <a:p>
            <a:pPr algn="ctr"/>
            <a:r>
              <a:rPr lang="en-US" sz="1400" dirty="0" smtClean="0"/>
              <a:t>Konkan </a:t>
            </a:r>
            <a:r>
              <a:rPr lang="en-US" sz="1400" dirty="0" err="1" smtClean="0"/>
              <a:t>Gyanpeeth</a:t>
            </a:r>
            <a:r>
              <a:rPr lang="en-US" sz="1400" dirty="0" smtClean="0"/>
              <a:t> College Of Engineering</a:t>
            </a:r>
            <a:r>
              <a:rPr lang="en-IN" sz="1400" dirty="0" smtClean="0"/>
              <a:t>, </a:t>
            </a:r>
            <a:r>
              <a:rPr lang="en-US" sz="1400" dirty="0" smtClean="0"/>
              <a:t>Karjat-410201</a:t>
            </a:r>
            <a:endParaRPr lang="en-IN" sz="1400" dirty="0" smtClean="0"/>
          </a:p>
          <a:p>
            <a:pPr algn="ctr"/>
            <a:r>
              <a:rPr lang="en-US" sz="1400" dirty="0" smtClean="0"/>
              <a:t>University of Mumbai</a:t>
            </a:r>
            <a:endParaRPr lang="en-IN" sz="1400" dirty="0"/>
          </a:p>
        </p:txBody>
      </p:sp>
    </p:spTree>
    <p:extLst>
      <p:ext uri="{BB962C8B-B14F-4D97-AF65-F5344CB8AC3E}">
        <p14:creationId xmlns:p14="http://schemas.microsoft.com/office/powerpoint/2010/main" val="841140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275856" y="260648"/>
            <a:ext cx="4248472" cy="3096344"/>
          </a:xfrm>
          <a:prstGeom prst="rect">
            <a:avLst/>
          </a:prstGeom>
        </p:spPr>
      </p:pic>
      <p:pic>
        <p:nvPicPr>
          <p:cNvPr id="6" name="Picture 5"/>
          <p:cNvPicPr/>
          <p:nvPr/>
        </p:nvPicPr>
        <p:blipFill>
          <a:blip r:embed="rId3"/>
          <a:stretch>
            <a:fillRect/>
          </a:stretch>
        </p:blipFill>
        <p:spPr>
          <a:xfrm>
            <a:off x="3563888" y="3623862"/>
            <a:ext cx="3672408" cy="2757465"/>
          </a:xfrm>
          <a:prstGeom prst="rect">
            <a:avLst/>
          </a:prstGeom>
        </p:spPr>
      </p:pic>
      <p:pic>
        <p:nvPicPr>
          <p:cNvPr id="9" name="Picture 8"/>
          <p:cNvPicPr/>
          <p:nvPr/>
        </p:nvPicPr>
        <p:blipFill>
          <a:blip r:embed="rId4"/>
          <a:stretch>
            <a:fillRect/>
          </a:stretch>
        </p:blipFill>
        <p:spPr>
          <a:xfrm>
            <a:off x="467544" y="1333381"/>
            <a:ext cx="2592288" cy="4063514"/>
          </a:xfrm>
          <a:prstGeom prst="rect">
            <a:avLst/>
          </a:prstGeom>
        </p:spPr>
      </p:pic>
      <p:sp>
        <p:nvSpPr>
          <p:cNvPr id="10" name="TextBox 9"/>
          <p:cNvSpPr txBox="1"/>
          <p:nvPr/>
        </p:nvSpPr>
        <p:spPr>
          <a:xfrm>
            <a:off x="971600" y="5597812"/>
            <a:ext cx="968022" cy="369332"/>
          </a:xfrm>
          <a:prstGeom prst="rect">
            <a:avLst/>
          </a:prstGeom>
          <a:noFill/>
        </p:spPr>
        <p:txBody>
          <a:bodyPr wrap="none" rtlCol="0">
            <a:spAutoFit/>
          </a:bodyPr>
          <a:lstStyle/>
          <a:p>
            <a:r>
              <a:rPr lang="en-IN" dirty="0" smtClean="0"/>
              <a:t>3</a:t>
            </a:r>
            <a:r>
              <a:rPr lang="en-IN" baseline="30000" dirty="0" smtClean="0"/>
              <a:t>rd</a:t>
            </a:r>
            <a:r>
              <a:rPr lang="en-IN" dirty="0" smtClean="0"/>
              <a:t> Floor</a:t>
            </a:r>
          </a:p>
        </p:txBody>
      </p:sp>
      <p:sp>
        <p:nvSpPr>
          <p:cNvPr id="11" name="TextBox 10"/>
          <p:cNvSpPr txBox="1"/>
          <p:nvPr/>
        </p:nvSpPr>
        <p:spPr>
          <a:xfrm rot="16200000">
            <a:off x="7042808" y="5080911"/>
            <a:ext cx="1626471" cy="369332"/>
          </a:xfrm>
          <a:prstGeom prst="rect">
            <a:avLst/>
          </a:prstGeom>
          <a:noFill/>
        </p:spPr>
        <p:txBody>
          <a:bodyPr wrap="none" rtlCol="0">
            <a:spAutoFit/>
          </a:bodyPr>
          <a:lstStyle/>
          <a:p>
            <a:r>
              <a:rPr lang="en-IN" dirty="0" smtClean="0"/>
              <a:t>1</a:t>
            </a:r>
            <a:r>
              <a:rPr lang="en-IN" baseline="30000" dirty="0" smtClean="0"/>
              <a:t>st</a:t>
            </a:r>
            <a:r>
              <a:rPr lang="en-IN" dirty="0" smtClean="0"/>
              <a:t> &amp; 2</a:t>
            </a:r>
            <a:r>
              <a:rPr lang="en-IN" baseline="30000" dirty="0" smtClean="0"/>
              <a:t>nd</a:t>
            </a:r>
            <a:r>
              <a:rPr lang="en-IN" dirty="0" smtClean="0"/>
              <a:t> Floors</a:t>
            </a:r>
          </a:p>
        </p:txBody>
      </p:sp>
      <p:sp>
        <p:nvSpPr>
          <p:cNvPr id="12" name="TextBox 11"/>
          <p:cNvSpPr txBox="1"/>
          <p:nvPr/>
        </p:nvSpPr>
        <p:spPr>
          <a:xfrm rot="16200000">
            <a:off x="7382260" y="1943746"/>
            <a:ext cx="947567" cy="369332"/>
          </a:xfrm>
          <a:prstGeom prst="rect">
            <a:avLst/>
          </a:prstGeom>
          <a:noFill/>
        </p:spPr>
        <p:txBody>
          <a:bodyPr wrap="none" rtlCol="0">
            <a:spAutoFit/>
          </a:bodyPr>
          <a:lstStyle/>
          <a:p>
            <a:r>
              <a:rPr lang="en-IN" dirty="0" smtClean="0"/>
              <a:t>1</a:t>
            </a:r>
            <a:r>
              <a:rPr lang="en-IN" baseline="30000" dirty="0" smtClean="0"/>
              <a:t>st</a:t>
            </a:r>
            <a:r>
              <a:rPr lang="en-IN" dirty="0" smtClean="0"/>
              <a:t> Floor</a:t>
            </a:r>
          </a:p>
        </p:txBody>
      </p:sp>
    </p:spTree>
    <p:extLst>
      <p:ext uri="{BB962C8B-B14F-4D97-AF65-F5344CB8AC3E}">
        <p14:creationId xmlns:p14="http://schemas.microsoft.com/office/powerpoint/2010/main" val="2048688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Topology</a:t>
            </a:r>
            <a:endParaRPr lang="en-IN" dirty="0"/>
          </a:p>
        </p:txBody>
      </p:sp>
      <p:sp>
        <p:nvSpPr>
          <p:cNvPr id="8" name="TextBox 7"/>
          <p:cNvSpPr txBox="1"/>
          <p:nvPr/>
        </p:nvSpPr>
        <p:spPr>
          <a:xfrm>
            <a:off x="395536" y="1712997"/>
            <a:ext cx="7992888" cy="4524315"/>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This network design starts with first floor followed by the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floor and so on…</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Distribution Layer is placed at the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Floor which has 2 sections:</a:t>
            </a:r>
            <a:endParaRPr lang="en-IN" dirty="0" smtClean="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ASA (Adaptive Security Appliance),</a:t>
            </a: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Cafeteria</a:t>
            </a:r>
            <a:endParaRPr lang="en-IN"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Core Layer is highly secure which is located at the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floor of the hospital building  which has 2 sections:</a:t>
            </a:r>
            <a:endParaRPr lang="en-IN" dirty="0" smtClean="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Admin Area and</a:t>
            </a:r>
            <a:endParaRPr lang="en-IN" dirty="0" smtClean="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Sales Area.</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and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Floor of the hospital are normal floors, which are the Access Layers.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floor has the patient’s rooms, and 1 is the mortuary or the emergency floor.</a:t>
            </a:r>
            <a:endParaRPr lang="en-IN"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floor has 2 parts:</a:t>
            </a:r>
            <a:endParaRPr lang="en-IN" dirty="0" smtClean="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Doctors office and</a:t>
            </a:r>
            <a:endParaRPr lang="en-IN" dirty="0" smtClean="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Operation Theatre rooms, normal wards.</a:t>
            </a:r>
            <a:endParaRPr lang="en-IN" dirty="0" smtClean="0">
              <a:latin typeface="Times New Roman" panose="02020603050405020304" pitchFamily="18" charset="0"/>
              <a:cs typeface="Times New Roman" panose="02020603050405020304" pitchFamily="18" charset="0"/>
            </a:endParaRPr>
          </a:p>
        </p:txBody>
      </p:sp>
      <p:pic>
        <p:nvPicPr>
          <p:cNvPr id="3075" name="Picture 3" descr="C:\Users\khanz\AppData\Local\Microsoft\Windows\INetCache\IE\1R338TED\1_4zoRcYCisqokjqngU_qQhw[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820" b="11325"/>
          <a:stretch/>
        </p:blipFill>
        <p:spPr bwMode="auto">
          <a:xfrm>
            <a:off x="6444208" y="264499"/>
            <a:ext cx="1437950" cy="114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056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pPr algn="ctr"/>
            <a:r>
              <a:rPr lang="en-IN" sz="2400" dirty="0" smtClean="0"/>
              <a:t>1</a:t>
            </a:r>
            <a:r>
              <a:rPr lang="en-IN" sz="2400" baseline="30000" dirty="0" smtClean="0"/>
              <a:t>st</a:t>
            </a:r>
            <a:r>
              <a:rPr lang="en-IN" sz="2400" dirty="0" smtClean="0"/>
              <a:t> Floor </a:t>
            </a:r>
            <a:endParaRPr lang="en-IN"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27584" y="1340770"/>
            <a:ext cx="7488832" cy="4752526"/>
          </a:xfrm>
          <a:prstGeom prst="rect">
            <a:avLst/>
          </a:prstGeom>
        </p:spPr>
      </p:pic>
    </p:spTree>
    <p:extLst>
      <p:ext uri="{BB962C8B-B14F-4D97-AF65-F5344CB8AC3E}">
        <p14:creationId xmlns:p14="http://schemas.microsoft.com/office/powerpoint/2010/main" val="3314905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pPr algn="ctr"/>
            <a:r>
              <a:rPr lang="en-IN" sz="2400" dirty="0" smtClean="0"/>
              <a:t>2</a:t>
            </a:r>
            <a:r>
              <a:rPr lang="en-IN" sz="2400" baseline="30000" dirty="0" smtClean="0"/>
              <a:t>nd</a:t>
            </a:r>
            <a:r>
              <a:rPr lang="en-IN" sz="2400" dirty="0" smtClean="0"/>
              <a:t> Floor</a:t>
            </a:r>
            <a:endParaRPr lang="en-IN" sz="24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55576" y="1628800"/>
            <a:ext cx="7632848" cy="3744416"/>
          </a:xfrm>
          <a:prstGeom prst="rect">
            <a:avLst/>
          </a:prstGeom>
        </p:spPr>
      </p:pic>
    </p:spTree>
    <p:extLst>
      <p:ext uri="{BB962C8B-B14F-4D97-AF65-F5344CB8AC3E}">
        <p14:creationId xmlns:p14="http://schemas.microsoft.com/office/powerpoint/2010/main" val="1793157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620000" cy="706090"/>
          </a:xfrm>
        </p:spPr>
        <p:txBody>
          <a:bodyPr/>
          <a:lstStyle/>
          <a:p>
            <a:pPr algn="ctr"/>
            <a:r>
              <a:rPr lang="en-IN" sz="2400" dirty="0" smtClean="0"/>
              <a:t>3</a:t>
            </a:r>
            <a:r>
              <a:rPr lang="en-IN" sz="2400" baseline="30000" dirty="0" smtClean="0"/>
              <a:t>rd</a:t>
            </a:r>
            <a:r>
              <a:rPr lang="en-IN" sz="2400" dirty="0" smtClean="0"/>
              <a:t> Floor</a:t>
            </a:r>
            <a:endParaRPr lang="en-IN" sz="24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755576" y="1124744"/>
            <a:ext cx="7632848" cy="4608512"/>
          </a:xfrm>
          <a:prstGeom prst="rect">
            <a:avLst/>
          </a:prstGeom>
        </p:spPr>
      </p:pic>
    </p:spTree>
    <p:extLst>
      <p:ext uri="{BB962C8B-B14F-4D97-AF65-F5344CB8AC3E}">
        <p14:creationId xmlns:p14="http://schemas.microsoft.com/office/powerpoint/2010/main" val="34134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pic>
        <p:nvPicPr>
          <p:cNvPr id="4098" name="Picture 2" descr="C:\Users\khanz\AppData\Local\Microsoft\Windows\INetCache\IE\LZTK1K7Q\mfZy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1144" y="188640"/>
            <a:ext cx="1051216" cy="1146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3310" y="1340768"/>
            <a:ext cx="7219962" cy="230832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With the growth of Information Technology in every sector and the explosion of medical IOT devices, the design of a network of any hospital has become very essential factor. The hospitals need to have a reliable, secure and scalable network design in order to keep the patients information, doctor's research work safe, convenient communication between various departments, etc. as well as keep it ready for any new IOT medical </a:t>
            </a:r>
            <a:r>
              <a:rPr lang="en-US" sz="1600" dirty="0" smtClean="0">
                <a:latin typeface="Times New Roman" panose="02020603050405020304" pitchFamily="18" charset="0"/>
                <a:cs typeface="Times New Roman" panose="02020603050405020304" pitchFamily="18" charset="0"/>
              </a:rPr>
              <a:t>equipment </a:t>
            </a:r>
            <a:r>
              <a:rPr lang="en-US" sz="1600" dirty="0">
                <a:latin typeface="Times New Roman" panose="02020603050405020304" pitchFamily="18" charset="0"/>
                <a:cs typeface="Times New Roman" panose="02020603050405020304" pitchFamily="18" charset="0"/>
              </a:rPr>
              <a:t>that may be introduced in the future. The hierarchical model of networking best suits our needs along with providing additional features like easy maintenance, high security, simplified troubleshooting and effective </a:t>
            </a:r>
            <a:r>
              <a:rPr lang="en-US" sz="1600" dirty="0" smtClean="0">
                <a:latin typeface="Times New Roman" panose="02020603050405020304" pitchFamily="18" charset="0"/>
                <a:cs typeface="Times New Roman" panose="02020603050405020304" pitchFamily="18" charset="0"/>
              </a:rPr>
              <a:t>performance</a:t>
            </a:r>
            <a:endParaRPr lang="en-IN" dirty="0">
              <a:latin typeface="Times New Roman" panose="02020603050405020304" pitchFamily="18" charset="0"/>
              <a:cs typeface="Times New Roman" panose="02020603050405020304" pitchFamily="18" charset="0"/>
            </a:endParaRPr>
          </a:p>
        </p:txBody>
      </p:sp>
      <p:pic>
        <p:nvPicPr>
          <p:cNvPr id="5" name="Picture 4" descr="C:\Users\khanz\Desktop\Screenshot 2021-11-06 192441.jpg"/>
          <p:cNvPicPr/>
          <p:nvPr/>
        </p:nvPicPr>
        <p:blipFill rotWithShape="1">
          <a:blip r:embed="rId3">
            <a:extLst>
              <a:ext uri="{28A0092B-C50C-407E-A947-70E740481C1C}">
                <a14:useLocalDpi xmlns:a14="http://schemas.microsoft.com/office/drawing/2010/main" val="0"/>
              </a:ext>
            </a:extLst>
          </a:blip>
          <a:srcRect l="4381" t="24173" r="8198"/>
          <a:stretch/>
        </p:blipFill>
        <p:spPr bwMode="auto">
          <a:xfrm>
            <a:off x="1763688" y="3681013"/>
            <a:ext cx="4629752" cy="3105683"/>
          </a:xfrm>
          <a:prstGeom prst="rect">
            <a:avLst/>
          </a:prstGeom>
          <a:noFill/>
          <a:ln>
            <a:noFill/>
          </a:ln>
        </p:spPr>
      </p:pic>
    </p:spTree>
    <p:extLst>
      <p:ext uri="{BB962C8B-B14F-4D97-AF65-F5344CB8AC3E}">
        <p14:creationId xmlns:p14="http://schemas.microsoft.com/office/powerpoint/2010/main" val="25754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3605" y="2967335"/>
            <a:ext cx="4436792" cy="1200329"/>
          </a:xfrm>
          <a:prstGeom prst="rect">
            <a:avLst/>
          </a:prstGeom>
          <a:noFill/>
        </p:spPr>
        <p:txBody>
          <a:bodyPr wrap="none" lIns="91440" tIns="45720" rIns="91440" bIns="45720">
            <a:spAutoFit/>
            <a:scene3d>
              <a:camera prst="perspectiveHeroicExtremeRightFacing"/>
              <a:lightRig rig="threePt" dir="t"/>
            </a:scene3d>
            <a:sp3d extrusionH="57150">
              <a:bevelT w="82550" h="38100" prst="coolSlant"/>
            </a:sp3d>
          </a:bodyPr>
          <a:lstStyle/>
          <a:p>
            <a:pPr algn="ctr"/>
            <a:r>
              <a:rPr lang="en-US" sz="7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7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868289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Autofit/>
          </a:bodyPr>
          <a:lstStyle/>
          <a:p>
            <a:pPr algn="just"/>
            <a:r>
              <a:rPr lang="en-US" sz="1600" dirty="0">
                <a:latin typeface="Times New Roman" panose="02020603050405020304" pitchFamily="18" charset="0"/>
                <a:cs typeface="Times New Roman" panose="02020603050405020304" pitchFamily="18" charset="0"/>
              </a:rPr>
              <a:t>The field of Information Technology and Network Infrastructure Management has become a crucial component inside the healthcare industry. Medical experts are working along with the IT departments to create more medical devices that can be connected to the network, hence providing doctors the facility to monitor patients easily over internet. Also, hospitals have initiated the method of electronic health records which are easy to access for doctors as well as the patient’s family members. There are several times when a doctor can’t be present and this factor has already been overcome by video communication. The hospital network has to be made secure as well so that essential data like medical records and research work does not fall into the wrong hands.</a:t>
            </a:r>
            <a:endParaRPr lang="en-IN"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need to design a network topology that is easy to understand, easy to manage, easy to troubleshoot and is adaptable to change in future according to the new medical equipment. Among the various topologies like bus topology, ring topology, mesh topology, star topology, etc., Hierarchical topology would best meet our demands. The hierarchical network design model serves to help us develop a network topology in separate layers. Each layer focuses on specific functions, enabling us to choose the right equipment and features for the layer. A hierarchical design avoids the need for a fully meshed network in which all network nodes are interconnected and thus making it simple and easy to understand</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72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a:bodyPr>
          <a:lstStyle/>
          <a:p>
            <a:pPr marL="0" lvl="0" indent="0" algn="just">
              <a:spcBef>
                <a:spcPts val="0"/>
              </a:spcBef>
              <a:buNone/>
            </a:pPr>
            <a:r>
              <a:rPr lang="en-US" sz="2000" dirty="0">
                <a:latin typeface="Times New Roman" panose="02020603050405020304" pitchFamily="18" charset="0"/>
                <a:ea typeface="Arial" panose="020B0604020202020204" pitchFamily="34" charset="0"/>
                <a:cs typeface="Times New Roman" panose="02020603050405020304" pitchFamily="18" charset="0"/>
              </a:rPr>
              <a:t>The main objectives of our project are:</a:t>
            </a:r>
          </a:p>
          <a:p>
            <a:pPr marL="0" lvl="0" indent="0" algn="just">
              <a:spcBef>
                <a:spcPts val="0"/>
              </a:spcBef>
              <a:buNone/>
            </a:pPr>
            <a:endParaRPr lang="en-US" sz="2000" dirty="0">
              <a:latin typeface="Times New Roman" panose="02020603050405020304" pitchFamily="18" charset="0"/>
              <a:ea typeface="Arial" panose="020B0604020202020204" pitchFamily="34" charset="0"/>
              <a:cs typeface="Times New Roman" panose="02020603050405020304" pitchFamily="18" charset="0"/>
            </a:endParaRPr>
          </a:p>
          <a:p>
            <a:pPr indent="-342900" algn="just">
              <a:spcBef>
                <a:spcPts val="0"/>
              </a:spcBef>
            </a:pPr>
            <a:r>
              <a:rPr lang="en-US" sz="2000" dirty="0">
                <a:latin typeface="Times New Roman" panose="02020603050405020304" pitchFamily="18" charset="0"/>
                <a:ea typeface="Arial" panose="020B0604020202020204" pitchFamily="34" charset="0"/>
                <a:cs typeface="Times New Roman" panose="02020603050405020304" pitchFamily="18" charset="0"/>
              </a:rPr>
              <a:t>Design and implement of an enterprise network, for Shopping Mall network using Cisco Packet</a:t>
            </a:r>
            <a:r>
              <a:rPr lang="en-US" sz="2000" spc="-15" dirty="0">
                <a:latin typeface="Times New Roman" panose="02020603050405020304" pitchFamily="18" charset="0"/>
                <a:ea typeface="Arial" panose="020B0604020202020204" pitchFamily="34" charset="0"/>
                <a:cs typeface="Times New Roman" panose="02020603050405020304" pitchFamily="18" charset="0"/>
              </a:rPr>
              <a:t> </a:t>
            </a:r>
            <a:r>
              <a:rPr lang="en-US" sz="2000" dirty="0">
                <a:latin typeface="Times New Roman" panose="02020603050405020304" pitchFamily="18" charset="0"/>
                <a:ea typeface="Arial" panose="020B0604020202020204" pitchFamily="34" charset="0"/>
                <a:cs typeface="Times New Roman" panose="02020603050405020304" pitchFamily="18" charset="0"/>
              </a:rPr>
              <a:t>Tracer.</a:t>
            </a:r>
          </a:p>
          <a:p>
            <a:pPr marR="873760" indent="-342900" algn="just">
              <a:lnSpc>
                <a:spcPct val="117000"/>
              </a:lnSpc>
              <a:spcBef>
                <a:spcPts val="1035"/>
              </a:spcBef>
              <a:tabLst>
                <a:tab pos="392430" algn="l"/>
                <a:tab pos="393065" algn="l"/>
              </a:tabLst>
            </a:pPr>
            <a:r>
              <a:rPr lang="en-US" sz="2000" dirty="0">
                <a:latin typeface="Times New Roman" panose="02020603050405020304" pitchFamily="18" charset="0"/>
                <a:ea typeface="Arial" panose="020B0604020202020204" pitchFamily="34" charset="0"/>
                <a:cs typeface="Times New Roman" panose="02020603050405020304" pitchFamily="18" charset="0"/>
              </a:rPr>
              <a:t> Configuration of Network Devices and evaluating Point to Point Connections.                                                                     </a:t>
            </a:r>
          </a:p>
        </p:txBody>
      </p:sp>
    </p:spTree>
    <p:extLst>
      <p:ext uri="{BB962C8B-B14F-4D97-AF65-F5344CB8AC3E}">
        <p14:creationId xmlns:p14="http://schemas.microsoft.com/office/powerpoint/2010/main" val="176225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620000" cy="490066"/>
          </a:xfrm>
        </p:spPr>
        <p:txBody>
          <a:bodyPr/>
          <a:lstStyle/>
          <a:p>
            <a:r>
              <a:rPr lang="en-IN" sz="2800" dirty="0" smtClean="0"/>
              <a:t>Project </a:t>
            </a:r>
            <a:r>
              <a:rPr lang="en-IN" sz="2800" dirty="0" smtClean="0"/>
              <a:t>Goals &amp; Scope</a:t>
            </a:r>
            <a:endParaRPr lang="en-IN" sz="2800" dirty="0"/>
          </a:p>
        </p:txBody>
      </p:sp>
      <p:sp>
        <p:nvSpPr>
          <p:cNvPr id="6" name="Content Placeholder 2"/>
          <p:cNvSpPr txBox="1">
            <a:spLocks/>
          </p:cNvSpPr>
          <p:nvPr/>
        </p:nvSpPr>
        <p:spPr>
          <a:xfrm>
            <a:off x="395536" y="5157192"/>
            <a:ext cx="7620000" cy="136815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endParaRPr lang="en-IN" sz="1600" dirty="0"/>
          </a:p>
        </p:txBody>
      </p:sp>
      <p:sp>
        <p:nvSpPr>
          <p:cNvPr id="7" name="Content Placeholder 2"/>
          <p:cNvSpPr txBox="1">
            <a:spLocks/>
          </p:cNvSpPr>
          <p:nvPr/>
        </p:nvSpPr>
        <p:spPr>
          <a:xfrm>
            <a:off x="480392" y="1124744"/>
            <a:ext cx="7620000" cy="1368152"/>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dirty="0"/>
              <a:t>This work is related to a project that uses networking in hospitals and has examined various recommendations and techniques for using the hospital network's private addressing schemes. We switched quickly between the LANs and ensured a secure WLAN network was provided. This will contribute to health promotion, which together with patient safety and clinical effectiveness is a core dimension of quality in hospital services.</a:t>
            </a:r>
            <a:endParaRPr lang="en-IN" sz="2400" dirty="0"/>
          </a:p>
        </p:txBody>
      </p:sp>
    </p:spTree>
    <p:extLst>
      <p:ext uri="{BB962C8B-B14F-4D97-AF65-F5344CB8AC3E}">
        <p14:creationId xmlns:p14="http://schemas.microsoft.com/office/powerpoint/2010/main" val="2439420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Cisco Packet Tracer</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Packet Tracer is a </a:t>
            </a:r>
            <a:r>
              <a:rPr lang="en-US" b="1" dirty="0">
                <a:latin typeface="Times New Roman" panose="02020603050405020304" pitchFamily="18" charset="0"/>
                <a:cs typeface="Times New Roman" panose="02020603050405020304" pitchFamily="18" charset="0"/>
              </a:rPr>
              <a:t>cross-platform visual simulation tool designed by Cisco Systems</a:t>
            </a:r>
            <a:r>
              <a:rPr lang="en-US" dirty="0">
                <a:latin typeface="Times New Roman" panose="02020603050405020304" pitchFamily="18" charset="0"/>
                <a:cs typeface="Times New Roman" panose="02020603050405020304" pitchFamily="18" charset="0"/>
              </a:rPr>
              <a:t> that allows users to create network topologies and imitate modern computer networks. The software allows users to simulate the configuration of Cisco routers and switches using a simulated command line interface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004" y="3659454"/>
            <a:ext cx="3493992" cy="22178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404664"/>
            <a:ext cx="864096" cy="864096"/>
          </a:xfrm>
          <a:prstGeom prst="rect">
            <a:avLst/>
          </a:prstGeom>
        </p:spPr>
      </p:pic>
    </p:spTree>
    <p:extLst>
      <p:ext uri="{BB962C8B-B14F-4D97-AF65-F5344CB8AC3E}">
        <p14:creationId xmlns:p14="http://schemas.microsoft.com/office/powerpoint/2010/main" val="1697797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Devices</a:t>
            </a:r>
            <a:endParaRPr lang="en-IN" dirty="0"/>
          </a:p>
        </p:txBody>
      </p:sp>
      <p:grpSp>
        <p:nvGrpSpPr>
          <p:cNvPr id="6" name="Group 5"/>
          <p:cNvGrpSpPr/>
          <p:nvPr/>
        </p:nvGrpSpPr>
        <p:grpSpPr>
          <a:xfrm>
            <a:off x="3192920" y="1636494"/>
            <a:ext cx="5195503" cy="4233083"/>
            <a:chOff x="3192920" y="1484784"/>
            <a:chExt cx="5195503" cy="4233083"/>
          </a:xfrm>
        </p:grpSpPr>
        <p:pic>
          <p:nvPicPr>
            <p:cNvPr id="4" name="Picture 3"/>
            <p:cNvPicPr/>
            <p:nvPr/>
          </p:nvPicPr>
          <p:blipFill rotWithShape="1">
            <a:blip r:embed="rId2">
              <a:extLst>
                <a:ext uri="{28A0092B-C50C-407E-A947-70E740481C1C}">
                  <a14:useLocalDpi xmlns:a14="http://schemas.microsoft.com/office/drawing/2010/main" val="0"/>
                </a:ext>
              </a:extLst>
            </a:blip>
            <a:srcRect l="4162" t="6572" r="4792" b="3143"/>
            <a:stretch/>
          </p:blipFill>
          <p:spPr bwMode="auto">
            <a:xfrm>
              <a:off x="3192920" y="1484784"/>
              <a:ext cx="5195503" cy="3816424"/>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644008" y="5379313"/>
              <a:ext cx="3027495" cy="338554"/>
            </a:xfrm>
            <a:prstGeom prst="rect">
              <a:avLst/>
            </a:prstGeom>
            <a:noFill/>
          </p:spPr>
          <p:txBody>
            <a:bodyPr wrap="none" rtlCol="0">
              <a:spAutoFit/>
            </a:bodyPr>
            <a:lstStyle/>
            <a:p>
              <a:r>
                <a:rPr lang="en-IN" sz="1600" dirty="0" smtClean="0"/>
                <a:t>Wireless Connection of a Network</a:t>
              </a:r>
              <a:endParaRPr lang="en-IN" sz="1600" dirty="0"/>
            </a:p>
          </p:txBody>
        </p:sp>
      </p:grpSp>
      <p:sp>
        <p:nvSpPr>
          <p:cNvPr id="3" name="Content Placeholder 2"/>
          <p:cNvSpPr>
            <a:spLocks noGrp="1"/>
          </p:cNvSpPr>
          <p:nvPr>
            <p:ph idx="1"/>
          </p:nvPr>
        </p:nvSpPr>
        <p:spPr>
          <a:xfrm>
            <a:off x="457200" y="1412776"/>
            <a:ext cx="4186808" cy="4988024"/>
          </a:xfrm>
        </p:spPr>
        <p:txBody>
          <a:bodyPr>
            <a:normAutofit/>
          </a:bodyPr>
          <a:lstStyle/>
          <a:p>
            <a:r>
              <a:rPr lang="en-IN" dirty="0"/>
              <a:t>Router</a:t>
            </a:r>
          </a:p>
          <a:p>
            <a:r>
              <a:rPr lang="en-IN" dirty="0" smtClean="0"/>
              <a:t>Firewall</a:t>
            </a:r>
            <a:endParaRPr lang="en-IN" dirty="0"/>
          </a:p>
          <a:p>
            <a:r>
              <a:rPr lang="en-IN" dirty="0"/>
              <a:t>Server</a:t>
            </a:r>
          </a:p>
          <a:p>
            <a:r>
              <a:rPr lang="en-IN" dirty="0"/>
              <a:t>Hub</a:t>
            </a:r>
          </a:p>
          <a:p>
            <a:r>
              <a:rPr lang="en-IN" dirty="0" smtClean="0"/>
              <a:t>Core Switch</a:t>
            </a:r>
          </a:p>
          <a:p>
            <a:r>
              <a:rPr lang="en-IN" dirty="0" smtClean="0"/>
              <a:t>Data Centre Switch</a:t>
            </a:r>
          </a:p>
          <a:p>
            <a:r>
              <a:rPr lang="en-IN" dirty="0"/>
              <a:t>Access Switch</a:t>
            </a:r>
          </a:p>
          <a:p>
            <a:r>
              <a:rPr lang="en-IN" dirty="0" smtClean="0"/>
              <a:t>Fabric Extender Switch</a:t>
            </a:r>
          </a:p>
          <a:p>
            <a:r>
              <a:rPr lang="en-IN" dirty="0" smtClean="0"/>
              <a:t>ISP</a:t>
            </a:r>
          </a:p>
          <a:p>
            <a:r>
              <a:rPr lang="en-IN" dirty="0" smtClean="0"/>
              <a:t>Wireless Access Point (WAP)</a:t>
            </a:r>
          </a:p>
          <a:p>
            <a:r>
              <a:rPr lang="en-IN" dirty="0" smtClean="0"/>
              <a:t>Cables</a:t>
            </a:r>
          </a:p>
          <a:p>
            <a:r>
              <a:rPr lang="en-IN" dirty="0" smtClean="0"/>
              <a:t>Virtual LANs</a:t>
            </a:r>
            <a:endParaRPr lang="en-IN" dirty="0"/>
          </a:p>
        </p:txBody>
      </p:sp>
      <p:pic>
        <p:nvPicPr>
          <p:cNvPr id="2050"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5686" y="476672"/>
            <a:ext cx="775817" cy="76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421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Connectivity</a:t>
            </a:r>
            <a:endParaRPr lang="en-IN" dirty="0"/>
          </a:p>
        </p:txBody>
      </p:sp>
      <p:sp>
        <p:nvSpPr>
          <p:cNvPr id="3" name="Content Placeholder 2"/>
          <p:cNvSpPr>
            <a:spLocks noGrp="1"/>
          </p:cNvSpPr>
          <p:nvPr>
            <p:ph idx="1"/>
          </p:nvPr>
        </p:nvSpPr>
        <p:spPr/>
        <p:txBody>
          <a:bodyPr>
            <a:normAutofit fontScale="92500" lnSpcReduction="20000"/>
          </a:bodyPr>
          <a:lstStyle/>
          <a:p>
            <a:pPr algn="just">
              <a:buFont typeface="Courier New" panose="02070309020205020404" pitchFamily="49" charset="0"/>
              <a:buChar char="o"/>
            </a:pPr>
            <a:r>
              <a:rPr lang="en-US" b="1" u="sng" dirty="0">
                <a:latin typeface="Times New Roman" panose="02020603050405020304" pitchFamily="18" charset="0"/>
                <a:cs typeface="Times New Roman" panose="02020603050405020304" pitchFamily="18" charset="0"/>
              </a:rPr>
              <a:t>Connectivity:</a:t>
            </a:r>
            <a:endParaRPr lang="en-IN" dirty="0">
              <a:latin typeface="Times New Roman" panose="02020603050405020304" pitchFamily="18" charset="0"/>
              <a:cs typeface="Times New Roman" panose="02020603050405020304" pitchFamily="18" charset="0"/>
            </a:endParaRPr>
          </a:p>
          <a:p>
            <a:pPr indent="0" algn="just">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have used the 5 connectivity types in my network.</a:t>
            </a:r>
            <a:endParaRPr lang="en-IN" dirty="0">
              <a:latin typeface="Times New Roman" panose="02020603050405020304" pitchFamily="18" charset="0"/>
              <a:cs typeface="Times New Roman" panose="02020603050405020304" pitchFamily="18" charset="0"/>
            </a:endParaRPr>
          </a:p>
          <a:p>
            <a:pPr lvl="0" indent="190500" algn="just"/>
            <a:r>
              <a:rPr lang="en-US" sz="1900" dirty="0">
                <a:latin typeface="Times New Roman" panose="02020603050405020304" pitchFamily="18" charset="0"/>
                <a:cs typeface="Times New Roman" panose="02020603050405020304" pitchFamily="18" charset="0"/>
              </a:rPr>
              <a:t>Copper Straight- through,</a:t>
            </a:r>
            <a:endParaRPr lang="en-IN" sz="1900" dirty="0">
              <a:latin typeface="Times New Roman" panose="02020603050405020304" pitchFamily="18" charset="0"/>
              <a:cs typeface="Times New Roman" panose="02020603050405020304" pitchFamily="18" charset="0"/>
            </a:endParaRPr>
          </a:p>
          <a:p>
            <a:pPr lvl="0" indent="190500" algn="just"/>
            <a:r>
              <a:rPr lang="en-US" sz="1900" dirty="0">
                <a:latin typeface="Times New Roman" panose="02020603050405020304" pitchFamily="18" charset="0"/>
                <a:cs typeface="Times New Roman" panose="02020603050405020304" pitchFamily="18" charset="0"/>
              </a:rPr>
              <a:t>Serial DCE (for connecting 2 or more router’s),</a:t>
            </a:r>
            <a:endParaRPr lang="en-IN" sz="1900" dirty="0">
              <a:latin typeface="Times New Roman" panose="02020603050405020304" pitchFamily="18" charset="0"/>
              <a:cs typeface="Times New Roman" panose="02020603050405020304" pitchFamily="18" charset="0"/>
            </a:endParaRPr>
          </a:p>
          <a:p>
            <a:pPr lvl="0" indent="190500" algn="just"/>
            <a:r>
              <a:rPr lang="en-US" sz="1900" dirty="0">
                <a:latin typeface="Times New Roman" panose="02020603050405020304" pitchFamily="18" charset="0"/>
                <a:cs typeface="Times New Roman" panose="02020603050405020304" pitchFamily="18" charset="0"/>
              </a:rPr>
              <a:t>Copper Cross Over (Switch to Switch),</a:t>
            </a:r>
            <a:endParaRPr lang="en-IN" sz="1900" dirty="0">
              <a:latin typeface="Times New Roman" panose="02020603050405020304" pitchFamily="18" charset="0"/>
              <a:cs typeface="Times New Roman" panose="02020603050405020304" pitchFamily="18" charset="0"/>
            </a:endParaRPr>
          </a:p>
          <a:p>
            <a:pPr lvl="0" indent="190500" algn="just"/>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Custom Cable (for the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device connectivity) and</a:t>
            </a:r>
            <a:endParaRPr lang="en-IN" sz="1900" dirty="0">
              <a:latin typeface="Times New Roman" panose="02020603050405020304" pitchFamily="18" charset="0"/>
              <a:cs typeface="Times New Roman" panose="02020603050405020304" pitchFamily="18" charset="0"/>
            </a:endParaRPr>
          </a:p>
          <a:p>
            <a:pPr lvl="0" indent="190500" algn="just"/>
            <a:r>
              <a:rPr lang="en-US" sz="1900" dirty="0">
                <a:latin typeface="Times New Roman" panose="02020603050405020304" pitchFamily="18" charset="0"/>
                <a:cs typeface="Times New Roman" panose="02020603050405020304" pitchFamily="18" charset="0"/>
              </a:rPr>
              <a:t>Console</a:t>
            </a:r>
            <a:endParaRPr lang="en-IN" sz="19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Routing </a:t>
            </a:r>
            <a:r>
              <a:rPr lang="en-US" dirty="0">
                <a:latin typeface="Times New Roman" panose="02020603050405020304" pitchFamily="18" charset="0"/>
                <a:cs typeface="Times New Roman" panose="02020603050405020304" pitchFamily="18" charset="0"/>
              </a:rPr>
              <a:t>Information Protocol (RIP) is a dynamic routing protocol which uses hop count as a routing metric to find the best path between the source and the destination network.</a:t>
            </a:r>
            <a:endParaRPr lang="en-IN"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Routing Information Protocol (RIP) is a protocol that routers can use to exchange network topology information. It is characterized as an interior gateway protocol, and is typically used in small to medium-sized networks. The routing table is broadcast to all stations on the attached network</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b="1" u="sng" dirty="0" smtClean="0"/>
              <a:t>Security:</a:t>
            </a:r>
            <a:r>
              <a:rPr lang="en-IN" dirty="0"/>
              <a:t> </a:t>
            </a:r>
            <a:r>
              <a:rPr lang="en-US" dirty="0" smtClean="0"/>
              <a:t>SSH</a:t>
            </a:r>
            <a:r>
              <a:rPr lang="en-US" dirty="0"/>
              <a:t>, </a:t>
            </a:r>
            <a:r>
              <a:rPr lang="en-US" dirty="0" err="1"/>
              <a:t>tacacs</a:t>
            </a:r>
            <a:r>
              <a:rPr lang="en-US" dirty="0"/>
              <a:t>+, </a:t>
            </a:r>
            <a:r>
              <a:rPr lang="en-US" dirty="0" err="1"/>
              <a:t>asa</a:t>
            </a:r>
            <a:r>
              <a:rPr lang="en-US" dirty="0"/>
              <a:t> firewall, local login, </a:t>
            </a:r>
            <a:r>
              <a:rPr lang="en-US" dirty="0" err="1"/>
              <a:t>vlans</a:t>
            </a:r>
            <a:r>
              <a:rPr lang="en-US" dirty="0" smtClean="0"/>
              <a:t>.</a:t>
            </a:r>
            <a:endParaRPr lang="en-IN" dirty="0"/>
          </a:p>
        </p:txBody>
      </p:sp>
      <p:pic>
        <p:nvPicPr>
          <p:cNvPr id="2050" name="Picture 2" descr="C:\Program Files\Microsoft Office\MEDIA\CAGCAT10\j030052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548680"/>
            <a:ext cx="762000" cy="65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634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Routing Protocol Plan</a:t>
            </a:r>
            <a:endParaRPr lang="en-IN" dirty="0"/>
          </a:p>
        </p:txBody>
      </p:sp>
      <p:sp>
        <p:nvSpPr>
          <p:cNvPr id="3" name="TextBox 2"/>
          <p:cNvSpPr txBox="1"/>
          <p:nvPr/>
        </p:nvSpPr>
        <p:spPr>
          <a:xfrm>
            <a:off x="611560" y="1372126"/>
            <a:ext cx="7704856" cy="4708981"/>
          </a:xfrm>
          <a:prstGeom prst="rect">
            <a:avLst/>
          </a:prstGeom>
          <a:noFill/>
        </p:spPr>
        <p:txBody>
          <a:bodyPr wrap="square" rtlCol="0">
            <a:spAutoFit/>
          </a:bodyPr>
          <a:lstStyle/>
          <a:p>
            <a:pPr algn="just"/>
            <a:r>
              <a:rPr lang="en-IN" sz="2000" dirty="0" smtClean="0">
                <a:latin typeface="Times New Roman" panose="02020603050405020304" pitchFamily="18" charset="0"/>
                <a:cs typeface="Times New Roman" panose="02020603050405020304" pitchFamily="18" charset="0"/>
              </a:rPr>
              <a:t>In this network we have used:</a:t>
            </a:r>
          </a:p>
          <a:p>
            <a:pPr algn="just"/>
            <a:endParaRPr lang="en-IN"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FTP</a:t>
            </a:r>
            <a:r>
              <a:rPr lang="en-IN" sz="2000" dirty="0" smtClean="0">
                <a:latin typeface="Times New Roman" panose="02020603050405020304" pitchFamily="18" charset="0"/>
                <a:cs typeface="Times New Roman" panose="02020603050405020304" pitchFamily="18" charset="0"/>
              </a:rPr>
              <a:t>: used for file transfer between two different networks</a:t>
            </a: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SMTP</a:t>
            </a:r>
            <a:r>
              <a:rPr lang="en-IN" sz="2000" dirty="0" smtClean="0">
                <a:latin typeface="Times New Roman" panose="02020603050405020304" pitchFamily="18" charset="0"/>
                <a:cs typeface="Times New Roman" panose="02020603050405020304" pitchFamily="18" charset="0"/>
              </a:rPr>
              <a:t> (Emails): used for sending emails</a:t>
            </a: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NTP</a:t>
            </a:r>
            <a:r>
              <a:rPr lang="en-IN" sz="2000" dirty="0" smtClean="0">
                <a:latin typeface="Times New Roman" panose="02020603050405020304" pitchFamily="18" charset="0"/>
                <a:cs typeface="Times New Roman" panose="02020603050405020304" pitchFamily="18" charset="0"/>
              </a:rPr>
              <a:t>: used for the </a:t>
            </a:r>
            <a:r>
              <a:rPr lang="en-IN" sz="2000" dirty="0" err="1" smtClean="0">
                <a:latin typeface="Times New Roman" panose="02020603050405020304" pitchFamily="18" charset="0"/>
                <a:cs typeface="Times New Roman" panose="02020603050405020304" pitchFamily="18" charset="0"/>
              </a:rPr>
              <a:t>IoT</a:t>
            </a:r>
            <a:r>
              <a:rPr lang="en-IN" sz="2000" dirty="0" smtClean="0">
                <a:latin typeface="Times New Roman" panose="02020603050405020304" pitchFamily="18" charset="0"/>
                <a:cs typeface="Times New Roman" panose="02020603050405020304" pitchFamily="18" charset="0"/>
              </a:rPr>
              <a:t> devices used as well as the local storage of data and this shows the current date and time on the IP-phones used</a:t>
            </a: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SSH</a:t>
            </a:r>
            <a:r>
              <a:rPr lang="en-IN" sz="2000" dirty="0" smtClean="0">
                <a:latin typeface="Times New Roman" panose="02020603050405020304" pitchFamily="18" charset="0"/>
                <a:cs typeface="Times New Roman" panose="02020603050405020304" pitchFamily="18" charset="0"/>
              </a:rPr>
              <a:t> (Local Login): used so that for every doctor there has a separate username and password when the doctors enters his/her office</a:t>
            </a: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AAA</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tacacs</a:t>
            </a:r>
            <a:r>
              <a:rPr lang="en-IN" sz="2000" dirty="0" smtClean="0">
                <a:latin typeface="Times New Roman" panose="02020603050405020304" pitchFamily="18" charset="0"/>
                <a:cs typeface="Times New Roman" panose="02020603050405020304" pitchFamily="18" charset="0"/>
              </a:rPr>
              <a:t>+): crucial admin data stored here which only one person knowing the password i.e. admin can access</a:t>
            </a: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VLAN</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vlans</a:t>
            </a:r>
            <a:r>
              <a:rPr lang="en-IN" sz="2000" dirty="0" smtClean="0">
                <a:latin typeface="Times New Roman" panose="02020603050405020304" pitchFamily="18" charset="0"/>
                <a:cs typeface="Times New Roman" panose="02020603050405020304" pitchFamily="18" charset="0"/>
              </a:rPr>
              <a:t> are used for security internally among the same network</a:t>
            </a: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RIP</a:t>
            </a:r>
            <a:r>
              <a:rPr lang="en-IN" sz="2000" dirty="0" smtClean="0">
                <a:latin typeface="Times New Roman" panose="02020603050405020304" pitchFamily="18" charset="0"/>
                <a:cs typeface="Times New Roman" panose="02020603050405020304" pitchFamily="18" charset="0"/>
              </a:rPr>
              <a:t>: used for communication between two networks</a:t>
            </a:r>
          </a:p>
          <a:p>
            <a:pPr marL="285750" indent="-28575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NAT</a:t>
            </a:r>
            <a:r>
              <a:rPr lang="en-IN" sz="2000" dirty="0" smtClean="0">
                <a:latin typeface="Times New Roman" panose="02020603050405020304" pitchFamily="18" charset="0"/>
                <a:cs typeface="Times New Roman" panose="02020603050405020304" pitchFamily="18" charset="0"/>
              </a:rPr>
              <a:t>: used with the ASA firewall because people will access the hospital via the outside public network which the NAT translates and the firewall scans the packets to enter</a:t>
            </a:r>
            <a:endParaRPr lang="en-IN" sz="2000" dirty="0">
              <a:latin typeface="Times New Roman" panose="02020603050405020304" pitchFamily="18" charset="0"/>
              <a:cs typeface="Times New Roman" panose="02020603050405020304" pitchFamily="18" charset="0"/>
            </a:endParaRPr>
          </a:p>
        </p:txBody>
      </p:sp>
      <p:pic>
        <p:nvPicPr>
          <p:cNvPr id="1026" name="Picture 2" descr="C:\Users\khanz\AppData\Local\Microsoft\Windows\INetCache\IE\LZTK1K7Q\pc2[1].png"/>
          <p:cNvPicPr>
            <a:picLocks noChangeAspect="1" noChangeArrowheads="1"/>
          </p:cNvPicPr>
          <p:nvPr/>
        </p:nvPicPr>
        <p:blipFill rotWithShape="1">
          <a:blip r:embed="rId2">
            <a:extLst>
              <a:ext uri="{28A0092B-C50C-407E-A947-70E740481C1C}">
                <a14:useLocalDpi xmlns:a14="http://schemas.microsoft.com/office/drawing/2010/main" val="0"/>
              </a:ext>
            </a:extLst>
          </a:blip>
          <a:srcRect l="13108" t="8424" r="11423" b="55346"/>
          <a:stretch/>
        </p:blipFill>
        <p:spPr bwMode="auto">
          <a:xfrm>
            <a:off x="5903416" y="393700"/>
            <a:ext cx="2413000" cy="88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157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Infrastructure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97638993"/>
              </p:ext>
            </p:extLst>
          </p:nvPr>
        </p:nvGraphicFramePr>
        <p:xfrm>
          <a:off x="683568" y="1595340"/>
          <a:ext cx="6080760" cy="1226820"/>
        </p:xfrm>
        <a:graphic>
          <a:graphicData uri="http://schemas.openxmlformats.org/drawingml/2006/table">
            <a:tbl>
              <a:tblPr firstRow="1" firstCol="1" bandRow="1">
                <a:tableStyleId>{5940675A-B579-460E-94D1-54222C63F5DA}</a:tableStyleId>
              </a:tblPr>
              <a:tblGrid>
                <a:gridCol w="1512168"/>
                <a:gridCol w="4568592"/>
              </a:tblGrid>
              <a:tr h="0">
                <a:tc>
                  <a:txBody>
                    <a:bodyPr/>
                    <a:lstStyle/>
                    <a:p>
                      <a:pPr algn="l">
                        <a:lnSpc>
                          <a:spcPct val="115000"/>
                        </a:lnSpc>
                        <a:spcAft>
                          <a:spcPts val="0"/>
                        </a:spcAft>
                        <a:tabLst>
                          <a:tab pos="4486275" algn="l"/>
                        </a:tabLst>
                      </a:pPr>
                      <a:r>
                        <a:rPr lang="en-US" sz="1400" dirty="0">
                          <a:effectLst/>
                        </a:rPr>
                        <a:t>CORE</a:t>
                      </a:r>
                      <a:endParaRPr lang="en-IN" sz="1200" dirty="0">
                        <a:effectLst/>
                        <a:latin typeface="Calibri"/>
                        <a:ea typeface="Calibri"/>
                        <a:cs typeface="Times New Roman"/>
                      </a:endParaRPr>
                    </a:p>
                  </a:txBody>
                  <a:tcPr marL="68580" marR="68580" marT="0" marB="0" anchor="ctr"/>
                </a:tc>
                <a:tc>
                  <a:txBody>
                    <a:bodyPr/>
                    <a:lstStyle/>
                    <a:p>
                      <a:pPr algn="l">
                        <a:lnSpc>
                          <a:spcPct val="115000"/>
                        </a:lnSpc>
                        <a:spcAft>
                          <a:spcPts val="0"/>
                        </a:spcAft>
                        <a:tabLst>
                          <a:tab pos="4486275" algn="l"/>
                        </a:tabLst>
                      </a:pPr>
                      <a:r>
                        <a:rPr lang="en-US" sz="1400" dirty="0">
                          <a:effectLst/>
                        </a:rPr>
                        <a:t>3</a:t>
                      </a:r>
                      <a:r>
                        <a:rPr lang="en-US" sz="1400" baseline="30000" dirty="0">
                          <a:effectLst/>
                        </a:rPr>
                        <a:t>rd</a:t>
                      </a:r>
                      <a:r>
                        <a:rPr lang="en-US" sz="1400" dirty="0">
                          <a:effectLst/>
                        </a:rPr>
                        <a:t> floor Admin area and the sales dept.</a:t>
                      </a:r>
                      <a:endParaRPr lang="en-IN" sz="1200" dirty="0">
                        <a:effectLst/>
                        <a:latin typeface="Calibri"/>
                        <a:ea typeface="Calibri"/>
                        <a:cs typeface="Times New Roman"/>
                      </a:endParaRPr>
                    </a:p>
                  </a:txBody>
                  <a:tcPr marL="68580" marR="68580" marT="0" marB="0" anchor="ctr"/>
                </a:tc>
              </a:tr>
              <a:tr h="0">
                <a:tc>
                  <a:txBody>
                    <a:bodyPr/>
                    <a:lstStyle/>
                    <a:p>
                      <a:pPr algn="l">
                        <a:lnSpc>
                          <a:spcPct val="115000"/>
                        </a:lnSpc>
                        <a:spcAft>
                          <a:spcPts val="0"/>
                        </a:spcAft>
                        <a:tabLst>
                          <a:tab pos="4486275" algn="l"/>
                        </a:tabLst>
                      </a:pPr>
                      <a:r>
                        <a:rPr lang="en-US" sz="1400">
                          <a:effectLst/>
                        </a:rPr>
                        <a:t>DISTRIBUTION</a:t>
                      </a:r>
                      <a:endParaRPr lang="en-IN" sz="1200">
                        <a:effectLst/>
                        <a:latin typeface="Calibri"/>
                        <a:ea typeface="Calibri"/>
                        <a:cs typeface="Times New Roman"/>
                      </a:endParaRPr>
                    </a:p>
                  </a:txBody>
                  <a:tcPr marL="68580" marR="68580" marT="0" marB="0" anchor="ctr"/>
                </a:tc>
                <a:tc>
                  <a:txBody>
                    <a:bodyPr/>
                    <a:lstStyle/>
                    <a:p>
                      <a:pPr algn="l">
                        <a:lnSpc>
                          <a:spcPct val="115000"/>
                        </a:lnSpc>
                        <a:spcAft>
                          <a:spcPts val="0"/>
                        </a:spcAft>
                        <a:tabLst>
                          <a:tab pos="4486275" algn="l"/>
                        </a:tabLst>
                      </a:pPr>
                      <a:r>
                        <a:rPr lang="en-US" sz="1400" dirty="0">
                          <a:effectLst/>
                        </a:rPr>
                        <a:t>1</a:t>
                      </a:r>
                      <a:r>
                        <a:rPr lang="en-US" sz="1400" baseline="30000" dirty="0">
                          <a:effectLst/>
                        </a:rPr>
                        <a:t>st</a:t>
                      </a:r>
                      <a:r>
                        <a:rPr lang="en-US" sz="1400" dirty="0">
                          <a:effectLst/>
                        </a:rPr>
                        <a:t> floor ASA server</a:t>
                      </a:r>
                      <a:endParaRPr lang="en-IN" sz="1200" dirty="0">
                        <a:effectLst/>
                        <a:latin typeface="Calibri"/>
                        <a:ea typeface="Calibri"/>
                        <a:cs typeface="Times New Roman"/>
                      </a:endParaRPr>
                    </a:p>
                  </a:txBody>
                  <a:tcPr marL="68580" marR="68580" marT="0" marB="0" anchor="ctr"/>
                </a:tc>
              </a:tr>
              <a:tr h="0">
                <a:tc>
                  <a:txBody>
                    <a:bodyPr/>
                    <a:lstStyle/>
                    <a:p>
                      <a:pPr algn="l">
                        <a:lnSpc>
                          <a:spcPct val="115000"/>
                        </a:lnSpc>
                        <a:spcAft>
                          <a:spcPts val="0"/>
                        </a:spcAft>
                        <a:tabLst>
                          <a:tab pos="4486275" algn="l"/>
                        </a:tabLst>
                      </a:pPr>
                      <a:r>
                        <a:rPr lang="en-US" sz="1400">
                          <a:effectLst/>
                        </a:rPr>
                        <a:t>ACCESS</a:t>
                      </a:r>
                      <a:endParaRPr lang="en-IN" sz="1200">
                        <a:effectLst/>
                        <a:latin typeface="Calibri"/>
                        <a:ea typeface="Calibri"/>
                        <a:cs typeface="Times New Roman"/>
                      </a:endParaRPr>
                    </a:p>
                  </a:txBody>
                  <a:tcPr marL="68580" marR="68580" marT="0" marB="0" anchor="ctr"/>
                </a:tc>
                <a:tc>
                  <a:txBody>
                    <a:bodyPr/>
                    <a:lstStyle/>
                    <a:p>
                      <a:pPr algn="l">
                        <a:lnSpc>
                          <a:spcPct val="115000"/>
                        </a:lnSpc>
                        <a:spcAft>
                          <a:spcPts val="0"/>
                        </a:spcAft>
                        <a:tabLst>
                          <a:tab pos="4486275" algn="l"/>
                        </a:tabLst>
                      </a:pPr>
                      <a:r>
                        <a:rPr lang="en-US" sz="1400" dirty="0">
                          <a:effectLst/>
                        </a:rPr>
                        <a:t>-1 and 2</a:t>
                      </a:r>
                      <a:r>
                        <a:rPr lang="en-US" sz="1400" baseline="30000" dirty="0">
                          <a:effectLst/>
                        </a:rPr>
                        <a:t>nd</a:t>
                      </a:r>
                      <a:r>
                        <a:rPr lang="en-US" sz="1400" dirty="0">
                          <a:effectLst/>
                        </a:rPr>
                        <a:t> floor pcs in different areas</a:t>
                      </a:r>
                      <a:endParaRPr lang="en-IN" sz="1200" dirty="0">
                        <a:effectLst/>
                        <a:latin typeface="Calibri"/>
                        <a:ea typeface="Calibri"/>
                        <a:cs typeface="Times New Roman"/>
                      </a:endParaRPr>
                    </a:p>
                  </a:txBody>
                  <a:tcPr marL="68580" marR="68580" marT="0" marB="0" anchor="ctr"/>
                </a:tc>
              </a:tr>
              <a:tr h="0">
                <a:tc>
                  <a:txBody>
                    <a:bodyPr/>
                    <a:lstStyle/>
                    <a:p>
                      <a:pPr algn="l">
                        <a:lnSpc>
                          <a:spcPct val="115000"/>
                        </a:lnSpc>
                        <a:spcAft>
                          <a:spcPts val="0"/>
                        </a:spcAft>
                        <a:tabLst>
                          <a:tab pos="4486275" algn="l"/>
                        </a:tabLst>
                      </a:pPr>
                      <a:r>
                        <a:rPr lang="en-US" sz="1400">
                          <a:effectLst/>
                        </a:rPr>
                        <a:t>ENTERPRISE EDGE</a:t>
                      </a:r>
                      <a:endParaRPr lang="en-IN" sz="1200">
                        <a:effectLst/>
                        <a:latin typeface="Calibri"/>
                        <a:ea typeface="Calibri"/>
                        <a:cs typeface="Times New Roman"/>
                      </a:endParaRPr>
                    </a:p>
                  </a:txBody>
                  <a:tcPr marL="68580" marR="68580" marT="0" marB="0" anchor="ctr"/>
                </a:tc>
                <a:tc>
                  <a:txBody>
                    <a:bodyPr/>
                    <a:lstStyle/>
                    <a:p>
                      <a:pPr algn="l">
                        <a:lnSpc>
                          <a:spcPct val="115000"/>
                        </a:lnSpc>
                        <a:spcAft>
                          <a:spcPts val="0"/>
                        </a:spcAft>
                        <a:tabLst>
                          <a:tab pos="4486275" algn="l"/>
                        </a:tabLst>
                      </a:pPr>
                      <a:r>
                        <a:rPr lang="en-US" sz="1400" dirty="0">
                          <a:effectLst/>
                        </a:rPr>
                        <a:t>Client accesses the hospital from an outside network through an ASA firewall.</a:t>
                      </a:r>
                      <a:endParaRPr lang="en-IN" sz="1200" dirty="0">
                        <a:effectLst/>
                        <a:latin typeface="Calibri"/>
                        <a:ea typeface="Calibri"/>
                        <a:cs typeface="Times New Roman"/>
                      </a:endParaRPr>
                    </a:p>
                  </a:txBody>
                  <a:tcPr marL="68580" marR="68580" marT="0" marB="0" anchor="ctr"/>
                </a:tc>
              </a:tr>
            </a:tbl>
          </a:graphicData>
        </a:graphic>
      </p:graphicFrame>
      <p:sp>
        <p:nvSpPr>
          <p:cNvPr id="5" name="TextBox 4"/>
          <p:cNvSpPr txBox="1"/>
          <p:nvPr/>
        </p:nvSpPr>
        <p:spPr>
          <a:xfrm>
            <a:off x="593247" y="1258487"/>
            <a:ext cx="1945469" cy="307777"/>
          </a:xfrm>
          <a:prstGeom prst="rect">
            <a:avLst/>
          </a:prstGeom>
          <a:noFill/>
        </p:spPr>
        <p:txBody>
          <a:bodyPr wrap="none" rtlCol="0">
            <a:spAutoFit/>
          </a:bodyPr>
          <a:lstStyle/>
          <a:p>
            <a:r>
              <a:rPr lang="en-IN" sz="1400" dirty="0" smtClean="0"/>
              <a:t>Table of Enterprise Edge</a:t>
            </a:r>
            <a:endParaRPr lang="en-IN" sz="1400" dirty="0"/>
          </a:p>
        </p:txBody>
      </p:sp>
      <p:sp>
        <p:nvSpPr>
          <p:cNvPr id="9" name="TextBox 8"/>
          <p:cNvSpPr txBox="1"/>
          <p:nvPr/>
        </p:nvSpPr>
        <p:spPr>
          <a:xfrm>
            <a:off x="593247" y="2953975"/>
            <a:ext cx="6192687"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core layer is where the admin has access to his private network along with the information of the entire member’s, doctors and employees who work in the hospital.</a:t>
            </a:r>
            <a:endParaRPr lang="en-IN" dirty="0"/>
          </a:p>
          <a:p>
            <a:pPr marL="285750" indent="-285750" algn="just">
              <a:buFont typeface="Arial" panose="020B0604020202020204" pitchFamily="34" charset="0"/>
              <a:buChar char="•"/>
            </a:pPr>
            <a:r>
              <a:rPr lang="en-US" dirty="0"/>
              <a:t>The distribution layer is placed on the 1</a:t>
            </a:r>
            <a:r>
              <a:rPr lang="en-US" baseline="30000" dirty="0"/>
              <a:t>st</a:t>
            </a:r>
            <a:r>
              <a:rPr lang="en-US" dirty="0"/>
              <a:t> floor is because many people will access, from an outside network to an inside network. Intrusion can also take place here, this can also be considered as the core layer part of the network.</a:t>
            </a:r>
            <a:endParaRPr lang="en-IN" dirty="0"/>
          </a:p>
          <a:p>
            <a:pPr marL="285750" indent="-285750" algn="just">
              <a:buFont typeface="Arial" panose="020B0604020202020204" pitchFamily="34" charset="0"/>
              <a:buChar char="•"/>
            </a:pPr>
            <a:r>
              <a:rPr lang="en-US" dirty="0"/>
              <a:t>The Access layer contains all the normal floors which includes emergency/mortuary on  -1 floor and the patients floor with the  doctor’s office.</a:t>
            </a:r>
            <a:endParaRPr lang="en-IN" dirty="0"/>
          </a:p>
          <a:p>
            <a:endParaRPr lang="en-IN" dirty="0"/>
          </a:p>
        </p:txBody>
      </p:sp>
      <p:pic>
        <p:nvPicPr>
          <p:cNvPr id="2050" name="Picture 2" descr="C:\Program Files\Microsoft Office\MEDIA\OFFICE14\Lines\BD14594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358400" y="3769196"/>
            <a:ext cx="4572000" cy="76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Program Files\Microsoft Office\MEDIA\CAGCAT10\j02919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8196" y="312355"/>
            <a:ext cx="816208" cy="86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03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1160</Words>
  <Application>Microsoft Office PowerPoint</Application>
  <PresentationFormat>On-screen Show (4:3)</PresentationFormat>
  <Paragraphs>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AN ENTERPRISE NETWORK OF A HOSPITAL USING CISCO PACKET TRACER</vt:lpstr>
      <vt:lpstr>Introduction</vt:lpstr>
      <vt:lpstr>Objectives</vt:lpstr>
      <vt:lpstr>Project Goals &amp; Scope</vt:lpstr>
      <vt:lpstr>Cisco Packet Tracer</vt:lpstr>
      <vt:lpstr>Network Devices</vt:lpstr>
      <vt:lpstr>Wireless Connectivity</vt:lpstr>
      <vt:lpstr>Routing Protocol Plan</vt:lpstr>
      <vt:lpstr>Infrastructure</vt:lpstr>
      <vt:lpstr>PowerPoint Presentation</vt:lpstr>
      <vt:lpstr>Network Topology</vt:lpstr>
      <vt:lpstr>1st Floor </vt:lpstr>
      <vt:lpstr>2nd Floor</vt:lpstr>
      <vt:lpstr>3rd Floor</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ENTERPRISE NETWORK OF A HOSPITAL USING CISCO PACKET TRACER</dc:title>
  <dc:creator>Zarrar Husain Khan</dc:creator>
  <cp:lastModifiedBy>Zarrar Husain Khan</cp:lastModifiedBy>
  <cp:revision>38</cp:revision>
  <dcterms:created xsi:type="dcterms:W3CDTF">2021-11-11T12:07:48Z</dcterms:created>
  <dcterms:modified xsi:type="dcterms:W3CDTF">2021-11-11T15:35:03Z</dcterms:modified>
</cp:coreProperties>
</file>