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7516" r:id="rId6"/>
  </p:sldMasterIdLst>
  <p:notesMasterIdLst>
    <p:notesMasterId r:id="rId40"/>
  </p:notesMasterIdLst>
  <p:handoutMasterIdLst>
    <p:handoutMasterId r:id="rId41"/>
  </p:handoutMasterIdLst>
  <p:sldIdLst>
    <p:sldId id="350" r:id="rId7"/>
    <p:sldId id="256" r:id="rId8"/>
    <p:sldId id="648" r:id="rId9"/>
    <p:sldId id="642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98" r:id="rId18"/>
    <p:sldId id="675" r:id="rId19"/>
    <p:sldId id="699" r:id="rId20"/>
    <p:sldId id="677" r:id="rId21"/>
    <p:sldId id="678" r:id="rId22"/>
    <p:sldId id="679" r:id="rId23"/>
    <p:sldId id="680" r:id="rId24"/>
    <p:sldId id="681" r:id="rId25"/>
    <p:sldId id="682" r:id="rId26"/>
    <p:sldId id="683" r:id="rId27"/>
    <p:sldId id="684" r:id="rId28"/>
    <p:sldId id="685" r:id="rId29"/>
    <p:sldId id="686" r:id="rId30"/>
    <p:sldId id="687" r:id="rId31"/>
    <p:sldId id="688" r:id="rId32"/>
    <p:sldId id="690" r:id="rId33"/>
    <p:sldId id="691" r:id="rId34"/>
    <p:sldId id="692" r:id="rId35"/>
    <p:sldId id="693" r:id="rId36"/>
    <p:sldId id="694" r:id="rId37"/>
    <p:sldId id="695" r:id="rId38"/>
    <p:sldId id="667" r:id="rId3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E"/>
    <a:srgbClr val="689CDA"/>
    <a:srgbClr val="0060A8"/>
    <a:srgbClr val="005A9E"/>
    <a:srgbClr val="006C31"/>
    <a:srgbClr val="3366FF"/>
    <a:srgbClr val="FF6161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5382" autoAdjust="0"/>
  </p:normalViewPr>
  <p:slideViewPr>
    <p:cSldViewPr>
      <p:cViewPr varScale="1">
        <p:scale>
          <a:sx n="70" d="100"/>
          <a:sy n="70" d="100"/>
        </p:scale>
        <p:origin x="-16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57233-E591-472E-B705-63BA743FC5C4}" type="datetimeFigureOut">
              <a:rPr lang="en-US"/>
              <a:pPr>
                <a:defRPr/>
              </a:pPr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B7558E-59A3-45D0-9119-96DA40E2BB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32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FFA24D-F19C-4308-8EAD-BB1BC7EDA290}" type="datetimeFigureOut">
              <a:rPr lang="en-US"/>
              <a:pPr>
                <a:defRPr/>
              </a:pPr>
              <a:t>11/24/2023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49D26B-FD20-4F6F-AE89-82A1A76D22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11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D96D62-06EA-4632-9B3C-6440BE924D61}" type="slidenum">
              <a:rPr 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8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49D26B-FD20-4F6F-AE89-82A1A76D222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4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AF3A4-65CD-468A-9B80-892A707FE95E}" type="datetime1">
              <a:rPr lang="en-US"/>
              <a:pPr>
                <a:defRPr/>
              </a:pPr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A3326-F969-4E1F-B0EE-C58A518E31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6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2170A-82B8-4875-A8F9-09A38D4C56B3}" type="datetime1">
              <a:rPr lang="en-US"/>
              <a:pPr>
                <a:defRPr/>
              </a:pPr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969A2-A44E-4587-B3B0-BAF40600AA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1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C7D2B-606F-4E85-A3CC-2C5CB315D79E}" type="datetime1">
              <a:rPr lang="en-US"/>
              <a:pPr>
                <a:defRPr/>
              </a:pPr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B85A9-BD9A-4F6A-BB25-F085C02FBA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3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655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E7E6056-3C16-4C3B-9722-CD342344CA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72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DBD8DB0-AC5B-4B8D-AB39-E5E245EA0B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8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3C8E99D-435D-4036-A1C7-2EC15B4061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5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9AB1F44-0524-4138-8D86-C79127B20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84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1086683-13AE-4481-AEEA-9360203104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9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1967FCF-8062-4198-A174-B87C18E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1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D81722F-3A09-4BF5-A1EE-6CEE4A9E8A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24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5C92984-10D5-421B-AEFE-5D0C2A5FB9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7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2DDF9-29E7-4C49-BFB5-046CEA69AA05}" type="datetime1">
              <a:rPr lang="en-US"/>
              <a:pPr>
                <a:defRPr/>
              </a:pPr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6C2BB-7C1A-4CE2-9E2C-EBF99F9C7F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17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9CD3D60-52F3-4011-9149-77E91F5E52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32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30D94C3-ED13-4397-9C16-B8CB9FF7CA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91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431EEBA-4DE0-451B-B80D-70DB406FBC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8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D3444EA-0803-4631-BB19-65E45A07B4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46165"/>
      </p:ext>
    </p:extLst>
  </p:cSld>
  <p:clrMapOvr>
    <a:masterClrMapping/>
  </p:clrMapOvr>
  <p:transition spd="med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381000" cy="3048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8B4BB74-55B2-48E3-A9CA-8F1781D50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12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(C) 2008 NUST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51070-6CAD-4648-9EB3-331E2B3449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49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(C) 2008 NUST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18D9A-6B83-402E-AAE8-37AE8AE99E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078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(C) 2008 NUST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EE403-B8DE-4BDF-B7B5-0CF7B63942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3100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(C) 2008 NUST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42FB51-B289-4930-9D73-623C7EDFB7A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825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(C) 2008 NUST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1E639E-983B-47DE-82A4-628B4F6BCF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4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000B-0CAD-43B3-92EE-DBE7FA9E09B1}" type="datetime1">
              <a:rPr lang="en-US"/>
              <a:pPr>
                <a:defRPr/>
              </a:pPr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7B7CF-5FFB-4CA8-896B-902BC9AA50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226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(C) 2008 NUST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B44FE-A245-4660-8D7F-B910B46855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018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(C) 2008 NUST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78FDF-750A-4826-A3A3-EED7C39E6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20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(C) 2008 NUST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3F68D-1004-4746-9406-A2E0EFB535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182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(C) 2008 NUST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54C4A6-AF8C-4C7F-A05A-715A2EF5AC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579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(C) 2008 NUST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30C59-FCF5-4AEF-B187-077D34545A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796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(C) 2008 NUST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B8DB0-3544-4EC0-8976-7326C3CD4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956AF-5CBA-40EA-A744-509BD7B69C69}" type="datetime1">
              <a:rPr lang="en-US"/>
              <a:pPr>
                <a:defRPr/>
              </a:pPr>
              <a:t>11/24/2023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26F20-91B7-4069-ABBE-B3850D1DC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46A1F-0CB5-43ED-B88C-0690CB951793}" type="datetime1">
              <a:rPr lang="en-US"/>
              <a:pPr>
                <a:defRPr/>
              </a:pPr>
              <a:t>11/24/2023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A6A78-0CE1-470B-8C41-B7EF8DBAB9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4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AE4C6-1AD6-426E-B82D-D81E58928393}" type="datetime1">
              <a:rPr lang="en-US"/>
              <a:pPr>
                <a:defRPr/>
              </a:pPr>
              <a:t>11/24/2023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F654F-BCA4-47C8-B462-F6DC46DEB1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8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89B48-3767-4B1C-9586-8FEB0998887A}" type="datetime1">
              <a:rPr lang="en-US"/>
              <a:pPr>
                <a:defRPr/>
              </a:pPr>
              <a:t>11/24/2023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E5553-0338-406F-A668-7BBECB701F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60BFF-9660-4B7E-BA68-7444F7A8413D}" type="datetime1">
              <a:rPr lang="en-US"/>
              <a:pPr>
                <a:defRPr/>
              </a:pPr>
              <a:t>11/24/2023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9EEF4-5EF9-4642-A2F0-60F05B1B11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E3960-2BDA-4244-8BF4-835320E57A82}" type="datetime1">
              <a:rPr lang="en-US"/>
              <a:pPr>
                <a:defRPr/>
              </a:pPr>
              <a:t>11/24/2023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EC4F0-6B4F-4B78-A311-72815F6B20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5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32ED6B-B78C-4DA3-A48C-1332865AB195}" type="datetime1">
              <a:rPr lang="en-US"/>
              <a:pPr>
                <a:defRPr/>
              </a:pPr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D73D684-03AD-4538-89FB-E51632209B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48" r:id="rId1"/>
    <p:sldLayoutId id="2147487349" r:id="rId2"/>
    <p:sldLayoutId id="2147487350" r:id="rId3"/>
    <p:sldLayoutId id="2147487351" r:id="rId4"/>
    <p:sldLayoutId id="2147487352" r:id="rId5"/>
    <p:sldLayoutId id="2147487353" r:id="rId6"/>
    <p:sldLayoutId id="2147487354" r:id="rId7"/>
    <p:sldLayoutId id="2147487355" r:id="rId8"/>
    <p:sldLayoutId id="2147487356" r:id="rId9"/>
    <p:sldLayoutId id="2147487357" r:id="rId10"/>
    <p:sldLayoutId id="21474873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 i="1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527D1376-44B7-4B75-B503-A8372FEE37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400" dirty="0">
                  <a:solidFill>
                    <a:srgbClr val="000000"/>
                  </a:solidFill>
                  <a:latin typeface="Times New Roman" pitchFamily="18" charset="0"/>
                </a:rPr>
                <a:t>                                                       </a:t>
              </a: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solidFill>
                  <a:srgbClr val="9999CC"/>
                </a:solidFill>
                <a:latin typeface="Arial" pitchFamily="34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5" name="Picture 16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81" r:id="rId1"/>
    <p:sldLayoutId id="2147487382" r:id="rId2"/>
    <p:sldLayoutId id="2147487383" r:id="rId3"/>
    <p:sldLayoutId id="2147487384" r:id="rId4"/>
    <p:sldLayoutId id="2147487385" r:id="rId5"/>
    <p:sldLayoutId id="2147487386" r:id="rId6"/>
    <p:sldLayoutId id="2147487387" r:id="rId7"/>
    <p:sldLayoutId id="2147487388" r:id="rId8"/>
    <p:sldLayoutId id="2147487389" r:id="rId9"/>
    <p:sldLayoutId id="2147487390" r:id="rId10"/>
    <p:sldLayoutId id="2147487391" r:id="rId11"/>
    <p:sldLayoutId id="2147487392" r:id="rId12"/>
    <p:sldLayoutId id="21474873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Arial" charset="0"/>
                <a:cs typeface="+mn-cs"/>
              </a:rPr>
              <a:t>Copyright (C) 2008 NUST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1BBF19-0F97-46B7-BE38-7BB315B665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58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517" r:id="rId1"/>
    <p:sldLayoutId id="2147487518" r:id="rId2"/>
    <p:sldLayoutId id="2147487519" r:id="rId3"/>
    <p:sldLayoutId id="2147487520" r:id="rId4"/>
    <p:sldLayoutId id="2147487521" r:id="rId5"/>
    <p:sldLayoutId id="2147487522" r:id="rId6"/>
    <p:sldLayoutId id="2147487523" r:id="rId7"/>
    <p:sldLayoutId id="2147487524" r:id="rId8"/>
    <p:sldLayoutId id="2147487525" r:id="rId9"/>
    <p:sldLayoutId id="2147487526" r:id="rId10"/>
    <p:sldLayoutId id="21474875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00000" contrast="-7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616075"/>
            <a:ext cx="3859213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5" name="Subtitle 1"/>
          <p:cNvSpPr>
            <a:spLocks noGrp="1"/>
          </p:cNvSpPr>
          <p:nvPr>
            <p:ph type="subTitle" idx="1"/>
          </p:nvPr>
        </p:nvSpPr>
        <p:spPr>
          <a:xfrm>
            <a:off x="2438400" y="605105"/>
            <a:ext cx="6705600" cy="842695"/>
          </a:xfrm>
        </p:spPr>
        <p:txBody>
          <a:bodyPr/>
          <a:lstStyle/>
          <a:p>
            <a:pPr algn="ctr" eaLnBrk="1" hangingPunct="1"/>
            <a:endParaRPr lang="en-US" sz="4000" b="1" dirty="0">
              <a:solidFill>
                <a:srgbClr val="00487E"/>
              </a:solidFill>
              <a:latin typeface="Arial" pitchFamily="34" charset="0"/>
            </a:endParaRPr>
          </a:p>
        </p:txBody>
      </p:sp>
      <p:pic>
        <p:nvPicPr>
          <p:cNvPr id="141316" name="Picture 5" descr="I:\NUST LOGOs\nust logo blu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7" name="TextBox 4"/>
          <p:cNvSpPr txBox="1">
            <a:spLocks noChangeArrowheads="1"/>
          </p:cNvSpPr>
          <p:nvPr/>
        </p:nvSpPr>
        <p:spPr bwMode="auto">
          <a:xfrm>
            <a:off x="152400" y="4724401"/>
            <a:ext cx="8839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4400" b="1" dirty="0" smtClean="0">
                <a:solidFill>
                  <a:srgbClr val="00487E"/>
                </a:solidFill>
                <a:latin typeface="Arial" pitchFamily="34" charset="0"/>
              </a:rPr>
              <a:t>Letter Writing</a:t>
            </a:r>
            <a:endParaRPr lang="en-US" sz="4400" b="1" dirty="0">
              <a:solidFill>
                <a:srgbClr val="00487E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Essential Parts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1371600"/>
            <a:ext cx="8509000" cy="350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</a:rPr>
              <a:t>Reference</a:t>
            </a:r>
          </a:p>
          <a:p>
            <a:pPr marL="342900" indent="-342900"/>
            <a:endParaRPr lang="en-US" sz="28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/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</a:rPr>
              <a:t>Your ref: 3408 </a:t>
            </a:r>
          </a:p>
          <a:p>
            <a:pPr marL="342900" indent="-342900"/>
            <a:endParaRPr lang="en-US" sz="28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/>
            <a:endParaRPr lang="en-US" sz="28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/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</a:rPr>
              <a:t>Our ref: </a:t>
            </a:r>
            <a:r>
              <a:rPr lang="en-US" sz="2800" b="1" dirty="0" err="1" smtClean="0">
                <a:solidFill>
                  <a:srgbClr val="0070C0"/>
                </a:solidFill>
                <a:latin typeface="Arial" pitchFamily="34" charset="0"/>
              </a:rPr>
              <a:t>drc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</a:rPr>
              <a:t>/2309</a:t>
            </a:r>
          </a:p>
          <a:p>
            <a:pPr>
              <a:buFont typeface="Wingdings" pitchFamily="2" charset="2"/>
              <a:buChar char="q"/>
              <a:defRPr/>
            </a:pPr>
            <a:endParaRPr lang="en-US" sz="2800" b="1" dirty="0" smtClean="0">
              <a:latin typeface="Arial" pitchFamily="34" charset="0"/>
            </a:endParaRPr>
          </a:p>
          <a:p>
            <a:pPr algn="just"/>
            <a:endParaRPr lang="en-US" sz="2800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581400" y="3581400"/>
            <a:ext cx="2286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733800" y="2209800"/>
            <a:ext cx="2286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2513012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43400" y="3960812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0" y="2187714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Recepient’s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Reference – if any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635514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Sender’s Reference – if any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Essential Parts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1629013"/>
            <a:ext cx="8509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</a:rPr>
              <a:t>4	</a:t>
            </a:r>
            <a:r>
              <a:rPr lang="en-US" sz="2600" b="1" u="sng" dirty="0" smtClean="0">
                <a:solidFill>
                  <a:srgbClr val="002060"/>
                </a:solidFill>
                <a:latin typeface="Arial" pitchFamily="34" charset="0"/>
              </a:rPr>
              <a:t>Salutation</a:t>
            </a:r>
            <a:endParaRPr lang="en-US" sz="26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r>
              <a:rPr lang="en-US" sz="2600" b="1" dirty="0" smtClean="0">
                <a:latin typeface="Arial" pitchFamily="34" charset="0"/>
              </a:rPr>
              <a:t>	</a:t>
            </a:r>
          </a:p>
          <a:p>
            <a:r>
              <a:rPr lang="en-US" sz="2600" b="1" dirty="0" smtClean="0">
                <a:latin typeface="Arial" pitchFamily="34" charset="0"/>
              </a:rPr>
              <a:t>    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Place two space beneath the reference</a:t>
            </a:r>
          </a:p>
          <a:p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Reader’s name, preceded by Dear and Mr.</a:t>
            </a:r>
          </a:p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In traditional way a comma or colon is used</a:t>
            </a:r>
          </a:p>
          <a:p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For Example:</a:t>
            </a:r>
          </a:p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Dear Mr. Hassan,    OR        Dear Mr. Hassan:</a:t>
            </a:r>
          </a:p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</a:t>
            </a:r>
          </a:p>
          <a:p>
            <a:pPr algn="just"/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Essential Parts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</a:rPr>
              <a:t>4	</a:t>
            </a:r>
            <a:r>
              <a:rPr lang="en-US" sz="2600" b="1" u="sng" dirty="0" smtClean="0">
                <a:solidFill>
                  <a:srgbClr val="002060"/>
                </a:solidFill>
                <a:latin typeface="Arial" pitchFamily="34" charset="0"/>
              </a:rPr>
              <a:t>Salutation</a:t>
            </a:r>
            <a:endParaRPr lang="en-US" sz="26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r>
              <a:rPr lang="en-US" sz="2600" b="1" dirty="0" smtClean="0">
                <a:latin typeface="Arial" pitchFamily="34" charset="0"/>
              </a:rPr>
              <a:t>	</a:t>
            </a:r>
          </a:p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Most Formal –  Sir,  or  Madam,</a:t>
            </a:r>
          </a:p>
          <a:p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Formal – Dear Sir,  or Dear Madam,</a:t>
            </a:r>
          </a:p>
          <a:p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Less Formal – My Dear Sir,  or My Dear Madam,  OR</a:t>
            </a:r>
          </a:p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       - My Dear Mr. Khan,  or My Dear Mrs./Ms. Khan</a:t>
            </a:r>
          </a:p>
          <a:p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Friendly / Informal – Dear Haleem,  or Dear Saira, </a:t>
            </a:r>
          </a:p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 </a:t>
            </a:r>
          </a:p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OR</a:t>
            </a:r>
          </a:p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                    - My Dear Haleem,  or My Dear Saira,</a:t>
            </a:r>
          </a:p>
          <a:p>
            <a:pPr algn="just"/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Essential Parts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</a:rPr>
              <a:t>5</a:t>
            </a:r>
            <a:r>
              <a:rPr lang="en-US" sz="2600" b="1" dirty="0" smtClean="0">
                <a:solidFill>
                  <a:srgbClr val="002060"/>
                </a:solidFill>
                <a:latin typeface="Arial" pitchFamily="34" charset="0"/>
              </a:rPr>
              <a:t>	</a:t>
            </a:r>
            <a:r>
              <a:rPr lang="en-US" sz="2600" b="1" u="sng" dirty="0" smtClean="0">
                <a:solidFill>
                  <a:srgbClr val="002060"/>
                </a:solidFill>
                <a:latin typeface="Arial" pitchFamily="34" charset="0"/>
              </a:rPr>
              <a:t>Letter Body</a:t>
            </a:r>
            <a:r>
              <a:rPr lang="en-US" sz="2600" b="1" dirty="0" smtClean="0">
                <a:solidFill>
                  <a:srgbClr val="002060"/>
                </a:solidFill>
                <a:latin typeface="Arial" pitchFamily="34" charset="0"/>
              </a:rPr>
              <a:t>	</a:t>
            </a:r>
          </a:p>
          <a:p>
            <a:pPr algn="just"/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Begin with two spaces below the salutation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Introductory paragraph, discussion paragraphs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and concluding paragraph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Type single space with double space between the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paragraphs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Can be indented or flush with the left margin</a:t>
            </a: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Essential Parts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1400413"/>
            <a:ext cx="850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</a:rPr>
              <a:t>6  </a:t>
            </a:r>
            <a:r>
              <a:rPr lang="en-US" sz="2600" b="1" dirty="0" smtClean="0">
                <a:solidFill>
                  <a:srgbClr val="002060"/>
                </a:solidFill>
                <a:latin typeface="Arial" pitchFamily="34" charset="0"/>
              </a:rPr>
              <a:t>	</a:t>
            </a:r>
            <a:r>
              <a:rPr lang="en-US" sz="2600" b="1" u="sng" dirty="0" smtClean="0">
                <a:solidFill>
                  <a:srgbClr val="002060"/>
                </a:solidFill>
                <a:latin typeface="Arial" pitchFamily="34" charset="0"/>
              </a:rPr>
              <a:t>Complementary Close</a:t>
            </a:r>
          </a:p>
          <a:p>
            <a:pPr algn="just"/>
            <a:endParaRPr lang="en-US" sz="2600" b="1" u="sng" dirty="0" smtClean="0">
              <a:latin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Two spaces below the concluding paragraph,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 followed by comma</a:t>
            </a:r>
          </a:p>
          <a:p>
            <a:pPr algn="just"/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Several complementary close are acceptable as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 yours truly, yours sincerely, yours faithfully, or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 cordially</a:t>
            </a:r>
          </a:p>
          <a:p>
            <a:pPr algn="just"/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Less formal – Regards, Best Regards, Best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  Wishes</a:t>
            </a: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Essential Parts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1472386"/>
            <a:ext cx="8509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  <a:latin typeface="Arial" pitchFamily="34" charset="0"/>
              </a:rPr>
              <a:t>7   </a:t>
            </a:r>
            <a:r>
              <a:rPr lang="en-US" sz="2600" b="1" u="sng" dirty="0" smtClean="0">
                <a:solidFill>
                  <a:srgbClr val="002060"/>
                </a:solidFill>
                <a:latin typeface="Arial" pitchFamily="34" charset="0"/>
              </a:rPr>
              <a:t>Signed Name</a:t>
            </a:r>
            <a:endParaRPr lang="en-US" sz="26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pPr algn="just"/>
            <a:r>
              <a:rPr lang="en-US" sz="2600" b="1" dirty="0" smtClean="0">
                <a:solidFill>
                  <a:srgbClr val="002060"/>
                </a:solidFill>
                <a:latin typeface="Arial" pitchFamily="34" charset="0"/>
              </a:rPr>
              <a:t>	</a:t>
            </a:r>
          </a:p>
          <a:p>
            <a:pPr algn="just"/>
            <a:r>
              <a:rPr lang="en-US" sz="2600" b="1" dirty="0" smtClean="0">
                <a:latin typeface="Arial" pitchFamily="34" charset="0"/>
              </a:rPr>
              <a:t>      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Sign your name beneath the complementary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  close</a:t>
            </a:r>
          </a:p>
          <a:p>
            <a:pPr algn="just"/>
            <a:r>
              <a:rPr lang="en-US" sz="32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Essential Parts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1240572"/>
            <a:ext cx="8509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  <a:latin typeface="Arial" pitchFamily="34" charset="0"/>
              </a:rPr>
              <a:t>8  </a:t>
            </a:r>
            <a:r>
              <a:rPr lang="en-US" sz="2600" b="1" u="sng" dirty="0" smtClean="0">
                <a:solidFill>
                  <a:srgbClr val="002060"/>
                </a:solidFill>
                <a:latin typeface="Arial" pitchFamily="34" charset="0"/>
              </a:rPr>
              <a:t>Typed Name</a:t>
            </a:r>
          </a:p>
          <a:p>
            <a:pPr algn="just"/>
            <a:endParaRPr lang="en-US" sz="2600" b="1" dirty="0" smtClean="0"/>
          </a:p>
          <a:p>
            <a:pPr algn="just"/>
            <a:r>
              <a:rPr lang="en-US" sz="2600" b="1" dirty="0" smtClean="0"/>
              <a:t>    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Type your name four spaces below the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complementary close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May type title one space beneath the typed name	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 Yours sincerely,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pPr algn="just"/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 Ahmed Hassan</a:t>
            </a:r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Optional Parts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endParaRPr lang="en-US" sz="32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>
              <a:defRPr/>
            </a:pPr>
            <a:endParaRPr lang="en-US" sz="2000" b="1" dirty="0" smtClean="0">
              <a:latin typeface="Arial" pitchFamily="34" charset="0"/>
            </a:endParaRP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1  	</a:t>
            </a:r>
            <a:r>
              <a:rPr lang="en-US" sz="2400" b="1" u="sng" dirty="0" smtClean="0">
                <a:solidFill>
                  <a:srgbClr val="002060"/>
                </a:solidFill>
                <a:latin typeface="Arial" pitchFamily="34" charset="0"/>
              </a:rPr>
              <a:t>Subject Line</a:t>
            </a:r>
            <a:endParaRPr lang="en-US" sz="24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Main theme of the letter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It is placed below the salutation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It may be started from left hand  margin or indented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The typing may be initial capitals, or lowercase and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 all capitals or underlined</a:t>
            </a: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Optional Parts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endParaRPr lang="en-US" sz="32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>
              <a:defRPr/>
            </a:pPr>
            <a:endParaRPr lang="en-US" sz="2000" b="1" dirty="0" smtClean="0">
              <a:latin typeface="Arial" pitchFamily="34" charset="0"/>
            </a:endParaRP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2	</a:t>
            </a:r>
            <a:r>
              <a:rPr lang="en-US" sz="2400" b="1" u="sng" dirty="0" smtClean="0">
                <a:solidFill>
                  <a:srgbClr val="002060"/>
                </a:solidFill>
                <a:latin typeface="Arial" pitchFamily="34" charset="0"/>
              </a:rPr>
              <a:t>Writer’s and Typist’s Initials</a:t>
            </a:r>
            <a:endParaRPr lang="en-US" sz="24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pPr algn="just"/>
            <a:r>
              <a:rPr lang="en-US" sz="2800" b="1" dirty="0" smtClean="0">
                <a:latin typeface="Arial" pitchFamily="34" charset="0"/>
              </a:rPr>
              <a:t>	</a:t>
            </a:r>
          </a:p>
          <a:p>
            <a:pPr algn="just"/>
            <a:r>
              <a:rPr lang="en-US" sz="2800" b="1" dirty="0" smtClean="0">
                <a:latin typeface="Aria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When letter is typed by someone else then 	include both writer’s and typist initials two 	spaces below the typed signature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	The writer’s initials are capitalized and 	typist’s initial are typed in in lower case</a:t>
            </a: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9144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Optional Parts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endParaRPr lang="en-US" sz="32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2	</a:t>
            </a:r>
            <a:r>
              <a:rPr lang="en-US" sz="2400" b="1" u="sng" dirty="0" smtClean="0">
                <a:solidFill>
                  <a:srgbClr val="002060"/>
                </a:solidFill>
                <a:latin typeface="Arial" pitchFamily="34" charset="0"/>
              </a:rPr>
              <a:t>Writer’s and Typist’s Initials</a:t>
            </a:r>
            <a:endParaRPr lang="en-US" sz="24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pPr algn="just"/>
            <a:endParaRPr lang="en-US" sz="28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</a:rPr>
              <a:t>  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Both initials are separated by /	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        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       Sincerely,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      Ahmed Hassan</a:t>
            </a:r>
          </a:p>
          <a:p>
            <a:pPr algn="just"/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      AH / ma</a:t>
            </a:r>
          </a:p>
          <a:p>
            <a:pPr algn="just"/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Means Ahmed Hassan has composed and          Muhammad </a:t>
            </a:r>
            <a:r>
              <a:rPr lang="en-US" sz="2400" b="1" dirty="0" err="1" smtClean="0">
                <a:solidFill>
                  <a:srgbClr val="0070C0"/>
                </a:solidFill>
                <a:latin typeface="Arial" pitchFamily="34" charset="0"/>
              </a:rPr>
              <a:t>Akmal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has typed the letter</a:t>
            </a: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Box 3"/>
          <p:cNvSpPr txBox="1">
            <a:spLocks noChangeArrowheads="1"/>
          </p:cNvSpPr>
          <p:nvPr/>
        </p:nvSpPr>
        <p:spPr bwMode="auto">
          <a:xfrm>
            <a:off x="2286000" y="476252"/>
            <a:ext cx="5486400" cy="769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Topics</a:t>
            </a:r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400" y="2169855"/>
            <a:ext cx="838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</a:rPr>
              <a:t>   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</a:rPr>
              <a:t>Letter Format </a:t>
            </a:r>
          </a:p>
          <a:p>
            <a:pPr>
              <a:buFont typeface="Wingdings" pitchFamily="2" charset="2"/>
              <a:buChar char="Ø"/>
            </a:pPr>
            <a:endParaRPr lang="en-US" sz="3200" b="1" dirty="0" smtClean="0">
              <a:solidFill>
                <a:schemeClr val="bg1"/>
              </a:solidFill>
              <a:latin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</a:rPr>
              <a:t>  Essential &amp; Optional Elements</a:t>
            </a:r>
          </a:p>
          <a:p>
            <a:pPr>
              <a:buFont typeface="Wingdings" pitchFamily="2" charset="2"/>
              <a:buChar char="Ø"/>
            </a:pPr>
            <a:endParaRPr lang="en-US" sz="3200" b="1" dirty="0">
              <a:solidFill>
                <a:schemeClr val="bg1"/>
              </a:solidFill>
              <a:latin typeface="Arial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ECAC13-1519-419C-ADCF-E019BF56BC42}" type="slidenum">
              <a:rPr lang="en-US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Optional Parts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endParaRPr lang="en-US" sz="32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>
              <a:defRPr/>
            </a:pPr>
            <a:endParaRPr lang="en-US" sz="2000" b="1" dirty="0" smtClean="0">
              <a:latin typeface="Arial" pitchFamily="34" charset="0"/>
            </a:endParaRP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3	</a:t>
            </a:r>
            <a:r>
              <a:rPr lang="en-US" sz="2400" b="1" u="sng" dirty="0" smtClean="0">
                <a:solidFill>
                  <a:srgbClr val="002060"/>
                </a:solidFill>
                <a:latin typeface="Arial" pitchFamily="34" charset="0"/>
              </a:rPr>
              <a:t>Enclosure Notation</a:t>
            </a:r>
            <a:endParaRPr lang="en-US" sz="24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pPr algn="just"/>
            <a:r>
              <a:rPr lang="en-US" sz="2400" b="1" dirty="0" smtClean="0">
                <a:latin typeface="Arial" pitchFamily="34" charset="0"/>
              </a:rPr>
              <a:t>	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When letter enclosed other information as report,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graphics etc, type an enclosure  notation one or two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spaces below the typist and writer’s initials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	Enc or Enclosure : August status report 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	Enclosures (2)</a:t>
            </a:r>
          </a:p>
          <a:p>
            <a:pPr algn="just"/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Optional Parts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endParaRPr lang="en-US" sz="32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>
              <a:defRPr/>
            </a:pPr>
            <a:endParaRPr lang="en-US" sz="2000" b="1" dirty="0" smtClean="0">
              <a:latin typeface="Arial" pitchFamily="34" charset="0"/>
            </a:endParaRP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4	</a:t>
            </a:r>
            <a:r>
              <a:rPr lang="en-US" sz="2400" b="1" u="sng" dirty="0" smtClean="0">
                <a:solidFill>
                  <a:srgbClr val="002060"/>
                </a:solidFill>
                <a:latin typeface="Arial" pitchFamily="34" charset="0"/>
              </a:rPr>
              <a:t>Copy Notation</a:t>
            </a:r>
            <a:endParaRPr lang="en-US" sz="24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	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If you have made a complimentary copy or a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photocopy of your letter then show a copy notation as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‘C’, ‘PC’, ‘Copy’, or ‘CC’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Write it one or two spaces below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Mention the name of the reader or department</a:t>
            </a:r>
          </a:p>
          <a:p>
            <a:pPr algn="just"/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/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</a:rPr>
              <a:t>     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CC: </a:t>
            </a:r>
            <a:r>
              <a:rPr lang="en-US" sz="2400" b="1" dirty="0" err="1" smtClean="0">
                <a:solidFill>
                  <a:srgbClr val="002060"/>
                </a:solidFill>
                <a:latin typeface="Arial" pitchFamily="34" charset="0"/>
              </a:rPr>
              <a:t>Wasif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Arial" pitchFamily="34" charset="0"/>
              </a:rPr>
              <a:t>Ubaid</a:t>
            </a:r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Format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endParaRPr lang="en-US" sz="32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>
              <a:defRPr/>
            </a:pPr>
            <a:endParaRPr lang="en-US" sz="2000" b="1" dirty="0" smtClean="0">
              <a:latin typeface="Arial" pitchFamily="34" charset="0"/>
            </a:endParaRP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 </a:t>
            </a:r>
            <a:r>
              <a:rPr lang="en-US" sz="2400" b="1" u="sng" dirty="0" smtClean="0">
                <a:solidFill>
                  <a:srgbClr val="002060"/>
                </a:solidFill>
                <a:latin typeface="Arial" pitchFamily="34" charset="0"/>
              </a:rPr>
              <a:t>Full Block Format</a:t>
            </a:r>
            <a:endParaRPr lang="en-US" sz="24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pPr algn="just"/>
            <a:endParaRPr lang="en-US" sz="2800" b="1" dirty="0" smtClean="0">
              <a:latin typeface="Arial" pitchFamily="34" charset="0"/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Type all the information at the left margin without indentation</a:t>
            </a:r>
          </a:p>
          <a:p>
            <a:pPr algn="just"/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Open punctuation-means no punctuation is used </a:t>
            </a:r>
          </a:p>
          <a:p>
            <a:pPr algn="just"/>
            <a:r>
              <a:rPr lang="en-US" sz="2400" b="1" dirty="0">
                <a:solidFill>
                  <a:srgbClr val="0070C0"/>
                </a:solidFill>
                <a:latin typeface="Arial" pitchFamily="34" charset="0"/>
              </a:rPr>
              <a:t>e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ven after salutation and complimentary close</a:t>
            </a: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Block Format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1084421"/>
            <a:ext cx="85090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endParaRPr lang="en-US" sz="32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>
              <a:defRPr/>
            </a:pPr>
            <a:endParaRPr lang="en-US" sz="2000" b="1" dirty="0" smtClean="0">
              <a:latin typeface="Aria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Writer’s address		</a:t>
            </a:r>
          </a:p>
          <a:p>
            <a:pPr>
              <a:buFont typeface="Wingdings" pitchFamily="2" charset="2"/>
              <a:buChar char="ß"/>
            </a:pP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2-4 Spaces</a:t>
            </a:r>
          </a:p>
          <a:p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Date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sym typeface="Wingdings" pitchFamily="2" charset="2"/>
              </a:rPr>
              <a:t>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2-4 Spaces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Inside Address	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sym typeface="Wingdings" pitchFamily="2" charset="2"/>
              </a:rPr>
              <a:t>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2 Spaces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Salutation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sym typeface="Wingdings" pitchFamily="2" charset="2"/>
              </a:rPr>
              <a:t>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2 Spaces</a:t>
            </a: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Block Format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endParaRPr lang="en-US" sz="32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>
              <a:defRPr/>
            </a:pPr>
            <a:endParaRPr lang="en-US" sz="2000" b="1" dirty="0" smtClean="0">
              <a:latin typeface="Aria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Letter Body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sym typeface="Wingdings" pitchFamily="2" charset="2"/>
              </a:rPr>
              <a:t>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2 Spaces</a:t>
            </a:r>
          </a:p>
          <a:p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Complementary close 	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sym typeface="Wingdings" pitchFamily="2" charset="2"/>
              </a:rPr>
              <a:t>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4 Spaces</a:t>
            </a:r>
          </a:p>
          <a:p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Typed name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sym typeface="Wingdings" pitchFamily="2" charset="2"/>
              </a:rPr>
              <a:t>1-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2 Spaces</a:t>
            </a: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Block Format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endParaRPr lang="en-US" sz="32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>
              <a:defRPr/>
            </a:pPr>
            <a:endParaRPr lang="en-US" sz="2000" b="1" dirty="0" smtClean="0">
              <a:latin typeface="Aria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Writer’s and typist initials	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sym typeface="Wingdings" pitchFamily="2" charset="2"/>
              </a:rPr>
              <a:t>1-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2 Spaces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Enclosure Notation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sym typeface="Wingdings" pitchFamily="2" charset="2"/>
              </a:rPr>
              <a:t>1-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2 Spaces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Copy Notation</a:t>
            </a: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Modified Block Format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endParaRPr lang="en-US" sz="32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>
              <a:defRPr/>
            </a:pPr>
            <a:endParaRPr lang="en-US" sz="2000" b="1" dirty="0" smtClean="0">
              <a:latin typeface="Arial" pitchFamily="34" charset="0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Arial" pitchFamily="34" charset="0"/>
              </a:rPr>
              <a:t>Modified Block</a:t>
            </a:r>
            <a:endParaRPr lang="en-US" sz="24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r>
              <a:rPr lang="en-US" sz="2800" b="1" dirty="0" smtClean="0"/>
              <a:t>	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Heading, date, complimentary close and signature are at right margin</a:t>
            </a:r>
          </a:p>
          <a:p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	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Closed punctuation is used - heading date inside address, salutation and complimentary close are punctuated</a:t>
            </a: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Modified Block Format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endParaRPr lang="en-US" sz="32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>
              <a:defRPr/>
            </a:pPr>
            <a:endParaRPr lang="en-US" sz="2000" b="1" dirty="0" smtClean="0">
              <a:latin typeface="Arial" pitchFamily="34" charset="0"/>
            </a:endParaRPr>
          </a:p>
          <a:p>
            <a:r>
              <a:rPr lang="en-US" sz="2800" b="1" u="sng" dirty="0" smtClean="0">
                <a:solidFill>
                  <a:srgbClr val="002060"/>
                </a:solidFill>
                <a:latin typeface="Arial" pitchFamily="34" charset="0"/>
              </a:rPr>
              <a:t>Modified Block</a:t>
            </a:r>
            <a:endParaRPr lang="en-US" sz="28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r>
              <a:rPr lang="en-US" sz="3200" b="1" dirty="0" smtClean="0">
                <a:solidFill>
                  <a:srgbClr val="002060"/>
                </a:solidFill>
                <a:latin typeface="Arial" pitchFamily="34" charset="0"/>
              </a:rPr>
              <a:t>	</a:t>
            </a:r>
          </a:p>
          <a:p>
            <a:r>
              <a:rPr lang="en-US" sz="2400" b="1" dirty="0" smtClean="0"/>
              <a:t>				</a:t>
            </a:r>
            <a:r>
              <a:rPr lang="en-US" sz="2400" b="1" dirty="0" smtClean="0">
                <a:solidFill>
                  <a:srgbClr val="0070C0"/>
                </a:solidFill>
              </a:rPr>
              <a:t>              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Writer’s  address                     					       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                                                     Date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Inside Address </a:t>
            </a:r>
          </a:p>
          <a:p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Salutation </a:t>
            </a:r>
          </a:p>
          <a:p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Body Paragraph </a:t>
            </a:r>
          </a:p>
          <a:p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Body paragraph</a:t>
            </a: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Modified Block Format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endParaRPr lang="en-US" sz="32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>
              <a:defRPr/>
            </a:pPr>
            <a:endParaRPr lang="en-US" sz="2000" b="1" dirty="0" smtClean="0">
              <a:latin typeface="Arial" pitchFamily="34" charset="0"/>
            </a:endParaRPr>
          </a:p>
          <a:p>
            <a:r>
              <a:rPr lang="en-US" sz="2800" b="1" u="sng" dirty="0" smtClean="0">
                <a:solidFill>
                  <a:srgbClr val="002060"/>
                </a:solidFill>
                <a:latin typeface="Arial" pitchFamily="34" charset="0"/>
              </a:rPr>
              <a:t>Modified Block</a:t>
            </a:r>
            <a:endParaRPr lang="en-US" sz="28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r>
              <a:rPr lang="en-US" sz="3200" b="1" dirty="0" smtClean="0">
                <a:solidFill>
                  <a:srgbClr val="002060"/>
                </a:solidFill>
                <a:latin typeface="Arial" pitchFamily="34" charset="0"/>
              </a:rPr>
              <a:t>	</a:t>
            </a:r>
            <a:r>
              <a:rPr lang="en-US" sz="2400" b="1" dirty="0" smtClean="0"/>
              <a:t>			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    Complimentary Close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 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 				      </a:t>
            </a:r>
          </a:p>
          <a:p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				       Typed name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 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  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Enclosure Notification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 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Copy Notification </a:t>
            </a:r>
          </a:p>
          <a:p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Semi - Block Format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endParaRPr lang="en-US" sz="32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>
              <a:defRPr/>
            </a:pPr>
            <a:endParaRPr lang="en-US" sz="2000" b="1" dirty="0" smtClean="0">
              <a:latin typeface="Arial" pitchFamily="34" charset="0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Arial" pitchFamily="34" charset="0"/>
              </a:rPr>
              <a:t>The Semi Block</a:t>
            </a:r>
            <a:endParaRPr lang="en-US" sz="24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endParaRPr lang="en-US" sz="2400" b="1" dirty="0" smtClean="0">
              <a:latin typeface="Aria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Mostly used in Pakistan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Heading, date, complimentary close and signature section begin at the horizontal of the page or are placed as they end near right hand margin</a:t>
            </a:r>
          </a:p>
          <a:p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First line of the paragraph is indented</a:t>
            </a:r>
          </a:p>
          <a:p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Close punctuation is used </a:t>
            </a:r>
          </a:p>
          <a:p>
            <a:endParaRPr lang="en-US" sz="28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endParaRPr lang="en-US" sz="2800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00" y="56388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Technical Writing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5906869"/>
            <a:ext cx="850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</a:rPr>
              <a:t>Letter Writing</a:t>
            </a:r>
            <a:endParaRPr lang="en-US" sz="2600" b="1" dirty="0">
              <a:solidFill>
                <a:srgbClr val="0070C0"/>
              </a:solidFill>
              <a:latin typeface="Arial" pitchFamily="34" charset="0"/>
            </a:endParaRPr>
          </a:p>
        </p:txBody>
      </p:sp>
      <p:pic>
        <p:nvPicPr>
          <p:cNvPr id="8" name="Picture 2" descr="E:\Imag Tech &amp; bus\imagesCARNL93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10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73669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Semi - Block Format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endParaRPr lang="en-US" sz="32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>
              <a:defRPr/>
            </a:pPr>
            <a:endParaRPr lang="en-US" sz="2000" b="1" dirty="0" smtClean="0">
              <a:latin typeface="Arial" pitchFamily="34" charset="0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Arial" pitchFamily="34" charset="0"/>
              </a:rPr>
              <a:t>Semi Block Format</a:t>
            </a:r>
          </a:p>
          <a:p>
            <a:endParaRPr lang="en-US" sz="24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					ABC Company,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					345 Spruce Street,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					Lahore, 01233.</a:t>
            </a:r>
          </a:p>
          <a:p>
            <a:endParaRPr lang="en-US" sz="24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					December 10, 2018</a:t>
            </a:r>
          </a:p>
          <a:p>
            <a:pPr algn="r"/>
            <a:endParaRPr lang="en-US" sz="26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		</a:t>
            </a:r>
            <a:endParaRPr lang="en-US" sz="24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endParaRPr lang="en-US" sz="28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endParaRPr lang="en-US" sz="2800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Semi - Block Format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endParaRPr lang="en-US" sz="32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>
              <a:defRPr/>
            </a:pPr>
            <a:endParaRPr lang="en-US" sz="2000" b="1" dirty="0" smtClean="0">
              <a:latin typeface="Arial" pitchFamily="34" charset="0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Arial" pitchFamily="34" charset="0"/>
              </a:rPr>
              <a:t>Semi Block Format</a:t>
            </a:r>
            <a:endParaRPr lang="en-US" sz="24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2800" b="1" dirty="0" smtClean="0"/>
              <a:t>									</a:t>
            </a:r>
            <a:r>
              <a:rPr lang="en-US" sz="2600" b="1" dirty="0" smtClean="0">
                <a:solidFill>
                  <a:srgbClr val="002060"/>
                </a:solidFill>
                <a:latin typeface="Arial" pitchFamily="34" charset="0"/>
              </a:rPr>
              <a:t>                                                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The General Manager,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Allied Traders,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Imperial Market,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Karachi.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  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Dear Mr. </a:t>
            </a:r>
            <a:r>
              <a:rPr lang="en-US" sz="2400" b="1" dirty="0" err="1" smtClean="0">
                <a:solidFill>
                  <a:srgbClr val="002060"/>
                </a:solidFill>
                <a:latin typeface="Arial" pitchFamily="34" charset="0"/>
              </a:rPr>
              <a:t>Usman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,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 </a:t>
            </a:r>
          </a:p>
          <a:p>
            <a:r>
              <a:rPr lang="en-US" sz="2400" b="1" dirty="0" smtClean="0"/>
              <a:t> 	_________________________________________________________________________</a:t>
            </a:r>
            <a:endParaRPr lang="en-US" sz="2800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1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Semi - Block Format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Arial" pitchFamily="34" charset="0"/>
              </a:rPr>
              <a:t>Semi Block Format</a:t>
            </a:r>
            <a:endParaRPr lang="en-US" sz="24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r>
              <a:rPr lang="en-US" sz="2800" b="1" dirty="0" smtClean="0"/>
              <a:t>_______________________________________	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	____________________________________________________________________________________</a:t>
            </a:r>
          </a:p>
          <a:p>
            <a:r>
              <a:rPr lang="en-US" sz="2800" b="1" dirty="0" smtClean="0"/>
              <a:t>  </a:t>
            </a:r>
            <a:r>
              <a:rPr lang="en-US" sz="2800" b="1" dirty="0" smtClean="0">
                <a:solidFill>
                  <a:srgbClr val="002060"/>
                </a:solidFill>
              </a:rPr>
              <a:t>                                                                </a:t>
            </a:r>
            <a:r>
              <a:rPr lang="en-US" sz="2600" b="1" dirty="0" smtClean="0">
                <a:solidFill>
                  <a:srgbClr val="002060"/>
                </a:solidFill>
                <a:latin typeface="Arial" pitchFamily="34" charset="0"/>
              </a:rPr>
              <a:t>Yours Sincerely,</a:t>
            </a:r>
          </a:p>
          <a:p>
            <a:endParaRPr lang="en-US" sz="26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endParaRPr lang="en-US" sz="26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endParaRPr lang="en-US" sz="26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r>
              <a:rPr lang="en-US" sz="2600" b="1" dirty="0" smtClean="0">
                <a:solidFill>
                  <a:srgbClr val="002060"/>
                </a:solidFill>
                <a:latin typeface="Arial" pitchFamily="34" charset="0"/>
              </a:rPr>
              <a:t>						Hassan </a:t>
            </a:r>
            <a:r>
              <a:rPr lang="en-US" sz="2600" b="1" dirty="0" err="1" smtClean="0">
                <a:solidFill>
                  <a:srgbClr val="002060"/>
                </a:solidFill>
                <a:latin typeface="Arial" pitchFamily="34" charset="0"/>
              </a:rPr>
              <a:t>Zaman</a:t>
            </a:r>
            <a:endParaRPr lang="en-US" sz="2600" b="1" dirty="0" smtClean="0">
              <a:solidFill>
                <a:srgbClr val="002060"/>
              </a:solidFill>
              <a:latin typeface="Arial" pitchFamily="34" charset="0"/>
            </a:endParaRPr>
          </a:p>
          <a:p>
            <a:r>
              <a:rPr lang="en-US" sz="2600" b="1" dirty="0" smtClean="0">
                <a:solidFill>
                  <a:srgbClr val="002060"/>
                </a:solidFill>
                <a:latin typeface="Arial" pitchFamily="34" charset="0"/>
              </a:rPr>
              <a:t>						Sale Manager </a:t>
            </a:r>
          </a:p>
          <a:p>
            <a:r>
              <a:rPr lang="en-US" sz="2600" b="1" dirty="0" smtClean="0">
                <a:solidFill>
                  <a:srgbClr val="002060"/>
                </a:solidFill>
                <a:latin typeface="Arial" pitchFamily="34" charset="0"/>
              </a:rPr>
              <a:t> AH : ma</a:t>
            </a: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D2F27F7-F20A-4547-8A50-4F76B35C887C}" type="slidenum">
              <a:rPr lang="en-US" smtClean="0">
                <a:solidFill>
                  <a:srgbClr val="898989"/>
                </a:solidFill>
              </a:rPr>
              <a:pPr eaLnBrk="1" hangingPunct="1"/>
              <a:t>33</a:t>
            </a:fld>
            <a:endParaRPr lang="en-US" dirty="0" smtClean="0">
              <a:solidFill>
                <a:srgbClr val="898989"/>
              </a:solidFill>
            </a:endParaRPr>
          </a:p>
        </p:txBody>
      </p:sp>
      <p:sp>
        <p:nvSpPr>
          <p:cNvPr id="202755" name="TextBox 2"/>
          <p:cNvSpPr txBox="1">
            <a:spLocks noChangeArrowheads="1"/>
          </p:cNvSpPr>
          <p:nvPr/>
        </p:nvSpPr>
        <p:spPr bwMode="auto">
          <a:xfrm>
            <a:off x="685800" y="5334000"/>
            <a:ext cx="7924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6000" b="1" dirty="0">
                <a:solidFill>
                  <a:srgbClr val="002060"/>
                </a:solidFill>
                <a:latin typeface="Arial Black" pitchFamily="34" charset="0"/>
              </a:rPr>
              <a:t>THANK </a:t>
            </a:r>
            <a:r>
              <a:rPr lang="en-US" sz="6000" b="1" dirty="0" smtClean="0">
                <a:solidFill>
                  <a:srgbClr val="002060"/>
                </a:solidFill>
                <a:latin typeface="Arial Black" pitchFamily="34" charset="0"/>
              </a:rPr>
              <a:t>YOU</a:t>
            </a:r>
            <a:endParaRPr lang="en-US" sz="48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029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99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00" y="878443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altLang="en-US" sz="3600" b="1" dirty="0" smtClean="0">
                <a:solidFill>
                  <a:schemeClr val="bg1"/>
                </a:solidFill>
                <a:latin typeface="Arial" pitchFamily="34" charset="0"/>
              </a:rPr>
              <a:t>Letter Writing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1240572"/>
            <a:ext cx="8509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Letters are external correspondence</a:t>
            </a:r>
          </a:p>
          <a:p>
            <a:pPr algn="just"/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Meant for workers of other organizations, vendors, client or agency etc.</a:t>
            </a:r>
          </a:p>
          <a:p>
            <a:pPr algn="just"/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It reflects your communication abilities and your company</a:t>
            </a:r>
          </a:p>
          <a:p>
            <a:pPr algn="just"/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Responsible for accuracy of communication</a:t>
            </a:r>
            <a:endParaRPr lang="en-US" alt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>
              <a:defRPr/>
            </a:pPr>
            <a:endParaRPr lang="en-US" sz="2600" b="1" dirty="0">
              <a:solidFill>
                <a:srgbClr val="0070C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00" y="878443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altLang="en-US" sz="3600" b="1" dirty="0" smtClean="0">
                <a:solidFill>
                  <a:schemeClr val="bg1"/>
                </a:solidFill>
                <a:latin typeface="Arial" pitchFamily="34" charset="0"/>
              </a:rPr>
              <a:t>Letter Writing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1371600"/>
            <a:ext cx="8509000" cy="213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Letter should be typed or printed on 8 ½ x 11 inch unlined paper</a:t>
            </a:r>
          </a:p>
          <a:p>
            <a:pPr algn="just"/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Leave 1 to 1 ½ inch margin at the top and on both sides</a:t>
            </a: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00" y="878443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Essential Parts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endParaRPr lang="en-US" sz="28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>
              <a:defRPr/>
            </a:pPr>
            <a:endParaRPr lang="en-US" sz="28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 algn="just"/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  <a:latin typeface="Arial" pitchFamily="34" charset="0"/>
              </a:rPr>
              <a:t>1	</a:t>
            </a:r>
            <a:r>
              <a:rPr lang="en-US" sz="2600" b="1" u="sng" dirty="0" smtClean="0">
                <a:solidFill>
                  <a:srgbClr val="002060"/>
                </a:solidFill>
                <a:latin typeface="Arial" pitchFamily="34" charset="0"/>
              </a:rPr>
              <a:t>Writer’s Address</a:t>
            </a:r>
          </a:p>
          <a:p>
            <a:pPr algn="just"/>
            <a:endParaRPr lang="en-US" sz="26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Letterhead stationary (Heading)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It includes name, address, telephone number etc.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Writer’s complete address (Return Address)</a:t>
            </a:r>
          </a:p>
          <a:p>
            <a:pPr algn="just"/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Director of Operations,</a:t>
            </a:r>
          </a:p>
          <a:p>
            <a:r>
              <a:rPr lang="en-US" sz="2600" b="1" dirty="0" smtClean="0">
                <a:latin typeface="Arial" pitchFamily="34" charset="0"/>
              </a:rPr>
              <a:t>   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ABC Co. Ltd,</a:t>
            </a:r>
          </a:p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Lahore – 20801</a:t>
            </a: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00" y="878443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Essential Parts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endParaRPr lang="en-US" sz="28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>
              <a:defRPr/>
            </a:pPr>
            <a:endParaRPr lang="en-US" sz="28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 marL="457200" indent="-457200" algn="just">
              <a:buAutoNum type="arabicPlain" startAt="2"/>
            </a:pPr>
            <a:r>
              <a:rPr lang="en-US" sz="2600" b="1" dirty="0" smtClean="0">
                <a:solidFill>
                  <a:srgbClr val="002060"/>
                </a:solidFill>
                <a:latin typeface="Arial" pitchFamily="34" charset="0"/>
              </a:rPr>
              <a:t> </a:t>
            </a:r>
            <a:r>
              <a:rPr lang="en-US" sz="2600" b="1" u="sng" dirty="0" smtClean="0">
                <a:solidFill>
                  <a:srgbClr val="002060"/>
                </a:solidFill>
                <a:latin typeface="Arial" pitchFamily="34" charset="0"/>
              </a:rPr>
              <a:t>Date</a:t>
            </a:r>
          </a:p>
          <a:p>
            <a:pPr marL="457200" indent="-457200" algn="just"/>
            <a:endParaRPr lang="en-US" sz="2600" b="1" u="sng" dirty="0" smtClean="0">
              <a:solidFill>
                <a:srgbClr val="002060"/>
              </a:solidFill>
              <a:latin typeface="Arial" pitchFamily="34" charset="0"/>
            </a:endParaRP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Give 2-4 Space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Write either month, date, year or date, month,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 year-with month spelled out</a:t>
            </a:r>
          </a:p>
          <a:p>
            <a:pPr algn="just"/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December 12, 2020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OR</a:t>
            </a:r>
          </a:p>
          <a:p>
            <a:pPr algn="just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 12 December 2020</a:t>
            </a:r>
          </a:p>
          <a:p>
            <a:pPr algn="just"/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Essential Parts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  <a:latin typeface="Arial" pitchFamily="34" charset="0"/>
              </a:rPr>
              <a:t>3 	</a:t>
            </a:r>
            <a:r>
              <a:rPr lang="en-US" sz="2600" b="1" u="sng" dirty="0" smtClean="0">
                <a:solidFill>
                  <a:srgbClr val="002060"/>
                </a:solidFill>
                <a:latin typeface="Arial" pitchFamily="34" charset="0"/>
              </a:rPr>
              <a:t>Inside Address</a:t>
            </a:r>
          </a:p>
          <a:p>
            <a:pPr algn="just"/>
            <a:endParaRPr lang="en-US" sz="2400" b="1" dirty="0" smtClean="0">
              <a:latin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This is the address of a person to whom you are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 writing</a:t>
            </a:r>
          </a:p>
          <a:p>
            <a:pPr algn="just"/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Receiver’s complete name or title, company, address</a:t>
            </a:r>
          </a:p>
          <a:p>
            <a:pPr algn="just"/>
            <a:endParaRPr lang="en-US" sz="24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Name/ a job title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     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Company’s name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  Street address	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  City, code	</a:t>
            </a:r>
            <a:endParaRPr lang="en-US" sz="2800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38200"/>
            <a:ext cx="850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  </a:t>
            </a:r>
          </a:p>
        </p:txBody>
      </p:sp>
      <p:sp>
        <p:nvSpPr>
          <p:cNvPr id="148483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815608"/>
          </a:xfrm>
          <a:prstGeom prst="rect">
            <a:avLst/>
          </a:prstGeom>
          <a:solidFill>
            <a:srgbClr val="00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100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Essential Parts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B1DF7-6690-4DC0-A466-D6040F0779F3}" type="slidenum">
              <a:rPr lang="en-US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990600"/>
            <a:ext cx="8509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</a:rPr>
              <a:t>3 	</a:t>
            </a:r>
            <a:r>
              <a:rPr lang="en-US" sz="2800" b="1" u="sng" dirty="0" smtClean="0">
                <a:solidFill>
                  <a:srgbClr val="002060"/>
                </a:solidFill>
                <a:latin typeface="Arial" pitchFamily="34" charset="0"/>
              </a:rPr>
              <a:t>Inside Address</a:t>
            </a:r>
          </a:p>
          <a:p>
            <a:pPr algn="just"/>
            <a:endParaRPr lang="en-US" sz="3200" b="1" dirty="0" smtClean="0">
              <a:latin typeface="Arial" pitchFamily="34" charset="0"/>
            </a:endParaRPr>
          </a:p>
          <a:p>
            <a:r>
              <a:rPr lang="en-US" sz="2800" b="1" dirty="0" smtClean="0">
                <a:latin typeface="Arial" pitchFamily="34" charset="0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Write two space below the date</a:t>
            </a:r>
          </a:p>
          <a:p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r>
              <a:rPr lang="en-US" sz="2600" b="1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All parts type single – spaced</a:t>
            </a:r>
          </a:p>
          <a:p>
            <a:endParaRPr lang="en-US" sz="2600" b="1" dirty="0" smtClean="0">
              <a:solidFill>
                <a:srgbClr val="0070C0"/>
              </a:solidFill>
              <a:latin typeface="Arial" pitchFamily="34" charset="0"/>
            </a:endParaRPr>
          </a:p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Branch Manager,</a:t>
            </a:r>
          </a:p>
          <a:p>
            <a:pPr marL="342900" indent="-342900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CDE Co. Ltd,</a:t>
            </a:r>
          </a:p>
          <a:p>
            <a:pPr marL="342900" indent="-342900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15/91 Civil Lines,</a:t>
            </a:r>
          </a:p>
          <a:p>
            <a:pPr marL="342900" indent="-342900"/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</a:rPr>
              <a:t>Karachi – 20801.</a:t>
            </a:r>
          </a:p>
          <a:p>
            <a:pPr algn="just"/>
            <a:endParaRPr lang="en-US" sz="2800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76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005390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 Download" ma:contentTypeID="0x0101000EF37CD12D91FA40B74507EB466C1ACC00D8E3F925A605E542866EEB3EBC0F6191" ma:contentTypeVersion="10" ma:contentTypeDescription="" ma:contentTypeScope="" ma:versionID="b159a7bfaddc4e9fbd10a6b4fc923945">
  <xsd:schema xmlns:xsd="http://www.w3.org/2001/XMLSchema" xmlns:xs="http://www.w3.org/2001/XMLSchema" xmlns:p="http://schemas.microsoft.com/office/2006/metadata/properties" xmlns:ns2="8471627c-fbce-4b35-92c9-88f26c23d0d0" targetNamespace="http://schemas.microsoft.com/office/2006/metadata/properties" ma:root="true" ma:fieldsID="16559684d26adece3141d5238ee39dd1" ns2:_="">
    <xsd:import namespace="8471627c-fbce-4b35-92c9-88f26c23d0d0"/>
    <xsd:element name="properties">
      <xsd:complexType>
        <xsd:sequence>
          <xsd:element name="documentManagement">
            <xsd:complexType>
              <xsd:all>
                <xsd:element ref="ns2:Document_x0020_Category" minOccurs="0"/>
                <xsd:element ref="ns2:Document_x0020_Category_x003a_Title" minOccurs="0"/>
                <xsd:element ref="ns2:Document_x0020_Category_x003a_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1627c-fbce-4b35-92c9-88f26c23d0d0" elementFormDefault="qualified">
    <xsd:import namespace="http://schemas.microsoft.com/office/2006/documentManagement/types"/>
    <xsd:import namespace="http://schemas.microsoft.com/office/infopath/2007/PartnerControls"/>
    <xsd:element name="Document_x0020_Category" ma:index="8" nillable="true" ma:displayName="Document Category" ma:list="{9aacf97c-a7c1-491f-90d3-aa768eefef05}" ma:internalName="Document_x0020_Category" ma:showField="Title">
      <xsd:simpleType>
        <xsd:restriction base="dms:Lookup"/>
      </xsd:simpleType>
    </xsd:element>
    <xsd:element name="Document_x0020_Category_x003a_Title" ma:index="9" nillable="true" ma:displayName="Document Category:Title" ma:list="{9aacf97c-a7c1-491f-90d3-aa768eefef05}" ma:internalName="Document_x0020_Category_x003a_Title" ma:readOnly="true" ma:showField="Title" ma:web="a80da45d-0675-40cc-aadb-797455224b2b">
      <xsd:simpleType>
        <xsd:restriction base="dms:Lookup"/>
      </xsd:simpleType>
    </xsd:element>
    <xsd:element name="Document_x0020_Category_x003a_ID" ma:index="10" nillable="true" ma:displayName="Document Category:ID" ma:list="{9aacf97c-a7c1-491f-90d3-aa768eefef05}" ma:internalName="Document_x0020_Category_x003a_ID" ma:readOnly="true" ma:showField="ID" ma:web="a80da45d-0675-40cc-aadb-797455224b2b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Category xmlns="8471627c-fbce-4b35-92c9-88f26c23d0d0">27</Document_x0020_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20E361-0AC7-4B55-9F39-0CDBF8A4B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71627c-fbce-4b35-92c9-88f26c23d0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DC988B-F932-43F0-9787-9760D57F53E1}">
  <ds:schemaRefs>
    <ds:schemaRef ds:uri="http://schemas.microsoft.com/office/2006/metadata/properties"/>
    <ds:schemaRef ds:uri="http://schemas.microsoft.com/office/infopath/2007/PartnerControls"/>
    <ds:schemaRef ds:uri="8471627c-fbce-4b35-92c9-88f26c23d0d0"/>
  </ds:schemaRefs>
</ds:datastoreItem>
</file>

<file path=customXml/itemProps3.xml><?xml version="1.0" encoding="utf-8"?>
<ds:datastoreItem xmlns:ds="http://schemas.openxmlformats.org/officeDocument/2006/customXml" ds:itemID="{AF858B53-73D1-411A-8252-24D0EA6A93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8780</TotalTime>
  <Words>429</Words>
  <Application>Microsoft Office PowerPoint</Application>
  <PresentationFormat>On-screen Show (4:3)</PresentationFormat>
  <Paragraphs>426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Pixel</vt:lpstr>
      <vt:lpstr>Theme3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Directorate Presentation</dc:title>
  <dc:creator>cie</dc:creator>
  <cp:lastModifiedBy>Neelma Riaz</cp:lastModifiedBy>
  <cp:revision>1256</cp:revision>
  <cp:lastPrinted>2014-11-07T08:04:37Z</cp:lastPrinted>
  <dcterms:created xsi:type="dcterms:W3CDTF">2013-08-30T04:45:07Z</dcterms:created>
  <dcterms:modified xsi:type="dcterms:W3CDTF">2023-11-24T09:13:34Z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0x0101000EF37CD12D91FA40B74507EB466C1ACC00D8E3F925A605E542866EEB3EBC0F6191</vt:lpwstr>
  </property>
</Properties>
</file>