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7F53F-7F0A-4E5A-A9E3-39BF5A9BF3D8}" type="datetimeFigureOut">
              <a:rPr lang="en-PH" smtClean="0"/>
              <a:t>13/09/2024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C1620-C3F8-4DFC-9453-2EA9B8C9E586}" type="slidenum">
              <a:rPr lang="en-PH" smtClean="0"/>
              <a:t>‹#›</a:t>
            </a:fld>
            <a:endParaRPr lang="en-PH"/>
          </a:p>
        </p:txBody>
      </p:sp>
    </p:spTree>
    <p:extLst>
      <p:ext uri="{BB962C8B-B14F-4D97-AF65-F5344CB8AC3E}">
        <p14:creationId xmlns:p14="http://schemas.microsoft.com/office/powerpoint/2010/main" val="98077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fc326ad314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2fc326ad314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a:t>The system has 4 types of admin.</a:t>
            </a:r>
            <a:endParaRPr/>
          </a:p>
          <a:p>
            <a:pPr marL="914400" marR="0" lvl="1" indent="-298450" algn="l" rtl="0">
              <a:lnSpc>
                <a:spcPct val="100000"/>
              </a:lnSpc>
              <a:spcBef>
                <a:spcPts val="0"/>
              </a:spcBef>
              <a:spcAft>
                <a:spcPts val="0"/>
              </a:spcAft>
              <a:buSzPts val="1100"/>
              <a:buChar char="○"/>
            </a:pPr>
            <a:r>
              <a:rPr lang="en"/>
              <a:t>System admin / Super admin - is responsible for managing, maintaining and ensuring the smooth operation of the system.</a:t>
            </a:r>
            <a:endParaRPr/>
          </a:p>
          <a:p>
            <a:pPr marL="914400" marR="0" lvl="1" indent="-298450" algn="l" rtl="0">
              <a:lnSpc>
                <a:spcPct val="100000"/>
              </a:lnSpc>
              <a:spcBef>
                <a:spcPts val="0"/>
              </a:spcBef>
              <a:spcAft>
                <a:spcPts val="0"/>
              </a:spcAft>
              <a:buSzPts val="1100"/>
              <a:buChar char="○"/>
            </a:pPr>
            <a:r>
              <a:rPr lang="en"/>
              <a:t>Admin 1 / Data Entry - responsible for updating applicants information.</a:t>
            </a:r>
            <a:endParaRPr/>
          </a:p>
          <a:p>
            <a:pPr marL="914400" marR="0" lvl="1" indent="-298450" algn="l" rtl="0">
              <a:lnSpc>
                <a:spcPct val="100000"/>
              </a:lnSpc>
              <a:spcBef>
                <a:spcPts val="0"/>
              </a:spcBef>
              <a:spcAft>
                <a:spcPts val="0"/>
              </a:spcAft>
              <a:buSzPts val="1100"/>
              <a:buChar char="○"/>
            </a:pPr>
            <a:r>
              <a:rPr lang="en"/>
              <a:t>Admin 2 / Evaluator / Rater - responsible for inputting grade/rate</a:t>
            </a:r>
            <a:endParaRPr/>
          </a:p>
          <a:p>
            <a:pPr marL="914400" marR="0" lvl="1" indent="-298450" algn="l" rtl="0">
              <a:lnSpc>
                <a:spcPct val="100000"/>
              </a:lnSpc>
              <a:spcBef>
                <a:spcPts val="0"/>
              </a:spcBef>
              <a:spcAft>
                <a:spcPts val="0"/>
              </a:spcAft>
              <a:buSzPts val="1100"/>
              <a:buChar char="○"/>
            </a:pPr>
            <a:r>
              <a:rPr lang="en"/>
              <a:t>Applicants - for viewing individual rating</a:t>
            </a:r>
            <a:endParaRPr/>
          </a:p>
          <a:p>
            <a:pPr marL="0" marR="0" lvl="0" indent="0" algn="l" rtl="0">
              <a:lnSpc>
                <a:spcPct val="100000"/>
              </a:lnSpc>
              <a:spcBef>
                <a:spcPts val="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DASP (Digital Assessment and Screening Platform) system includes four types of administrators, each with specific roles and responsibilities to ensure the efficient functioning of the platform:</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System Admin / Super Admin</a:t>
            </a:r>
            <a:r>
              <a:rPr lang="en">
                <a:solidFill>
                  <a:schemeClr val="dk1"/>
                </a:solidFill>
              </a:rPr>
              <a:t>: This role is responsible for the overall management and maintenance of the DASP system. The System Admin ensures that the platform operates smoothly, handles technical issues, and manages user access and permissions. They are the key point of control for the system, overseeing all administrative functions and ensuring data security.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Admin 1 / Data Entry</a:t>
            </a:r>
            <a:r>
              <a:rPr lang="en">
                <a:solidFill>
                  <a:schemeClr val="dk1"/>
                </a:solidFill>
              </a:rPr>
              <a:t>: Admin 1 is tasked with updating and maintaining applicant information within the system. This role involves entering new applicant data, ensuring accuracy, and updating records as necessary. Admin 1 plays a critical role in ensuring that the database remains current and that all applicant details are correctly captured for further processing.</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Admin 2 / Evaluator / Rater</a:t>
            </a:r>
            <a:r>
              <a:rPr lang="en">
                <a:solidFill>
                  <a:schemeClr val="dk1"/>
                </a:solidFill>
              </a:rPr>
              <a:t>: Admin 2 is responsible for inputting grades and ratings for applicants during the evaluation process. This role involves assessing the qualifications and performance of applicants based on predefined criteria and entering these ratings into the system. Admin 2 ensures that evaluations are conducted fairly and that the ratings accurately reflect each applicant's qualifications.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Applicants</a:t>
            </a:r>
            <a:r>
              <a:rPr lang="en">
                <a:solidFill>
                  <a:schemeClr val="dk1"/>
                </a:solidFill>
              </a:rPr>
              <a:t>: Applicants have limited access to the system, where they can view their individual ratings and track their progress throughout the recruitment process. This transparency allows applicants to stay informed about their status and ensures that the evaluation process is clear and accessible to them.</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Each of these roles is essential for the successful operation of DASP, enabling a streamlined and transparent recruitment process.</a:t>
            </a:r>
            <a:endParaRPr>
              <a:solidFill>
                <a:schemeClr val="dk1"/>
              </a:solidFill>
            </a:endParaRPr>
          </a:p>
          <a:p>
            <a:pPr marL="0" marR="0" lvl="0" indent="0" algn="l" rtl="0">
              <a:lnSpc>
                <a:spcPct val="100000"/>
              </a:lnSpc>
              <a:spcBef>
                <a:spcPts val="1200"/>
              </a:spcBef>
              <a:spcAft>
                <a:spcPts val="0"/>
              </a:spcAft>
              <a:buNone/>
            </a:pPr>
            <a:endParaRPr/>
          </a:p>
        </p:txBody>
      </p:sp>
    </p:spTree>
    <p:extLst>
      <p:ext uri="{BB962C8B-B14F-4D97-AF65-F5344CB8AC3E}">
        <p14:creationId xmlns:p14="http://schemas.microsoft.com/office/powerpoint/2010/main" val="180175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7209-8BE3-4020-A53B-BFB22FCEE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9E4264A-77A7-4D98-9CAB-BD43343EC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7364436-5C47-42D1-9EFE-38D0C82324FA}"/>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F673C0AF-C102-403C-A003-7B9343D3CDD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5A87AB4-EF73-45DA-A206-AC1A8226E7F1}"/>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7445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D9FB-0E6D-4BB6-8B85-EFA8901539B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7D62B7A-839C-44D2-97FC-4F37082D4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51C8AD9-C2F6-416D-B2E0-5DD1F72FA606}"/>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56B25537-DEFC-472C-853F-3B16A03F92C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EBBA3CA-A280-47EE-A443-91971732DD44}"/>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77675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D9F0B8-E742-40D8-8BFC-27F43DF4A7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69EC65D-1FAF-4DE3-982E-18C606A57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CF94CD1-5A15-4175-990C-D8F9B76EA0F4}"/>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A1EB98C1-6A82-4DE7-BCAE-DC8ED95B373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B8938CD-5844-4A72-B64B-712BBBA6C48C}"/>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50819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CED3-665F-4D71-83F0-A3EA1E8EA49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B2ACA0C-1767-465D-9601-F7B66C22B7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C8456A5-2F1F-4CC9-82E5-3520319574E5}"/>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B2ADC7F4-54C6-468D-8BBE-3562243B47B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A402591-9F65-443D-A6D3-83D268F96730}"/>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261985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F797-C07A-4928-9FDA-28FB07F29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63C1AF4-5BF9-46A5-B222-A00877D94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F6D4A8-9567-4193-9210-6FB1D8040D2F}"/>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25831466-08E8-4801-8920-C70728D8620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E791842-4ABC-4C48-8900-3780AC9851D6}"/>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61169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42-3915-4738-8174-1158E39C176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1A3EC92-1AC8-4AF9-8B34-EB7A34B74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F768970-2991-433F-ADA5-06059545E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38C28AB-AB14-4319-8285-3C76DC41B390}"/>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6" name="Footer Placeholder 5">
            <a:extLst>
              <a:ext uri="{FF2B5EF4-FFF2-40B4-BE49-F238E27FC236}">
                <a16:creationId xmlns:a16="http://schemas.microsoft.com/office/drawing/2014/main" id="{8C6879B6-E350-4FDD-BF0D-029366E3FCD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1BCD03D-9120-4081-97D3-87EE5B468BD4}"/>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24597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82CE-E54A-4E15-9063-C29C4260DCF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A8E133A-B2A0-4F1A-AEA1-A725EA23F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D2BF0-3E78-4B74-BA68-B99F2EFC5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F53A4E8A-7755-4578-8016-FC695DA84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9BF21-276F-4108-876D-4E785E79FD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4E4BB07-CE1B-4261-989E-4B36D6B1766E}"/>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8" name="Footer Placeholder 7">
            <a:extLst>
              <a:ext uri="{FF2B5EF4-FFF2-40B4-BE49-F238E27FC236}">
                <a16:creationId xmlns:a16="http://schemas.microsoft.com/office/drawing/2014/main" id="{68A32E94-D2AB-4260-9230-2D4CFFEDF8A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9DE3459-A036-4687-9105-9C8499F65B91}"/>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299240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5A0D-FDF7-4281-BF77-1815C4C17E2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0B7A1BF-6143-4D3C-943D-958142BE1BC1}"/>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4" name="Footer Placeholder 3">
            <a:extLst>
              <a:ext uri="{FF2B5EF4-FFF2-40B4-BE49-F238E27FC236}">
                <a16:creationId xmlns:a16="http://schemas.microsoft.com/office/drawing/2014/main" id="{32B609F6-506F-44F5-9569-7EDA70DC701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E5872822-BC7B-48E1-80DC-27ECD6343E40}"/>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170058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09F17-3608-47F4-884A-E88389D0C1C4}"/>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3" name="Footer Placeholder 2">
            <a:extLst>
              <a:ext uri="{FF2B5EF4-FFF2-40B4-BE49-F238E27FC236}">
                <a16:creationId xmlns:a16="http://schemas.microsoft.com/office/drawing/2014/main" id="{786BD12F-1B6E-4C2D-A364-B493B8426CD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FA5EDF0-307B-492E-A1D1-38AF7165FFD4}"/>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91783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F2A7-AD94-448C-880F-C332F5460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69DF9B9-E0BE-489A-BE07-812604C4B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C7EEB94-0185-4A16-9538-8EAD1B502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AB97F-437B-4327-8678-26D3AEEA12B8}"/>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6" name="Footer Placeholder 5">
            <a:extLst>
              <a:ext uri="{FF2B5EF4-FFF2-40B4-BE49-F238E27FC236}">
                <a16:creationId xmlns:a16="http://schemas.microsoft.com/office/drawing/2014/main" id="{7AA844A3-4A5E-4D31-A0D5-D2F3C6136F5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667B817-3FC9-4217-9C24-DEA42121002F}"/>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05706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7CE6-DCA7-464D-BE1D-21F370DEA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FCECC3E-E474-44E7-B118-5CF326D8F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77AFA92-53F6-47D5-8912-83576590F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9DA55-5E28-4683-90B2-F427EFFF94A6}"/>
              </a:ext>
            </a:extLst>
          </p:cNvPr>
          <p:cNvSpPr>
            <a:spLocks noGrp="1"/>
          </p:cNvSpPr>
          <p:nvPr>
            <p:ph type="dt" sz="half" idx="10"/>
          </p:nvPr>
        </p:nvSpPr>
        <p:spPr/>
        <p:txBody>
          <a:bodyPr/>
          <a:lstStyle/>
          <a:p>
            <a:fld id="{A61D9B5E-CF45-4EAD-A5C4-ECCFF15AAEAC}" type="datetimeFigureOut">
              <a:rPr lang="en-PH" smtClean="0"/>
              <a:t>13/09/2024</a:t>
            </a:fld>
            <a:endParaRPr lang="en-PH"/>
          </a:p>
        </p:txBody>
      </p:sp>
      <p:sp>
        <p:nvSpPr>
          <p:cNvPr id="6" name="Footer Placeholder 5">
            <a:extLst>
              <a:ext uri="{FF2B5EF4-FFF2-40B4-BE49-F238E27FC236}">
                <a16:creationId xmlns:a16="http://schemas.microsoft.com/office/drawing/2014/main" id="{5310BD31-5307-466A-8EB6-CD287738082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B31775F-89A8-4300-99BC-ECAACF2DB9F1}"/>
              </a:ext>
            </a:extLst>
          </p:cNvPr>
          <p:cNvSpPr>
            <a:spLocks noGrp="1"/>
          </p:cNvSpPr>
          <p:nvPr>
            <p:ph type="sldNum" sz="quarter" idx="12"/>
          </p:nvPr>
        </p:nvSpPr>
        <p:spPr/>
        <p:txBody>
          <a:bodyPr/>
          <a:lstStyle/>
          <a:p>
            <a:fld id="{54AC11B4-67F2-4C0D-A06C-2D576A7744CD}" type="slidenum">
              <a:rPr lang="en-PH" smtClean="0"/>
              <a:t>‹#›</a:t>
            </a:fld>
            <a:endParaRPr lang="en-PH"/>
          </a:p>
        </p:txBody>
      </p:sp>
    </p:spTree>
    <p:extLst>
      <p:ext uri="{BB962C8B-B14F-4D97-AF65-F5344CB8AC3E}">
        <p14:creationId xmlns:p14="http://schemas.microsoft.com/office/powerpoint/2010/main" val="320621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EDC9E-461A-4EA1-A650-4D2DDD957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EB4FEFE-F511-4ACD-BF3C-BFCD3FE1A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40BD9C1-B07C-4647-AEC1-87B0A8272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D9B5E-CF45-4EAD-A5C4-ECCFF15AAEAC}" type="datetimeFigureOut">
              <a:rPr lang="en-PH" smtClean="0"/>
              <a:t>13/09/2024</a:t>
            </a:fld>
            <a:endParaRPr lang="en-PH"/>
          </a:p>
        </p:txBody>
      </p:sp>
      <p:sp>
        <p:nvSpPr>
          <p:cNvPr id="5" name="Footer Placeholder 4">
            <a:extLst>
              <a:ext uri="{FF2B5EF4-FFF2-40B4-BE49-F238E27FC236}">
                <a16:creationId xmlns:a16="http://schemas.microsoft.com/office/drawing/2014/main" id="{2A495380-7533-4835-A42C-84BB908FE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2CEA442E-FBD7-4A5A-8FE3-B4898A473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C11B4-67F2-4C0D-A06C-2D576A7744CD}" type="slidenum">
              <a:rPr lang="en-PH" smtClean="0"/>
              <a:t>‹#›</a:t>
            </a:fld>
            <a:endParaRPr lang="en-PH"/>
          </a:p>
        </p:txBody>
      </p:sp>
    </p:spTree>
    <p:extLst>
      <p:ext uri="{BB962C8B-B14F-4D97-AF65-F5344CB8AC3E}">
        <p14:creationId xmlns:p14="http://schemas.microsoft.com/office/powerpoint/2010/main" val="189122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42"/>
          <p:cNvPicPr preferRelativeResize="0"/>
          <p:nvPr/>
        </p:nvPicPr>
        <p:blipFill rotWithShape="1">
          <a:blip r:embed="rId3">
            <a:alphaModFix/>
          </a:blip>
          <a:srcRect/>
          <a:stretch/>
        </p:blipFill>
        <p:spPr>
          <a:xfrm>
            <a:off x="13" y="0"/>
            <a:ext cx="12191987" cy="6858000"/>
          </a:xfrm>
          <a:prstGeom prst="rect">
            <a:avLst/>
          </a:prstGeom>
          <a:noFill/>
          <a:ln>
            <a:noFill/>
          </a:ln>
        </p:spPr>
      </p:pic>
      <p:pic>
        <p:nvPicPr>
          <p:cNvPr id="371" name="Google Shape;371;p42"/>
          <p:cNvPicPr preferRelativeResize="0"/>
          <p:nvPr/>
        </p:nvPicPr>
        <p:blipFill rotWithShape="1">
          <a:blip r:embed="rId4">
            <a:alphaModFix/>
          </a:blip>
          <a:srcRect/>
          <a:stretch/>
        </p:blipFill>
        <p:spPr>
          <a:xfrm>
            <a:off x="317733" y="5571634"/>
            <a:ext cx="1732648" cy="898401"/>
          </a:xfrm>
          <a:prstGeom prst="rect">
            <a:avLst/>
          </a:prstGeom>
          <a:noFill/>
          <a:ln>
            <a:noFill/>
          </a:ln>
        </p:spPr>
      </p:pic>
      <p:pic>
        <p:nvPicPr>
          <p:cNvPr id="406" name="Google Shape;406;p42"/>
          <p:cNvPicPr preferRelativeResize="0"/>
          <p:nvPr/>
        </p:nvPicPr>
        <p:blipFill rotWithShape="1">
          <a:blip r:embed="rId5">
            <a:alphaModFix/>
          </a:blip>
          <a:srcRect l="30048" t="12718" r="29432" b="14309"/>
          <a:stretch/>
        </p:blipFill>
        <p:spPr>
          <a:xfrm>
            <a:off x="2162269" y="5616517"/>
            <a:ext cx="798300" cy="808633"/>
          </a:xfrm>
          <a:prstGeom prst="rect">
            <a:avLst/>
          </a:prstGeom>
          <a:noFill/>
          <a:ln>
            <a:noFill/>
          </a:ln>
        </p:spPr>
      </p:pic>
      <p:sp>
        <p:nvSpPr>
          <p:cNvPr id="407" name="Google Shape;407;p42"/>
          <p:cNvSpPr txBox="1"/>
          <p:nvPr/>
        </p:nvSpPr>
        <p:spPr>
          <a:xfrm>
            <a:off x="317733" y="387965"/>
            <a:ext cx="8424800" cy="538800"/>
          </a:xfrm>
          <a:prstGeom prst="rect">
            <a:avLst/>
          </a:prstGeom>
          <a:noFill/>
          <a:ln>
            <a:noFill/>
          </a:ln>
        </p:spPr>
        <p:txBody>
          <a:bodyPr spcFirstLastPara="1" wrap="square" lIns="121900" tIns="121900" rIns="121900" bIns="121900" anchor="ctr" anchorCtr="0">
            <a:normAutofit/>
          </a:bodyPr>
          <a:lstStyle/>
          <a:p>
            <a:pPr>
              <a:lnSpc>
                <a:spcPct val="75000"/>
              </a:lnSpc>
              <a:buClr>
                <a:schemeClr val="dk1"/>
              </a:buClr>
              <a:buSzPts val="1541"/>
            </a:pPr>
            <a:r>
              <a:rPr lang="en" sz="2249" b="1" dirty="0">
                <a:solidFill>
                  <a:srgbClr val="00B050"/>
                </a:solidFill>
                <a:latin typeface="Poppins"/>
                <a:ea typeface="Poppins"/>
                <a:cs typeface="Poppins"/>
                <a:sym typeface="Poppins"/>
              </a:rPr>
              <a:t>System Users</a:t>
            </a:r>
            <a:endParaRPr sz="1571" b="1" dirty="0">
              <a:solidFill>
                <a:srgbClr val="0070C0"/>
              </a:solidFill>
              <a:latin typeface="Poppins"/>
              <a:ea typeface="Poppins"/>
              <a:cs typeface="Poppins"/>
              <a:sym typeface="Poppins"/>
            </a:endParaRPr>
          </a:p>
        </p:txBody>
      </p:sp>
      <p:graphicFrame>
        <p:nvGraphicFramePr>
          <p:cNvPr id="2" name="Table 2">
            <a:extLst>
              <a:ext uri="{FF2B5EF4-FFF2-40B4-BE49-F238E27FC236}">
                <a16:creationId xmlns:a16="http://schemas.microsoft.com/office/drawing/2014/main" id="{B668BCC0-57C6-4B02-AE42-2EAD7E7CE8F1}"/>
              </a:ext>
            </a:extLst>
          </p:cNvPr>
          <p:cNvGraphicFramePr>
            <a:graphicFrameLocks noGrp="1"/>
          </p:cNvGraphicFramePr>
          <p:nvPr>
            <p:extLst>
              <p:ext uri="{D42A27DB-BD31-4B8C-83A1-F6EECF244321}">
                <p14:modId xmlns:p14="http://schemas.microsoft.com/office/powerpoint/2010/main" val="211719549"/>
              </p:ext>
            </p:extLst>
          </p:nvPr>
        </p:nvGraphicFramePr>
        <p:xfrm>
          <a:off x="439861" y="985105"/>
          <a:ext cx="3376798" cy="4079240"/>
        </p:xfrm>
        <a:graphic>
          <a:graphicData uri="http://schemas.openxmlformats.org/drawingml/2006/table">
            <a:tbl>
              <a:tblPr firstRow="1" bandRow="1">
                <a:tableStyleId>{5C22544A-7EE6-4342-B048-85BDC9FD1C3A}</a:tableStyleId>
              </a:tblPr>
              <a:tblGrid>
                <a:gridCol w="1688399">
                  <a:extLst>
                    <a:ext uri="{9D8B030D-6E8A-4147-A177-3AD203B41FA5}">
                      <a16:colId xmlns:a16="http://schemas.microsoft.com/office/drawing/2014/main" val="2490858524"/>
                    </a:ext>
                  </a:extLst>
                </a:gridCol>
                <a:gridCol w="1688399">
                  <a:extLst>
                    <a:ext uri="{9D8B030D-6E8A-4147-A177-3AD203B41FA5}">
                      <a16:colId xmlns:a16="http://schemas.microsoft.com/office/drawing/2014/main" val="1892947926"/>
                    </a:ext>
                  </a:extLst>
                </a:gridCol>
              </a:tblGrid>
              <a:tr h="370840">
                <a:tc gridSpan="2">
                  <a:txBody>
                    <a:bodyPr/>
                    <a:lstStyle/>
                    <a:p>
                      <a:pPr algn="ctr"/>
                      <a:r>
                        <a:rPr lang="en-PH" sz="1400" dirty="0"/>
                        <a:t>Super Admin</a:t>
                      </a:r>
                    </a:p>
                  </a:txBody>
                  <a:tcPr anchor="ctr"/>
                </a:tc>
                <a:tc hMerge="1">
                  <a:txBody>
                    <a:bodyPr/>
                    <a:lstStyle/>
                    <a:p>
                      <a:pPr algn="ctr"/>
                      <a:endParaRPr lang="en-PH" sz="1100" dirty="0"/>
                    </a:p>
                  </a:txBody>
                  <a:tcPr anchor="ctr"/>
                </a:tc>
                <a:extLst>
                  <a:ext uri="{0D108BD9-81ED-4DB2-BD59-A6C34878D82A}">
                    <a16:rowId xmlns:a16="http://schemas.microsoft.com/office/drawing/2014/main" val="1631376049"/>
                  </a:ext>
                </a:extLst>
              </a:tr>
              <a:tr h="370840">
                <a:tc>
                  <a:txBody>
                    <a:bodyPr/>
                    <a:lstStyle/>
                    <a:p>
                      <a:pPr algn="ctr"/>
                      <a:r>
                        <a:rPr lang="en-PH" sz="1100" b="1" dirty="0">
                          <a:latin typeface="Bookman Old Style" panose="02050604050505020204" pitchFamily="18" charset="0"/>
                        </a:rPr>
                        <a:t>EMP-00001</a:t>
                      </a:r>
                    </a:p>
                  </a:txBody>
                  <a:tcPr anchor="ctr"/>
                </a:tc>
                <a:tc>
                  <a:txBody>
                    <a:bodyPr/>
                    <a:lstStyle/>
                    <a:p>
                      <a:pPr algn="ctr"/>
                      <a:r>
                        <a:rPr lang="en-PH" sz="1100" b="1" dirty="0">
                          <a:latin typeface="Bookman Old Style" panose="02050604050505020204" pitchFamily="18" charset="0"/>
                        </a:rPr>
                        <a:t>872zhf</a:t>
                      </a:r>
                    </a:p>
                  </a:txBody>
                  <a:tcPr anchor="ctr"/>
                </a:tc>
                <a:extLst>
                  <a:ext uri="{0D108BD9-81ED-4DB2-BD59-A6C34878D82A}">
                    <a16:rowId xmlns:a16="http://schemas.microsoft.com/office/drawing/2014/main" val="3375000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EMP-00002</a:t>
                      </a:r>
                    </a:p>
                  </a:txBody>
                  <a:tcPr anchor="ctr"/>
                </a:tc>
                <a:tc>
                  <a:txBody>
                    <a:bodyPr/>
                    <a:lstStyle/>
                    <a:p>
                      <a:pPr algn="ctr"/>
                      <a:r>
                        <a:rPr lang="en-PH" sz="1100" b="1" dirty="0">
                          <a:latin typeface="Bookman Old Style" panose="02050604050505020204" pitchFamily="18" charset="0"/>
                        </a:rPr>
                        <a:t>29iw64</a:t>
                      </a:r>
                    </a:p>
                  </a:txBody>
                  <a:tcPr anchor="ctr"/>
                </a:tc>
                <a:extLst>
                  <a:ext uri="{0D108BD9-81ED-4DB2-BD59-A6C34878D82A}">
                    <a16:rowId xmlns:a16="http://schemas.microsoft.com/office/drawing/2014/main" val="3947312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EMP-00003</a:t>
                      </a:r>
                    </a:p>
                  </a:txBody>
                  <a:tcPr anchor="ctr"/>
                </a:tc>
                <a:tc>
                  <a:txBody>
                    <a:bodyPr/>
                    <a:lstStyle/>
                    <a:p>
                      <a:pPr algn="ctr"/>
                      <a:r>
                        <a:rPr lang="en-PH" sz="1100" b="1" dirty="0">
                          <a:latin typeface="Bookman Old Style" panose="02050604050505020204" pitchFamily="18" charset="0"/>
                        </a:rPr>
                        <a:t>Y9474k</a:t>
                      </a:r>
                    </a:p>
                  </a:txBody>
                  <a:tcPr anchor="ctr"/>
                </a:tc>
                <a:extLst>
                  <a:ext uri="{0D108BD9-81ED-4DB2-BD59-A6C34878D82A}">
                    <a16:rowId xmlns:a16="http://schemas.microsoft.com/office/drawing/2014/main" val="42510166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EMP-00004</a:t>
                      </a:r>
                    </a:p>
                  </a:txBody>
                  <a:tcPr anchor="ctr"/>
                </a:tc>
                <a:tc>
                  <a:txBody>
                    <a:bodyPr/>
                    <a:lstStyle/>
                    <a:p>
                      <a:pPr algn="ctr"/>
                      <a:r>
                        <a:rPr lang="en-PH" sz="1100" b="1" dirty="0">
                          <a:latin typeface="Bookman Old Style" panose="02050604050505020204" pitchFamily="18" charset="0"/>
                        </a:rPr>
                        <a:t>4w38x2</a:t>
                      </a:r>
                    </a:p>
                  </a:txBody>
                  <a:tcPr anchor="ctr"/>
                </a:tc>
                <a:extLst>
                  <a:ext uri="{0D108BD9-81ED-4DB2-BD59-A6C34878D82A}">
                    <a16:rowId xmlns:a16="http://schemas.microsoft.com/office/drawing/2014/main" val="2046289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EMP-00005</a:t>
                      </a:r>
                    </a:p>
                  </a:txBody>
                  <a:tcPr anchor="ctr"/>
                </a:tc>
                <a:tc>
                  <a:txBody>
                    <a:bodyPr/>
                    <a:lstStyle/>
                    <a:p>
                      <a:pPr algn="ctr"/>
                      <a:r>
                        <a:rPr lang="en-PH" sz="1100" b="1" dirty="0">
                          <a:latin typeface="Bookman Old Style" panose="02050604050505020204" pitchFamily="18" charset="0"/>
                        </a:rPr>
                        <a:t>5kx77x</a:t>
                      </a:r>
                    </a:p>
                  </a:txBody>
                  <a:tcPr anchor="ctr"/>
                </a:tc>
                <a:extLst>
                  <a:ext uri="{0D108BD9-81ED-4DB2-BD59-A6C34878D82A}">
                    <a16:rowId xmlns:a16="http://schemas.microsoft.com/office/drawing/2014/main" val="8257808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EMP-00006</a:t>
                      </a:r>
                    </a:p>
                  </a:txBody>
                  <a:tcPr anchor="ctr"/>
                </a:tc>
                <a:tc>
                  <a:txBody>
                    <a:bodyPr/>
                    <a:lstStyle/>
                    <a:p>
                      <a:pPr algn="ctr"/>
                      <a:r>
                        <a:rPr lang="en-PH" sz="1100" b="1" dirty="0">
                          <a:latin typeface="Bookman Old Style" panose="02050604050505020204" pitchFamily="18" charset="0"/>
                        </a:rPr>
                        <a:t>50n59j</a:t>
                      </a:r>
                    </a:p>
                  </a:txBody>
                  <a:tcPr anchor="ctr"/>
                </a:tc>
                <a:extLst>
                  <a:ext uri="{0D108BD9-81ED-4DB2-BD59-A6C34878D82A}">
                    <a16:rowId xmlns:a16="http://schemas.microsoft.com/office/drawing/2014/main" val="22772706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EMP-00007</a:t>
                      </a:r>
                    </a:p>
                  </a:txBody>
                  <a:tcPr anchor="ctr"/>
                </a:tc>
                <a:tc>
                  <a:txBody>
                    <a:bodyPr/>
                    <a:lstStyle/>
                    <a:p>
                      <a:pPr algn="ctr"/>
                      <a:r>
                        <a:rPr lang="en-PH" sz="1100" b="1" dirty="0">
                          <a:latin typeface="Bookman Old Style" panose="02050604050505020204" pitchFamily="18" charset="0"/>
                        </a:rPr>
                        <a:t>z11in4</a:t>
                      </a:r>
                    </a:p>
                  </a:txBody>
                  <a:tcPr anchor="ctr"/>
                </a:tc>
                <a:extLst>
                  <a:ext uri="{0D108BD9-81ED-4DB2-BD59-A6C34878D82A}">
                    <a16:rowId xmlns:a16="http://schemas.microsoft.com/office/drawing/2014/main" val="9659488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EMP-00008</a:t>
                      </a:r>
                    </a:p>
                  </a:txBody>
                  <a:tcPr anchor="ctr"/>
                </a:tc>
                <a:tc>
                  <a:txBody>
                    <a:bodyPr/>
                    <a:lstStyle/>
                    <a:p>
                      <a:pPr algn="ctr"/>
                      <a:r>
                        <a:rPr lang="en-PH" sz="1100" b="1" dirty="0">
                          <a:latin typeface="Bookman Old Style" panose="02050604050505020204" pitchFamily="18" charset="0"/>
                        </a:rPr>
                        <a:t>770wet</a:t>
                      </a:r>
                    </a:p>
                  </a:txBody>
                  <a:tcPr anchor="ctr"/>
                </a:tc>
                <a:extLst>
                  <a:ext uri="{0D108BD9-81ED-4DB2-BD59-A6C34878D82A}">
                    <a16:rowId xmlns:a16="http://schemas.microsoft.com/office/drawing/2014/main" val="7796380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EMP-00009</a:t>
                      </a:r>
                    </a:p>
                  </a:txBody>
                  <a:tcPr anchor="ctr"/>
                </a:tc>
                <a:tc>
                  <a:txBody>
                    <a:bodyPr/>
                    <a:lstStyle/>
                    <a:p>
                      <a:pPr algn="ctr"/>
                      <a:r>
                        <a:rPr lang="en-PH" sz="1100" b="1" dirty="0">
                          <a:latin typeface="Bookman Old Style" panose="02050604050505020204" pitchFamily="18" charset="0"/>
                        </a:rPr>
                        <a:t>m8b93w</a:t>
                      </a:r>
                    </a:p>
                  </a:txBody>
                  <a:tcPr anchor="ctr"/>
                </a:tc>
                <a:extLst>
                  <a:ext uri="{0D108BD9-81ED-4DB2-BD59-A6C34878D82A}">
                    <a16:rowId xmlns:a16="http://schemas.microsoft.com/office/drawing/2014/main" val="5080956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EMP-00010</a:t>
                      </a:r>
                    </a:p>
                  </a:txBody>
                  <a:tcPr anchor="ctr"/>
                </a:tc>
                <a:tc>
                  <a:txBody>
                    <a:bodyPr/>
                    <a:lstStyle/>
                    <a:p>
                      <a:pPr algn="ctr"/>
                      <a:r>
                        <a:rPr lang="en-PH" sz="1100" b="1" dirty="0">
                          <a:latin typeface="Bookman Old Style" panose="02050604050505020204" pitchFamily="18" charset="0"/>
                        </a:rPr>
                        <a:t>ti4160</a:t>
                      </a:r>
                    </a:p>
                  </a:txBody>
                  <a:tcPr anchor="ctr"/>
                </a:tc>
                <a:extLst>
                  <a:ext uri="{0D108BD9-81ED-4DB2-BD59-A6C34878D82A}">
                    <a16:rowId xmlns:a16="http://schemas.microsoft.com/office/drawing/2014/main" val="68050266"/>
                  </a:ext>
                </a:extLst>
              </a:tr>
            </a:tbl>
          </a:graphicData>
        </a:graphic>
      </p:graphicFrame>
      <p:graphicFrame>
        <p:nvGraphicFramePr>
          <p:cNvPr id="41" name="Table 2">
            <a:extLst>
              <a:ext uri="{FF2B5EF4-FFF2-40B4-BE49-F238E27FC236}">
                <a16:creationId xmlns:a16="http://schemas.microsoft.com/office/drawing/2014/main" id="{FC426777-F2FF-4F03-BA7B-1FDDFE675B8B}"/>
              </a:ext>
            </a:extLst>
          </p:cNvPr>
          <p:cNvGraphicFramePr>
            <a:graphicFrameLocks noGrp="1"/>
          </p:cNvGraphicFramePr>
          <p:nvPr>
            <p:extLst>
              <p:ext uri="{D42A27DB-BD31-4B8C-83A1-F6EECF244321}">
                <p14:modId xmlns:p14="http://schemas.microsoft.com/office/powerpoint/2010/main" val="2527255187"/>
              </p:ext>
            </p:extLst>
          </p:nvPr>
        </p:nvGraphicFramePr>
        <p:xfrm>
          <a:off x="3964913" y="978808"/>
          <a:ext cx="3376798" cy="4072943"/>
        </p:xfrm>
        <a:graphic>
          <a:graphicData uri="http://schemas.openxmlformats.org/drawingml/2006/table">
            <a:tbl>
              <a:tblPr firstRow="1" bandRow="1">
                <a:tableStyleId>{5C22544A-7EE6-4342-B048-85BDC9FD1C3A}</a:tableStyleId>
              </a:tblPr>
              <a:tblGrid>
                <a:gridCol w="1688399">
                  <a:extLst>
                    <a:ext uri="{9D8B030D-6E8A-4147-A177-3AD203B41FA5}">
                      <a16:colId xmlns:a16="http://schemas.microsoft.com/office/drawing/2014/main" val="2490858524"/>
                    </a:ext>
                  </a:extLst>
                </a:gridCol>
                <a:gridCol w="1688399">
                  <a:extLst>
                    <a:ext uri="{9D8B030D-6E8A-4147-A177-3AD203B41FA5}">
                      <a16:colId xmlns:a16="http://schemas.microsoft.com/office/drawing/2014/main" val="1892947926"/>
                    </a:ext>
                  </a:extLst>
                </a:gridCol>
              </a:tblGrid>
              <a:tr h="364543">
                <a:tc gridSpan="2">
                  <a:txBody>
                    <a:bodyPr/>
                    <a:lstStyle/>
                    <a:p>
                      <a:pPr algn="ctr"/>
                      <a:r>
                        <a:rPr lang="en-PH" sz="1400" dirty="0"/>
                        <a:t>Admin 1 – Data Admin</a:t>
                      </a:r>
                    </a:p>
                  </a:txBody>
                  <a:tcPr anchor="ctr"/>
                </a:tc>
                <a:tc hMerge="1">
                  <a:txBody>
                    <a:bodyPr/>
                    <a:lstStyle/>
                    <a:p>
                      <a:pPr algn="ctr"/>
                      <a:endParaRPr lang="en-PH" sz="1100" dirty="0"/>
                    </a:p>
                  </a:txBody>
                  <a:tcPr anchor="ctr"/>
                </a:tc>
                <a:extLst>
                  <a:ext uri="{0D108BD9-81ED-4DB2-BD59-A6C34878D82A}">
                    <a16:rowId xmlns:a16="http://schemas.microsoft.com/office/drawing/2014/main" val="1631376049"/>
                  </a:ext>
                </a:extLst>
              </a:tr>
              <a:tr h="370840">
                <a:tc>
                  <a:txBody>
                    <a:bodyPr/>
                    <a:lstStyle/>
                    <a:p>
                      <a:pPr algn="ctr"/>
                      <a:r>
                        <a:rPr lang="en-PH" sz="1100" b="1" dirty="0">
                          <a:latin typeface="Bookman Old Style" panose="02050604050505020204" pitchFamily="18" charset="0"/>
                        </a:rPr>
                        <a:t>EMP-00011</a:t>
                      </a:r>
                    </a:p>
                  </a:txBody>
                  <a:tcPr anchor="ctr"/>
                </a:tc>
                <a:tc>
                  <a:txBody>
                    <a:bodyPr/>
                    <a:lstStyle/>
                    <a:p>
                      <a:pPr algn="ctr"/>
                      <a:r>
                        <a:rPr lang="en-PH" sz="1100" b="1" dirty="0">
                          <a:latin typeface="Bookman Old Style" panose="02050604050505020204" pitchFamily="18" charset="0"/>
                        </a:rPr>
                        <a:t>4k5549</a:t>
                      </a:r>
                    </a:p>
                  </a:txBody>
                  <a:tcPr anchor="ctr"/>
                </a:tc>
                <a:extLst>
                  <a:ext uri="{0D108BD9-81ED-4DB2-BD59-A6C34878D82A}">
                    <a16:rowId xmlns:a16="http://schemas.microsoft.com/office/drawing/2014/main" val="3375000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EMP-00012</a:t>
                      </a:r>
                    </a:p>
                  </a:txBody>
                  <a:tcPr anchor="ctr"/>
                </a:tc>
                <a:tc>
                  <a:txBody>
                    <a:bodyPr/>
                    <a:lstStyle/>
                    <a:p>
                      <a:pPr algn="ctr"/>
                      <a:r>
                        <a:rPr lang="en-PH" sz="1100" b="1" dirty="0">
                          <a:latin typeface="Bookman Old Style" panose="02050604050505020204" pitchFamily="18" charset="0"/>
                        </a:rPr>
                        <a:t>4h3186</a:t>
                      </a:r>
                    </a:p>
                  </a:txBody>
                  <a:tcPr anchor="ctr"/>
                </a:tc>
                <a:extLst>
                  <a:ext uri="{0D108BD9-81ED-4DB2-BD59-A6C34878D82A}">
                    <a16:rowId xmlns:a16="http://schemas.microsoft.com/office/drawing/2014/main" val="37921126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EMP-00013</a:t>
                      </a:r>
                    </a:p>
                  </a:txBody>
                  <a:tcPr anchor="ctr"/>
                </a:tc>
                <a:tc>
                  <a:txBody>
                    <a:bodyPr/>
                    <a:lstStyle/>
                    <a:p>
                      <a:pPr algn="ctr"/>
                      <a:r>
                        <a:rPr lang="en-PH" sz="1100" b="1" dirty="0">
                          <a:latin typeface="Bookman Old Style" panose="02050604050505020204" pitchFamily="18" charset="0"/>
                        </a:rPr>
                        <a:t>lm465m</a:t>
                      </a:r>
                    </a:p>
                  </a:txBody>
                  <a:tcPr anchor="ctr"/>
                </a:tc>
                <a:extLst>
                  <a:ext uri="{0D108BD9-81ED-4DB2-BD59-A6C34878D82A}">
                    <a16:rowId xmlns:a16="http://schemas.microsoft.com/office/drawing/2014/main" val="23545933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EMP-00014</a:t>
                      </a:r>
                    </a:p>
                  </a:txBody>
                  <a:tcPr anchor="ctr"/>
                </a:tc>
                <a:tc>
                  <a:txBody>
                    <a:bodyPr/>
                    <a:lstStyle/>
                    <a:p>
                      <a:pPr algn="ctr"/>
                      <a:r>
                        <a:rPr lang="en-PH" sz="1100" b="1" dirty="0">
                          <a:latin typeface="Bookman Old Style" panose="02050604050505020204" pitchFamily="18" charset="0"/>
                        </a:rPr>
                        <a:t>25os9s</a:t>
                      </a:r>
                    </a:p>
                  </a:txBody>
                  <a:tcPr anchor="ctr"/>
                </a:tc>
                <a:extLst>
                  <a:ext uri="{0D108BD9-81ED-4DB2-BD59-A6C34878D82A}">
                    <a16:rowId xmlns:a16="http://schemas.microsoft.com/office/drawing/2014/main" val="1016495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EMP-00015</a:t>
                      </a:r>
                    </a:p>
                  </a:txBody>
                  <a:tcPr anchor="ctr"/>
                </a:tc>
                <a:tc>
                  <a:txBody>
                    <a:bodyPr/>
                    <a:lstStyle/>
                    <a:p>
                      <a:pPr algn="ctr"/>
                      <a:r>
                        <a:rPr lang="en-PH" sz="1100" b="1" dirty="0">
                          <a:latin typeface="Bookman Old Style" panose="02050604050505020204" pitchFamily="18" charset="0"/>
                        </a:rPr>
                        <a:t>4d30cg</a:t>
                      </a:r>
                    </a:p>
                  </a:txBody>
                  <a:tcPr anchor="ctr"/>
                </a:tc>
                <a:extLst>
                  <a:ext uri="{0D108BD9-81ED-4DB2-BD59-A6C34878D82A}">
                    <a16:rowId xmlns:a16="http://schemas.microsoft.com/office/drawing/2014/main" val="21132744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EMP-00016</a:t>
                      </a:r>
                    </a:p>
                  </a:txBody>
                  <a:tcPr anchor="ctr"/>
                </a:tc>
                <a:tc>
                  <a:txBody>
                    <a:bodyPr/>
                    <a:lstStyle/>
                    <a:p>
                      <a:pPr algn="ctr"/>
                      <a:r>
                        <a:rPr lang="en-PH" sz="1100" b="1" dirty="0">
                          <a:latin typeface="Bookman Old Style" panose="02050604050505020204" pitchFamily="18" charset="0"/>
                        </a:rPr>
                        <a:t>hlp700</a:t>
                      </a:r>
                    </a:p>
                  </a:txBody>
                  <a:tcPr anchor="ctr"/>
                </a:tc>
                <a:extLst>
                  <a:ext uri="{0D108BD9-81ED-4DB2-BD59-A6C34878D82A}">
                    <a16:rowId xmlns:a16="http://schemas.microsoft.com/office/drawing/2014/main" val="37844735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EMP-00017</a:t>
                      </a:r>
                    </a:p>
                  </a:txBody>
                  <a:tcPr anchor="ctr"/>
                </a:tc>
                <a:tc>
                  <a:txBody>
                    <a:bodyPr/>
                    <a:lstStyle/>
                    <a:p>
                      <a:pPr algn="ctr"/>
                      <a:r>
                        <a:rPr lang="en-PH" sz="1100" b="1" dirty="0">
                          <a:latin typeface="Bookman Old Style" panose="02050604050505020204" pitchFamily="18" charset="0"/>
                        </a:rPr>
                        <a:t>46bl78</a:t>
                      </a:r>
                    </a:p>
                  </a:txBody>
                  <a:tcPr anchor="ctr"/>
                </a:tc>
                <a:extLst>
                  <a:ext uri="{0D108BD9-81ED-4DB2-BD59-A6C34878D82A}">
                    <a16:rowId xmlns:a16="http://schemas.microsoft.com/office/drawing/2014/main" val="25524654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EMP-00018</a:t>
                      </a:r>
                    </a:p>
                  </a:txBody>
                  <a:tcPr anchor="ctr"/>
                </a:tc>
                <a:tc>
                  <a:txBody>
                    <a:bodyPr/>
                    <a:lstStyle/>
                    <a:p>
                      <a:pPr algn="ctr"/>
                      <a:r>
                        <a:rPr lang="en-PH" sz="1100" b="1" dirty="0">
                          <a:latin typeface="Bookman Old Style" panose="02050604050505020204" pitchFamily="18" charset="0"/>
                        </a:rPr>
                        <a:t>o14i04</a:t>
                      </a:r>
                    </a:p>
                  </a:txBody>
                  <a:tcPr anchor="ctr"/>
                </a:tc>
                <a:extLst>
                  <a:ext uri="{0D108BD9-81ED-4DB2-BD59-A6C34878D82A}">
                    <a16:rowId xmlns:a16="http://schemas.microsoft.com/office/drawing/2014/main" val="8148215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EMP-00019</a:t>
                      </a:r>
                    </a:p>
                  </a:txBody>
                  <a:tcPr anchor="ctr"/>
                </a:tc>
                <a:tc>
                  <a:txBody>
                    <a:bodyPr/>
                    <a:lstStyle/>
                    <a:p>
                      <a:pPr algn="ctr"/>
                      <a:r>
                        <a:rPr lang="en-PH" sz="1100" b="1" dirty="0">
                          <a:latin typeface="Bookman Old Style" panose="02050604050505020204" pitchFamily="18" charset="0"/>
                        </a:rPr>
                        <a:t>p74n74</a:t>
                      </a:r>
                    </a:p>
                  </a:txBody>
                  <a:tcPr anchor="ctr"/>
                </a:tc>
                <a:extLst>
                  <a:ext uri="{0D108BD9-81ED-4DB2-BD59-A6C34878D82A}">
                    <a16:rowId xmlns:a16="http://schemas.microsoft.com/office/drawing/2014/main" val="22772706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EMP-00020</a:t>
                      </a:r>
                    </a:p>
                  </a:txBody>
                  <a:tcPr anchor="ctr"/>
                </a:tc>
                <a:tc>
                  <a:txBody>
                    <a:bodyPr/>
                    <a:lstStyle/>
                    <a:p>
                      <a:pPr algn="ctr"/>
                      <a:r>
                        <a:rPr lang="en-PH" sz="1100" b="1" dirty="0">
                          <a:latin typeface="Bookman Old Style" panose="02050604050505020204" pitchFamily="18" charset="0"/>
                        </a:rPr>
                        <a:t>v730i4</a:t>
                      </a:r>
                    </a:p>
                  </a:txBody>
                  <a:tcPr anchor="ctr"/>
                </a:tc>
                <a:extLst>
                  <a:ext uri="{0D108BD9-81ED-4DB2-BD59-A6C34878D82A}">
                    <a16:rowId xmlns:a16="http://schemas.microsoft.com/office/drawing/2014/main" val="965948802"/>
                  </a:ext>
                </a:extLst>
              </a:tr>
            </a:tbl>
          </a:graphicData>
        </a:graphic>
      </p:graphicFrame>
      <p:graphicFrame>
        <p:nvGraphicFramePr>
          <p:cNvPr id="42" name="Table 2">
            <a:extLst>
              <a:ext uri="{FF2B5EF4-FFF2-40B4-BE49-F238E27FC236}">
                <a16:creationId xmlns:a16="http://schemas.microsoft.com/office/drawing/2014/main" id="{7E4D486A-9781-4CA7-AAB1-82DF56F879E2}"/>
              </a:ext>
            </a:extLst>
          </p:cNvPr>
          <p:cNvGraphicFramePr>
            <a:graphicFrameLocks noGrp="1"/>
          </p:cNvGraphicFramePr>
          <p:nvPr>
            <p:extLst>
              <p:ext uri="{D42A27DB-BD31-4B8C-83A1-F6EECF244321}">
                <p14:modId xmlns:p14="http://schemas.microsoft.com/office/powerpoint/2010/main" val="1617140222"/>
              </p:ext>
            </p:extLst>
          </p:nvPr>
        </p:nvGraphicFramePr>
        <p:xfrm>
          <a:off x="7489965" y="956589"/>
          <a:ext cx="3376798" cy="4450080"/>
        </p:xfrm>
        <a:graphic>
          <a:graphicData uri="http://schemas.openxmlformats.org/drawingml/2006/table">
            <a:tbl>
              <a:tblPr firstRow="1" bandRow="1">
                <a:tableStyleId>{5C22544A-7EE6-4342-B048-85BDC9FD1C3A}</a:tableStyleId>
              </a:tblPr>
              <a:tblGrid>
                <a:gridCol w="1688399">
                  <a:extLst>
                    <a:ext uri="{9D8B030D-6E8A-4147-A177-3AD203B41FA5}">
                      <a16:colId xmlns:a16="http://schemas.microsoft.com/office/drawing/2014/main" val="2490858524"/>
                    </a:ext>
                  </a:extLst>
                </a:gridCol>
                <a:gridCol w="1688399">
                  <a:extLst>
                    <a:ext uri="{9D8B030D-6E8A-4147-A177-3AD203B41FA5}">
                      <a16:colId xmlns:a16="http://schemas.microsoft.com/office/drawing/2014/main" val="1892947926"/>
                    </a:ext>
                  </a:extLst>
                </a:gridCol>
              </a:tblGrid>
              <a:tr h="370840">
                <a:tc gridSpan="2">
                  <a:txBody>
                    <a:bodyPr/>
                    <a:lstStyle/>
                    <a:p>
                      <a:pPr algn="ctr"/>
                      <a:r>
                        <a:rPr lang="en-PH" sz="1400" dirty="0"/>
                        <a:t>Admin 2 - Evaluator</a:t>
                      </a:r>
                    </a:p>
                  </a:txBody>
                  <a:tcPr anchor="ctr"/>
                </a:tc>
                <a:tc hMerge="1">
                  <a:txBody>
                    <a:bodyPr/>
                    <a:lstStyle/>
                    <a:p>
                      <a:pPr algn="ctr"/>
                      <a:endParaRPr lang="en-PH" sz="1100" dirty="0"/>
                    </a:p>
                  </a:txBody>
                  <a:tcPr anchor="ctr"/>
                </a:tc>
                <a:extLst>
                  <a:ext uri="{0D108BD9-81ED-4DB2-BD59-A6C34878D82A}">
                    <a16:rowId xmlns:a16="http://schemas.microsoft.com/office/drawing/2014/main" val="1631376049"/>
                  </a:ext>
                </a:extLst>
              </a:tr>
              <a:tr h="370840">
                <a:tc>
                  <a:txBody>
                    <a:bodyPr/>
                    <a:lstStyle/>
                    <a:p>
                      <a:pPr algn="ctr"/>
                      <a:r>
                        <a:rPr lang="en-PH" sz="1100" b="1" dirty="0">
                          <a:latin typeface="Bookman Old Style" panose="02050604050505020204" pitchFamily="18" charset="0"/>
                        </a:rPr>
                        <a:t>EMP-00021</a:t>
                      </a:r>
                    </a:p>
                  </a:txBody>
                  <a:tcPr anchor="ctr"/>
                </a:tc>
                <a:tc>
                  <a:txBody>
                    <a:bodyPr/>
                    <a:lstStyle/>
                    <a:p>
                      <a:pPr algn="ctr"/>
                      <a:r>
                        <a:rPr lang="en-PH" sz="1100" b="1" dirty="0">
                          <a:latin typeface="Bookman Old Style" panose="02050604050505020204" pitchFamily="18" charset="0"/>
                        </a:rPr>
                        <a:t>21ef66</a:t>
                      </a:r>
                    </a:p>
                  </a:txBody>
                  <a:tcPr anchor="ctr"/>
                </a:tc>
                <a:extLst>
                  <a:ext uri="{0D108BD9-81ED-4DB2-BD59-A6C34878D82A}">
                    <a16:rowId xmlns:a16="http://schemas.microsoft.com/office/drawing/2014/main" val="3375000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EMP-00022</a:t>
                      </a:r>
                    </a:p>
                  </a:txBody>
                  <a:tcPr anchor="ctr"/>
                </a:tc>
                <a:tc>
                  <a:txBody>
                    <a:bodyPr/>
                    <a:lstStyle/>
                    <a:p>
                      <a:pPr algn="ctr"/>
                      <a:r>
                        <a:rPr lang="en-PH" sz="1100" b="1" dirty="0">
                          <a:latin typeface="Bookman Old Style" panose="02050604050505020204" pitchFamily="18" charset="0"/>
                        </a:rPr>
                        <a:t>l44338</a:t>
                      </a:r>
                    </a:p>
                  </a:txBody>
                  <a:tcPr anchor="ctr"/>
                </a:tc>
                <a:extLst>
                  <a:ext uri="{0D108BD9-81ED-4DB2-BD59-A6C34878D82A}">
                    <a16:rowId xmlns:a16="http://schemas.microsoft.com/office/drawing/2014/main" val="22772706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EMP-00023</a:t>
                      </a:r>
                    </a:p>
                  </a:txBody>
                  <a:tcPr anchor="ctr"/>
                </a:tc>
                <a:tc>
                  <a:txBody>
                    <a:bodyPr/>
                    <a:lstStyle/>
                    <a:p>
                      <a:pPr algn="ctr"/>
                      <a:r>
                        <a:rPr lang="en-PH" sz="1100" b="1" dirty="0">
                          <a:latin typeface="Bookman Old Style" panose="02050604050505020204" pitchFamily="18" charset="0"/>
                        </a:rPr>
                        <a:t>q2425s</a:t>
                      </a:r>
                    </a:p>
                  </a:txBody>
                  <a:tcPr anchor="ctr"/>
                </a:tc>
                <a:extLst>
                  <a:ext uri="{0D108BD9-81ED-4DB2-BD59-A6C34878D82A}">
                    <a16:rowId xmlns:a16="http://schemas.microsoft.com/office/drawing/2014/main" val="34605296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EMP-00024</a:t>
                      </a:r>
                    </a:p>
                  </a:txBody>
                  <a:tcPr anchor="ctr"/>
                </a:tc>
                <a:tc>
                  <a:txBody>
                    <a:bodyPr/>
                    <a:lstStyle/>
                    <a:p>
                      <a:pPr algn="ctr"/>
                      <a:r>
                        <a:rPr lang="en-PH" sz="1100" b="1" dirty="0">
                          <a:latin typeface="Bookman Old Style" panose="02050604050505020204" pitchFamily="18" charset="0"/>
                        </a:rPr>
                        <a:t>n85881</a:t>
                      </a:r>
                    </a:p>
                  </a:txBody>
                  <a:tcPr anchor="ctr"/>
                </a:tc>
                <a:extLst>
                  <a:ext uri="{0D108BD9-81ED-4DB2-BD59-A6C34878D82A}">
                    <a16:rowId xmlns:a16="http://schemas.microsoft.com/office/drawing/2014/main" val="3771071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EMP-00025</a:t>
                      </a:r>
                    </a:p>
                  </a:txBody>
                  <a:tcPr anchor="ctr"/>
                </a:tc>
                <a:tc>
                  <a:txBody>
                    <a:bodyPr/>
                    <a:lstStyle/>
                    <a:p>
                      <a:pPr algn="ctr"/>
                      <a:r>
                        <a:rPr lang="en-PH" sz="1100" b="1" dirty="0">
                          <a:latin typeface="Bookman Old Style" panose="02050604050505020204" pitchFamily="18" charset="0"/>
                        </a:rPr>
                        <a:t>6vnr43</a:t>
                      </a:r>
                    </a:p>
                  </a:txBody>
                  <a:tcPr anchor="ctr"/>
                </a:tc>
                <a:extLst>
                  <a:ext uri="{0D108BD9-81ED-4DB2-BD59-A6C34878D82A}">
                    <a16:rowId xmlns:a16="http://schemas.microsoft.com/office/drawing/2014/main" val="40688105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EMP-00026</a:t>
                      </a:r>
                    </a:p>
                  </a:txBody>
                  <a:tcPr anchor="ctr"/>
                </a:tc>
                <a:tc>
                  <a:txBody>
                    <a:bodyPr/>
                    <a:lstStyle/>
                    <a:p>
                      <a:pPr algn="ctr"/>
                      <a:r>
                        <a:rPr lang="en-PH" sz="1100" b="1" dirty="0">
                          <a:latin typeface="Bookman Old Style" panose="02050604050505020204" pitchFamily="18" charset="0"/>
                        </a:rPr>
                        <a:t>e9l47i</a:t>
                      </a:r>
                    </a:p>
                  </a:txBody>
                  <a:tcPr anchor="ctr"/>
                </a:tc>
                <a:extLst>
                  <a:ext uri="{0D108BD9-81ED-4DB2-BD59-A6C34878D82A}">
                    <a16:rowId xmlns:a16="http://schemas.microsoft.com/office/drawing/2014/main" val="2555559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EMP-00027</a:t>
                      </a:r>
                    </a:p>
                  </a:txBody>
                  <a:tcPr anchor="ctr"/>
                </a:tc>
                <a:tc>
                  <a:txBody>
                    <a:bodyPr/>
                    <a:lstStyle/>
                    <a:p>
                      <a:pPr algn="ctr"/>
                      <a:r>
                        <a:rPr lang="en-PH" sz="1100" b="1" dirty="0">
                          <a:latin typeface="Bookman Old Style" panose="02050604050505020204" pitchFamily="18" charset="0"/>
                        </a:rPr>
                        <a:t>599o2x</a:t>
                      </a:r>
                    </a:p>
                  </a:txBody>
                  <a:tcPr anchor="ctr"/>
                </a:tc>
                <a:extLst>
                  <a:ext uri="{0D108BD9-81ED-4DB2-BD59-A6C34878D82A}">
                    <a16:rowId xmlns:a16="http://schemas.microsoft.com/office/drawing/2014/main" val="16789242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EMP-00028</a:t>
                      </a:r>
                    </a:p>
                  </a:txBody>
                  <a:tcPr anchor="ctr"/>
                </a:tc>
                <a:tc>
                  <a:txBody>
                    <a:bodyPr/>
                    <a:lstStyle/>
                    <a:p>
                      <a:pPr algn="ctr"/>
                      <a:r>
                        <a:rPr lang="en-PH" sz="1100" b="1" dirty="0">
                          <a:latin typeface="Bookman Old Style" panose="02050604050505020204" pitchFamily="18" charset="0"/>
                        </a:rPr>
                        <a:t>5p3j42</a:t>
                      </a:r>
                    </a:p>
                  </a:txBody>
                  <a:tcPr anchor="ctr"/>
                </a:tc>
                <a:extLst>
                  <a:ext uri="{0D108BD9-81ED-4DB2-BD59-A6C34878D82A}">
                    <a16:rowId xmlns:a16="http://schemas.microsoft.com/office/drawing/2014/main" val="29015401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EMP-00029</a:t>
                      </a:r>
                    </a:p>
                  </a:txBody>
                  <a:tcPr anchor="ctr"/>
                </a:tc>
                <a:tc>
                  <a:txBody>
                    <a:bodyPr/>
                    <a:lstStyle/>
                    <a:p>
                      <a:pPr algn="ctr"/>
                      <a:r>
                        <a:rPr lang="en-PH" sz="1100" b="1" dirty="0">
                          <a:latin typeface="Bookman Old Style" panose="02050604050505020204" pitchFamily="18" charset="0"/>
                        </a:rPr>
                        <a:t>9780n7</a:t>
                      </a:r>
                    </a:p>
                  </a:txBody>
                  <a:tcPr anchor="ctr"/>
                </a:tc>
                <a:extLst>
                  <a:ext uri="{0D108BD9-81ED-4DB2-BD59-A6C34878D82A}">
                    <a16:rowId xmlns:a16="http://schemas.microsoft.com/office/drawing/2014/main" val="9659488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1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EMP-00030</a:t>
                      </a:r>
                    </a:p>
                  </a:txBody>
                  <a:tcPr anchor="ctr"/>
                </a:tc>
                <a:tc>
                  <a:txBody>
                    <a:bodyPr/>
                    <a:lstStyle/>
                    <a:p>
                      <a:pPr algn="ctr"/>
                      <a:r>
                        <a:rPr lang="en-PH" sz="1100" b="1" dirty="0">
                          <a:latin typeface="Bookman Old Style" panose="02050604050505020204" pitchFamily="18" charset="0"/>
                        </a:rPr>
                        <a:t>12wx7c</a:t>
                      </a:r>
                    </a:p>
                  </a:txBody>
                  <a:tcPr anchor="ctr"/>
                </a:tc>
                <a:extLst>
                  <a:ext uri="{0D108BD9-81ED-4DB2-BD59-A6C34878D82A}">
                    <a16:rowId xmlns:a16="http://schemas.microsoft.com/office/drawing/2014/main" val="436640885"/>
                  </a:ext>
                </a:extLst>
              </a:tr>
              <a:tr h="370840">
                <a:tc>
                  <a:txBody>
                    <a:bodyPr/>
                    <a:lstStyle/>
                    <a:p>
                      <a:pPr algn="ctr"/>
                      <a:r>
                        <a:rPr lang="en-PH" sz="1100" b="1">
                          <a:latin typeface="Bookman Old Style" panose="02050604050505020204" pitchFamily="18" charset="0"/>
                        </a:rPr>
                        <a:t>EMP-00031</a:t>
                      </a:r>
                      <a:endParaRPr lang="en-PH" sz="1100" b="1" dirty="0">
                        <a:latin typeface="Bookman Old Style" panose="02050604050505020204" pitchFamily="18" charset="0"/>
                      </a:endParaRPr>
                    </a:p>
                  </a:txBody>
                  <a:tcPr anchor="ctr"/>
                </a:tc>
                <a:tc>
                  <a:txBody>
                    <a:bodyPr/>
                    <a:lstStyle/>
                    <a:p>
                      <a:pPr algn="ctr"/>
                      <a:r>
                        <a:rPr lang="en-PH" sz="1100" b="1" dirty="0">
                          <a:latin typeface="Bookman Old Style" panose="02050604050505020204" pitchFamily="18" charset="0"/>
                        </a:rPr>
                        <a:t>89995v</a:t>
                      </a:r>
                    </a:p>
                  </a:txBody>
                  <a:tcPr anchor="ctr"/>
                </a:tc>
                <a:extLst>
                  <a:ext uri="{0D108BD9-81ED-4DB2-BD59-A6C34878D82A}">
                    <a16:rowId xmlns:a16="http://schemas.microsoft.com/office/drawing/2014/main" val="3731879714"/>
                  </a:ext>
                </a:extLst>
              </a:tr>
            </a:tbl>
          </a:graphicData>
        </a:graphic>
      </p:graphicFrame>
    </p:spTree>
    <p:extLst>
      <p:ext uri="{BB962C8B-B14F-4D97-AF65-F5344CB8AC3E}">
        <p14:creationId xmlns:p14="http://schemas.microsoft.com/office/powerpoint/2010/main" val="148728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423</Words>
  <Application>Microsoft Office PowerPoint</Application>
  <PresentationFormat>Widescreen</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ASITSD</dc:creator>
  <cp:lastModifiedBy>ASITSD</cp:lastModifiedBy>
  <cp:revision>7</cp:revision>
  <dcterms:created xsi:type="dcterms:W3CDTF">2024-09-12T07:20:44Z</dcterms:created>
  <dcterms:modified xsi:type="dcterms:W3CDTF">2024-09-13T00:33:46Z</dcterms:modified>
</cp:coreProperties>
</file>