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8/10/2019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229599" cy="5745163"/>
          </a:xfrm>
        </p:spPr>
      </p:pic>
      <p:sp>
        <p:nvSpPr>
          <p:cNvPr id="4" name="Title 3"/>
          <p:cNvSpPr>
            <a:spLocks noGrp="1"/>
          </p:cNvSpPr>
          <p:nvPr>
            <p:ph type="title"/>
          </p:nvPr>
        </p:nvSpPr>
        <p:spPr>
          <a:xfrm>
            <a:off x="457200" y="4495800"/>
            <a:ext cx="8229600" cy="1143000"/>
          </a:xfrm>
        </p:spPr>
        <p:txBody>
          <a:bodyPr>
            <a:normAutofit fontScale="90000"/>
          </a:bodyPr>
          <a:lstStyle/>
          <a:p>
            <a:r>
              <a:rPr lang="en-IN" dirty="0" smtClean="0">
                <a:solidFill>
                  <a:schemeClr val="accent3">
                    <a:lumMod val="60000"/>
                    <a:lumOff val="40000"/>
                  </a:schemeClr>
                </a:solidFill>
              </a:rPr>
              <a:t>Battle of Neighbourhoods( Restaurants in Tokyo, Japan)</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151449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393192" lvl="1" indent="0">
              <a:buNone/>
            </a:pPr>
            <a:endParaRPr lang="en-US" sz="2400" dirty="0" smtClean="0"/>
          </a:p>
          <a:p>
            <a:pPr marL="365760" lvl="1" indent="-256032">
              <a:spcBef>
                <a:spcPts val="400"/>
              </a:spcBef>
              <a:buSzPct val="68000"/>
              <a:buFont typeface="Wingdings 3"/>
              <a:buChar char=""/>
            </a:pPr>
            <a:r>
              <a:rPr lang="en-US" sz="2400" dirty="0"/>
              <a:t>Ramen restaurants top the charts of most common venues in the 5 districts.</a:t>
            </a:r>
            <a:endParaRPr lang="en-IN" sz="2400" dirty="0"/>
          </a:p>
          <a:p>
            <a:r>
              <a:rPr lang="en-IN" sz="2400" dirty="0" err="1"/>
              <a:t>Nagatacho</a:t>
            </a:r>
            <a:r>
              <a:rPr lang="en-IN" sz="2400" dirty="0"/>
              <a:t> district in Chiyoda ward and </a:t>
            </a:r>
            <a:r>
              <a:rPr lang="en-IN" sz="2400" dirty="0" err="1"/>
              <a:t>Nihombashi</a:t>
            </a:r>
            <a:r>
              <a:rPr lang="en-IN" sz="2400" dirty="0"/>
              <a:t> in Chuo ward are dominated by Japanese and Chinese restaurants as </a:t>
            </a:r>
            <a:r>
              <a:rPr lang="en-IN" sz="2400" dirty="0" smtClean="0"/>
              <a:t>the most </a:t>
            </a:r>
            <a:r>
              <a:rPr lang="en-IN" sz="2400" dirty="0"/>
              <a:t>common </a:t>
            </a:r>
            <a:r>
              <a:rPr lang="en-IN" sz="2400" dirty="0"/>
              <a:t>venues</a:t>
            </a:r>
          </a:p>
          <a:p>
            <a:pPr marL="365760" lvl="1" indent="-256032">
              <a:spcBef>
                <a:spcPts val="400"/>
              </a:spcBef>
              <a:buSzPct val="68000"/>
              <a:buFont typeface="Wingdings 3"/>
              <a:buChar char=""/>
            </a:pPr>
            <a:r>
              <a:rPr lang="en-US" sz="2400" dirty="0"/>
              <a:t>Shibuya and Shinjuku areas are dominated by bars, pubs, and cafe as most common venues.</a:t>
            </a:r>
            <a:endParaRPr lang="en-IN" sz="2400" dirty="0"/>
          </a:p>
          <a:p>
            <a:pPr marL="365760" lvl="1" indent="-256032">
              <a:spcBef>
                <a:spcPts val="400"/>
              </a:spcBef>
              <a:buSzPct val="68000"/>
              <a:buFont typeface="Wingdings 3"/>
              <a:buChar char=""/>
            </a:pPr>
            <a:r>
              <a:rPr lang="en-US" sz="2400" dirty="0" err="1"/>
              <a:t>Nagatacho</a:t>
            </a:r>
            <a:r>
              <a:rPr lang="en-US" sz="2400" dirty="0"/>
              <a:t> has maximum number of restaurants as the most common venue whereas has Shibuya area has the least. But, Cafe and BBQ joints are found to be among the most visited destinations in this area.</a:t>
            </a:r>
            <a:endParaRPr lang="en-IN" sz="2400" dirty="0"/>
          </a:p>
          <a:p>
            <a:endParaRPr lang="en-IN" dirty="0"/>
          </a:p>
        </p:txBody>
      </p:sp>
      <p:sp>
        <p:nvSpPr>
          <p:cNvPr id="3" name="Title 2"/>
          <p:cNvSpPr>
            <a:spLocks noGrp="1"/>
          </p:cNvSpPr>
          <p:nvPr>
            <p:ph type="title"/>
          </p:nvPr>
        </p:nvSpPr>
        <p:spPr/>
        <p:txBody>
          <a:bodyPr>
            <a:normAutofit fontScale="90000"/>
          </a:bodyPr>
          <a:lstStyle/>
          <a:p>
            <a:r>
              <a:rPr lang="en-IN" dirty="0">
                <a:effectLst/>
              </a:rPr>
              <a:t>R</a:t>
            </a:r>
            <a:r>
              <a:rPr lang="en-IN" dirty="0" smtClean="0">
                <a:effectLst/>
              </a:rPr>
              <a:t>esults </a:t>
            </a:r>
            <a:r>
              <a:rPr lang="en-IN" dirty="0">
                <a:effectLst/>
              </a:rPr>
              <a:t>of the exploratory data analysis and clustering</a:t>
            </a:r>
            <a:endParaRPr lang="en-IN" dirty="0"/>
          </a:p>
        </p:txBody>
      </p:sp>
    </p:spTree>
    <p:extLst>
      <p:ext uri="{BB962C8B-B14F-4D97-AF65-F5344CB8AC3E}">
        <p14:creationId xmlns:p14="http://schemas.microsoft.com/office/powerpoint/2010/main" val="708087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a:t>Finally to conclude this project, We have got a small glimpse of how real life data-science projects look like. I    have made use of some frequently used python libraries to scrap web-data, use Foursquare API to explore the major districts of Tokyo and saw the results of segmentation of districts using Folium leaflet map. Potential for    this kind of analysis in a real life business problem is discussed in great detail. Also, some of the drawbacks and chance for improvements to represent even more realistic  pictures  are mentioned.  Finally, since  my analysis were mostly concentrated on the possibilities of opening a restaurants targeting the huge pool of office workers, some of the results obtained are surprisingly what I have expect after staying 5 years in Tokyo.</a:t>
            </a:r>
          </a:p>
          <a:p>
            <a:endParaRPr lang="en-IN" dirty="0"/>
          </a:p>
        </p:txBody>
      </p:sp>
      <p:sp>
        <p:nvSpPr>
          <p:cNvPr id="3" name="Title 2"/>
          <p:cNvSpPr>
            <a:spLocks noGrp="1"/>
          </p:cNvSpPr>
          <p:nvPr>
            <p:ph type="title"/>
          </p:nvPr>
        </p:nvSpPr>
        <p:spPr/>
        <p:txBody>
          <a:bodyPr>
            <a:normAutofit/>
          </a:bodyPr>
          <a:lstStyle/>
          <a:p>
            <a:r>
              <a:rPr lang="en-IN" dirty="0" smtClean="0">
                <a:effectLst/>
              </a:rPr>
              <a:t>Conclusion</a:t>
            </a:r>
            <a:endParaRPr lang="en-IN" dirty="0"/>
          </a:p>
        </p:txBody>
      </p:sp>
    </p:spTree>
    <p:extLst>
      <p:ext uri="{BB962C8B-B14F-4D97-AF65-F5344CB8AC3E}">
        <p14:creationId xmlns:p14="http://schemas.microsoft.com/office/powerpoint/2010/main" val="241451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dirty="0"/>
              <a:t>Tokyo, </a:t>
            </a:r>
            <a:r>
              <a:rPr lang="en-US" dirty="0" smtClean="0"/>
              <a:t>is </a:t>
            </a:r>
            <a:r>
              <a:rPr lang="en-US" dirty="0"/>
              <a:t>the most populous metropolitan area in the </a:t>
            </a:r>
            <a:r>
              <a:rPr lang="en-US" dirty="0" smtClean="0"/>
              <a:t>world. Tokyo </a:t>
            </a:r>
            <a:r>
              <a:rPr lang="en-US" dirty="0"/>
              <a:t>is definitely one of the best places to start up a new business.</a:t>
            </a:r>
            <a:endParaRPr lang="en-IN" dirty="0"/>
          </a:p>
          <a:p>
            <a:r>
              <a:rPr lang="en-US" dirty="0"/>
              <a:t>we will go through the benefits and pitfalls of opening a breakfast cum lunch restaurants in highly </a:t>
            </a:r>
            <a:r>
              <a:rPr lang="en-US" dirty="0" smtClean="0"/>
              <a:t>dense </a:t>
            </a:r>
            <a:r>
              <a:rPr lang="en-US" dirty="0"/>
              <a:t>office places. Usually the profit margin for a decent restaurant lie within 15 - 20% range but, it can even go high enough to 35%</a:t>
            </a:r>
            <a:endParaRPr lang="en-IN" dirty="0"/>
          </a:p>
        </p:txBody>
      </p:sp>
      <p:sp>
        <p:nvSpPr>
          <p:cNvPr id="2" name="Title 1"/>
          <p:cNvSpPr>
            <a:spLocks noGrp="1"/>
          </p:cNvSpPr>
          <p:nvPr>
            <p:ph type="title"/>
          </p:nvPr>
        </p:nvSpPr>
        <p:spPr/>
        <p:txBody>
          <a:bodyPr/>
          <a:lstStyle/>
          <a:p>
            <a:r>
              <a:rPr lang="en-IN" b="1" u="sng" dirty="0" smtClean="0"/>
              <a:t>Introduction</a:t>
            </a:r>
            <a:endParaRPr lang="en-IN" b="1" u="sng" dirty="0"/>
          </a:p>
        </p:txBody>
      </p:sp>
    </p:spTree>
    <p:extLst>
      <p:ext uri="{BB962C8B-B14F-4D97-AF65-F5344CB8AC3E}">
        <p14:creationId xmlns:p14="http://schemas.microsoft.com/office/powerpoint/2010/main" val="180560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85000" lnSpcReduction="20000"/>
          </a:bodyPr>
          <a:lstStyle/>
          <a:p>
            <a:pPr lvl="0"/>
            <a:r>
              <a:rPr lang="en-IN" dirty="0"/>
              <a:t>Business personnel who want to invest or open a restaurant. This analysis will be a comprehensive guide to start or expand restaurants targeting the large pool of office workers in Tokyo during lunch hours.</a:t>
            </a:r>
          </a:p>
          <a:p>
            <a:pPr lvl="0"/>
            <a:r>
              <a:rPr lang="en-IN" dirty="0"/>
              <a:t>Freelancer who loves to have their own restaurant as a side business. This analysis will give an idea, how beneficial it is to open a restaurant and what are the pros and cons of this business.</a:t>
            </a:r>
          </a:p>
          <a:p>
            <a:pPr lvl="0"/>
            <a:r>
              <a:rPr lang="en-IN" dirty="0"/>
              <a:t>New graduates, to find reasonable lunch/breakfast place close to office.</a:t>
            </a:r>
          </a:p>
          <a:p>
            <a:pPr lvl="0"/>
            <a:r>
              <a:rPr lang="en-IN" dirty="0"/>
              <a:t>Budding Data Scientists, who want to implement some of the most used Exploratory Data Analysis techniques to obtain necessary data, analyse it, and, finally be able to tell a story out of it.</a:t>
            </a:r>
          </a:p>
          <a:p>
            <a:endParaRPr lang="en-IN" dirty="0"/>
          </a:p>
        </p:txBody>
      </p:sp>
      <p:sp>
        <p:nvSpPr>
          <p:cNvPr id="2" name="Title 1"/>
          <p:cNvSpPr>
            <a:spLocks noGrp="1"/>
          </p:cNvSpPr>
          <p:nvPr>
            <p:ph type="title"/>
          </p:nvPr>
        </p:nvSpPr>
        <p:spPr/>
        <p:txBody>
          <a:bodyPr/>
          <a:lstStyle/>
          <a:p>
            <a:r>
              <a:rPr lang="en-IN" dirty="0" smtClean="0"/>
              <a:t>Target Audience</a:t>
            </a:r>
            <a:endParaRPr lang="en-IN" dirty="0"/>
          </a:p>
        </p:txBody>
      </p:sp>
    </p:spTree>
    <p:extLst>
      <p:ext uri="{BB962C8B-B14F-4D97-AF65-F5344CB8AC3E}">
        <p14:creationId xmlns:p14="http://schemas.microsoft.com/office/powerpoint/2010/main" val="1210606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IN" dirty="0" smtClean="0"/>
              <a:t>Name </a:t>
            </a:r>
            <a:r>
              <a:rPr lang="en-IN" dirty="0"/>
              <a:t>the 23 wards, area and population from web scrapping.</a:t>
            </a:r>
          </a:p>
          <a:p>
            <a:pPr lvl="0"/>
            <a:r>
              <a:rPr lang="en-IN" dirty="0"/>
              <a:t>Obtain information about best business districts.</a:t>
            </a:r>
          </a:p>
          <a:p>
            <a:pPr lvl="0"/>
            <a:r>
              <a:rPr lang="en-IN" dirty="0"/>
              <a:t>Use foursquare data to obtain info about restaurants.</a:t>
            </a:r>
          </a:p>
          <a:p>
            <a:pPr lvl="0"/>
            <a:r>
              <a:rPr lang="en-IN" dirty="0"/>
              <a:t>Data Visualization and some simple statistical analysis.</a:t>
            </a:r>
          </a:p>
          <a:p>
            <a:r>
              <a:rPr lang="en-IN" dirty="0"/>
              <a:t>Analysis using clustering, specially K-Means </a:t>
            </a:r>
            <a:r>
              <a:rPr lang="en-IN" dirty="0" smtClean="0"/>
              <a:t>Clustering</a:t>
            </a:r>
          </a:p>
          <a:p>
            <a:pPr lvl="0"/>
            <a:r>
              <a:rPr lang="en-IN" dirty="0"/>
              <a:t>Compare the Neighbourhood to find the best place for starting up a restaurant.</a:t>
            </a:r>
          </a:p>
          <a:p>
            <a:endParaRPr lang="en-IN" dirty="0"/>
          </a:p>
        </p:txBody>
      </p:sp>
      <p:sp>
        <p:nvSpPr>
          <p:cNvPr id="3" name="Title 2"/>
          <p:cNvSpPr>
            <a:spLocks noGrp="1"/>
          </p:cNvSpPr>
          <p:nvPr>
            <p:ph type="title"/>
          </p:nvPr>
        </p:nvSpPr>
        <p:spPr/>
        <p:txBody>
          <a:bodyPr/>
          <a:lstStyle/>
          <a:p>
            <a:r>
              <a:rPr lang="en-IN" dirty="0" smtClean="0"/>
              <a:t>Data and steps followed</a:t>
            </a:r>
            <a:endParaRPr lang="en-IN" dirty="0"/>
          </a:p>
        </p:txBody>
      </p:sp>
    </p:spTree>
    <p:extLst>
      <p:ext uri="{BB962C8B-B14F-4D97-AF65-F5344CB8AC3E}">
        <p14:creationId xmlns:p14="http://schemas.microsoft.com/office/powerpoint/2010/main" val="369183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b="1" dirty="0"/>
              <a:t>Web-Scrapping and </a:t>
            </a:r>
            <a:r>
              <a:rPr lang="en-IN" sz="2400" b="1" dirty="0" smtClean="0"/>
              <a:t>Cleaning, g</a:t>
            </a:r>
            <a:r>
              <a:rPr lang="en-US" sz="2400" b="1" dirty="0" smtClean="0"/>
              <a:t>et </a:t>
            </a:r>
            <a:r>
              <a:rPr lang="en-US" sz="2400" b="1" dirty="0"/>
              <a:t>the Names of Wards, Major Districts and Population from Wikipedia</a:t>
            </a:r>
            <a:endParaRPr lang="en-IN" sz="2400" b="1" dirty="0"/>
          </a:p>
          <a:p>
            <a:r>
              <a:rPr lang="en-IN" sz="2400" b="1" dirty="0"/>
              <a:t>Get the Coordinates of the Major Districts</a:t>
            </a:r>
            <a:endParaRPr lang="en-IN" sz="2400" dirty="0"/>
          </a:p>
          <a:p>
            <a:r>
              <a:rPr lang="en-IN" sz="2400" b="1" dirty="0"/>
              <a:t>Obtain the Average Land Price Data from Web-Scrapping</a:t>
            </a:r>
            <a:endParaRPr lang="en-IN" sz="2400" dirty="0"/>
          </a:p>
          <a:p>
            <a:r>
              <a:rPr lang="en-IN" sz="2400" b="1" dirty="0"/>
              <a:t>Foursquare Data </a:t>
            </a:r>
            <a:endParaRPr lang="en-IN" sz="2400" dirty="0"/>
          </a:p>
          <a:p>
            <a:pPr lvl="0"/>
            <a:endParaRPr lang="en-IN" dirty="0"/>
          </a:p>
          <a:p>
            <a:endParaRPr lang="en-IN" dirty="0"/>
          </a:p>
        </p:txBody>
      </p:sp>
      <p:sp>
        <p:nvSpPr>
          <p:cNvPr id="3" name="Title 2"/>
          <p:cNvSpPr>
            <a:spLocks noGrp="1"/>
          </p:cNvSpPr>
          <p:nvPr>
            <p:ph type="title"/>
          </p:nvPr>
        </p:nvSpPr>
        <p:spPr/>
        <p:txBody>
          <a:bodyPr/>
          <a:lstStyle/>
          <a:p>
            <a:r>
              <a:rPr lang="en-IN" dirty="0" smtClean="0"/>
              <a:t>Data Preparation</a:t>
            </a:r>
            <a:endParaRPr lang="en-IN" dirty="0"/>
          </a:p>
        </p:txBody>
      </p:sp>
      <p:pic>
        <p:nvPicPr>
          <p:cNvPr id="4" name="Picture 3"/>
          <p:cNvPicPr/>
          <p:nvPr/>
        </p:nvPicPr>
        <p:blipFill>
          <a:blip r:embed="rId2"/>
          <a:stretch>
            <a:fillRect/>
          </a:stretch>
        </p:blipFill>
        <p:spPr>
          <a:xfrm>
            <a:off x="609600" y="4267200"/>
            <a:ext cx="7924800" cy="2057400"/>
          </a:xfrm>
          <a:prstGeom prst="rect">
            <a:avLst/>
          </a:prstGeom>
        </p:spPr>
      </p:pic>
    </p:spTree>
    <p:extLst>
      <p:ext uri="{BB962C8B-B14F-4D97-AF65-F5344CB8AC3E}">
        <p14:creationId xmlns:p14="http://schemas.microsoft.com/office/powerpoint/2010/main" val="3992676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As </a:t>
            </a:r>
            <a:r>
              <a:rPr lang="en-IN" sz="2400" dirty="0"/>
              <a:t>the focus is on 5 major business districts (</a:t>
            </a:r>
            <a:r>
              <a:rPr lang="en-IN" sz="2400" dirty="0" err="1"/>
              <a:t>Nagatacho</a:t>
            </a:r>
            <a:r>
              <a:rPr lang="en-IN" sz="2400" dirty="0"/>
              <a:t>, </a:t>
            </a:r>
            <a:r>
              <a:rPr lang="en-IN" sz="2400" dirty="0" err="1"/>
              <a:t>Nihombashi</a:t>
            </a:r>
            <a:r>
              <a:rPr lang="en-IN" sz="2400" dirty="0"/>
              <a:t>, Shibuya. Shinjuku, and Shinagawa), we found that there are 193 restaurants (searching for    keyword Restaurant) among the 500 top venues in these 5 districts. </a:t>
            </a:r>
            <a:endParaRPr lang="en-IN" sz="2400" dirty="0" smtClean="0"/>
          </a:p>
          <a:p>
            <a:endParaRPr lang="en-IN" dirty="0"/>
          </a:p>
        </p:txBody>
      </p:sp>
      <p:sp>
        <p:nvSpPr>
          <p:cNvPr id="3" name="Title 2"/>
          <p:cNvSpPr>
            <a:spLocks noGrp="1"/>
          </p:cNvSpPr>
          <p:nvPr>
            <p:ph type="title"/>
          </p:nvPr>
        </p:nvSpPr>
        <p:spPr/>
        <p:txBody>
          <a:bodyPr>
            <a:normAutofit fontScale="90000"/>
          </a:bodyPr>
          <a:lstStyle/>
          <a:p>
            <a:r>
              <a:rPr lang="en-IN" dirty="0">
                <a:effectLst/>
              </a:rPr>
              <a:t>Exploring the Data and Major Districts of </a:t>
            </a:r>
            <a:r>
              <a:rPr lang="en-IN" dirty="0" smtClean="0">
                <a:effectLst/>
              </a:rPr>
              <a:t>Tokyo</a:t>
            </a:r>
            <a:endParaRPr lang="en-IN" dirty="0"/>
          </a:p>
        </p:txBody>
      </p:sp>
      <p:pic>
        <p:nvPicPr>
          <p:cNvPr id="4" name="Picture 3"/>
          <p:cNvPicPr/>
          <p:nvPr/>
        </p:nvPicPr>
        <p:blipFill>
          <a:blip r:embed="rId2"/>
          <a:stretch>
            <a:fillRect/>
          </a:stretch>
        </p:blipFill>
        <p:spPr>
          <a:xfrm>
            <a:off x="685800" y="3352800"/>
            <a:ext cx="7543800" cy="2693035"/>
          </a:xfrm>
          <a:prstGeom prst="rect">
            <a:avLst/>
          </a:prstGeom>
        </p:spPr>
      </p:pic>
    </p:spTree>
    <p:extLst>
      <p:ext uri="{BB962C8B-B14F-4D97-AF65-F5344CB8AC3E}">
        <p14:creationId xmlns:p14="http://schemas.microsoft.com/office/powerpoint/2010/main" val="1838469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lvl="0"/>
            <a:r>
              <a:rPr lang="en-IN" sz="2000" dirty="0" smtClean="0"/>
              <a:t>Ramen </a:t>
            </a:r>
            <a:r>
              <a:rPr lang="en-IN" sz="2000" dirty="0"/>
              <a:t>restaurants top the charts of most common venues in the 5 districts, followed by Japanese restaurants and BBQ joints.</a:t>
            </a:r>
            <a:endParaRPr lang="en-IN" sz="2000" b="1" i="1" dirty="0"/>
          </a:p>
          <a:p>
            <a:pPr lvl="0"/>
            <a:r>
              <a:rPr lang="en-IN" sz="2000" dirty="0"/>
              <a:t>A plot of the ten most frequent venues in these 5 districts are as below</a:t>
            </a:r>
          </a:p>
          <a:p>
            <a:endParaRPr lang="en-IN" dirty="0" smtClean="0"/>
          </a:p>
          <a:p>
            <a:endParaRPr lang="en-IN" dirty="0"/>
          </a:p>
          <a:p>
            <a:endParaRPr lang="en-IN" dirty="0" smtClean="0"/>
          </a:p>
          <a:p>
            <a:endParaRPr lang="en-IN" dirty="0"/>
          </a:p>
          <a:p>
            <a:endParaRPr lang="en-IN" dirty="0" smtClean="0"/>
          </a:p>
          <a:p>
            <a:endParaRPr lang="en-IN" dirty="0"/>
          </a:p>
          <a:p>
            <a:r>
              <a:rPr lang="en-IN" sz="2000" dirty="0"/>
              <a:t>Next step i</a:t>
            </a:r>
            <a:r>
              <a:rPr lang="en-IN" sz="2000" dirty="0"/>
              <a:t>s </a:t>
            </a:r>
            <a:r>
              <a:rPr lang="en-IN" sz="2000" dirty="0"/>
              <a:t>to obtain information about the top 5 venues of each district. </a:t>
            </a:r>
          </a:p>
        </p:txBody>
      </p:sp>
      <p:pic>
        <p:nvPicPr>
          <p:cNvPr id="4" name="Picture 3"/>
          <p:cNvPicPr/>
          <p:nvPr/>
        </p:nvPicPr>
        <p:blipFill>
          <a:blip r:embed="rId2"/>
          <a:stretch>
            <a:fillRect/>
          </a:stretch>
        </p:blipFill>
        <p:spPr>
          <a:xfrm>
            <a:off x="762000" y="2057400"/>
            <a:ext cx="7543800" cy="2642235"/>
          </a:xfrm>
          <a:prstGeom prst="rect">
            <a:avLst/>
          </a:prstGeom>
        </p:spPr>
      </p:pic>
    </p:spTree>
    <p:extLst>
      <p:ext uri="{BB962C8B-B14F-4D97-AF65-F5344CB8AC3E}">
        <p14:creationId xmlns:p14="http://schemas.microsoft.com/office/powerpoint/2010/main" val="2069855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IN" dirty="0"/>
              <a:t>D</a:t>
            </a:r>
            <a:r>
              <a:rPr lang="en-IN" dirty="0" smtClean="0"/>
              <a:t>istrict which has </a:t>
            </a:r>
            <a:r>
              <a:rPr lang="en-IN" dirty="0"/>
              <a:t>the highest number of restaurants as the most common venue and the plot below is the answer</a:t>
            </a:r>
          </a:p>
          <a:p>
            <a:endParaRPr lang="en-IN" dirty="0"/>
          </a:p>
        </p:txBody>
      </p:sp>
      <p:pic>
        <p:nvPicPr>
          <p:cNvPr id="4" name="Picture 3"/>
          <p:cNvPicPr/>
          <p:nvPr/>
        </p:nvPicPr>
        <p:blipFill>
          <a:blip r:embed="rId2"/>
          <a:stretch>
            <a:fillRect/>
          </a:stretch>
        </p:blipFill>
        <p:spPr>
          <a:xfrm>
            <a:off x="609600" y="2209800"/>
            <a:ext cx="7619999" cy="3274060"/>
          </a:xfrm>
          <a:prstGeom prst="rect">
            <a:avLst/>
          </a:prstGeom>
        </p:spPr>
      </p:pic>
    </p:spTree>
    <p:extLst>
      <p:ext uri="{BB962C8B-B14F-4D97-AF65-F5344CB8AC3E}">
        <p14:creationId xmlns:p14="http://schemas.microsoft.com/office/powerpoint/2010/main" val="704728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effectLst/>
              </a:rPr>
              <a:t>Clustering the Major Districts of </a:t>
            </a:r>
            <a:r>
              <a:rPr lang="en-IN" dirty="0" smtClean="0">
                <a:effectLst/>
              </a:rPr>
              <a:t>Tokyo</a:t>
            </a:r>
            <a:endParaRPr lang="en-IN" dirty="0"/>
          </a:p>
        </p:txBody>
      </p:sp>
      <p:pic>
        <p:nvPicPr>
          <p:cNvPr id="4" name="Content Placeholder 3"/>
          <p:cNvPicPr>
            <a:picLocks noGrp="1"/>
          </p:cNvPicPr>
          <p:nvPr>
            <p:ph idx="1"/>
          </p:nvPr>
        </p:nvPicPr>
        <p:blipFill>
          <a:blip r:embed="rId2"/>
          <a:stretch>
            <a:fillRect/>
          </a:stretch>
        </p:blipFill>
        <p:spPr>
          <a:xfrm>
            <a:off x="228600" y="1600200"/>
            <a:ext cx="8686800" cy="4015781"/>
          </a:xfrm>
          <a:prstGeom prst="rect">
            <a:avLst/>
          </a:prstGeom>
        </p:spPr>
      </p:pic>
    </p:spTree>
    <p:extLst>
      <p:ext uri="{BB962C8B-B14F-4D97-AF65-F5344CB8AC3E}">
        <p14:creationId xmlns:p14="http://schemas.microsoft.com/office/powerpoint/2010/main" val="385589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TotalTime>
  <Words>676</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Battle of Neighbourhoods( Restaurants in Tokyo, Japan)</vt:lpstr>
      <vt:lpstr>Introduction</vt:lpstr>
      <vt:lpstr>Target Audience</vt:lpstr>
      <vt:lpstr>Data and steps followed</vt:lpstr>
      <vt:lpstr>Data Preparation</vt:lpstr>
      <vt:lpstr>Exploring the Data and Major Districts of Tokyo</vt:lpstr>
      <vt:lpstr>PowerPoint Presentation</vt:lpstr>
      <vt:lpstr>PowerPoint Presentation</vt:lpstr>
      <vt:lpstr>Clustering the Major Districts of Tokyo</vt:lpstr>
      <vt:lpstr>Results of the exploratory data analysis and clustering</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Resturants in Tokyo, Japan)</dc:title>
  <dc:creator>MZI</dc:creator>
  <cp:lastModifiedBy>Admin</cp:lastModifiedBy>
  <cp:revision>19</cp:revision>
  <dcterms:created xsi:type="dcterms:W3CDTF">2006-08-16T00:00:00Z</dcterms:created>
  <dcterms:modified xsi:type="dcterms:W3CDTF">2019-08-10T07:33:41Z</dcterms:modified>
</cp:coreProperties>
</file>