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8" r:id="rId3"/>
    <p:sldId id="257" r:id="rId4"/>
    <p:sldId id="269" r:id="rId5"/>
    <p:sldId id="270" r:id="rId6"/>
    <p:sldId id="261" r:id="rId7"/>
    <p:sldId id="276" r:id="rId8"/>
    <p:sldId id="263" r:id="rId9"/>
    <p:sldId id="274" r:id="rId10"/>
    <p:sldId id="286" r:id="rId11"/>
    <p:sldId id="287" r:id="rId12"/>
    <p:sldId id="29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81" d="100"/>
          <a:sy n="81" d="100"/>
        </p:scale>
        <p:origin x="-25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6/27/2020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Trichomoniasis" TargetMode="External"/><Relationship Id="rId3" Type="http://schemas.openxmlformats.org/officeDocument/2006/relationships/hyperlink" Target="https://en.wikipedia.org/wiki/Antiprotozoal_medication" TargetMode="External"/><Relationship Id="rId7" Type="http://schemas.openxmlformats.org/officeDocument/2006/relationships/hyperlink" Target="https://en.wikipedia.org/wiki/Giardiasis" TargetMode="External"/><Relationship Id="rId2" Type="http://schemas.openxmlformats.org/officeDocument/2006/relationships/hyperlink" Target="https://en.wikipedia.org/wiki/Antibiotic" TargetMode="External"/><Relationship Id="rId1" Type="http://schemas.openxmlformats.org/officeDocument/2006/relationships/slideLayout" Target="../slideLayouts/slideLayout2.xml"/><Relationship Id="rId6" Type="http://schemas.openxmlformats.org/officeDocument/2006/relationships/hyperlink" Target="https://en.wikipedia.org/wiki/Bacterial_vaginosis" TargetMode="External"/><Relationship Id="rId11" Type="http://schemas.openxmlformats.org/officeDocument/2006/relationships/hyperlink" Target="https://en.wikipedia.org/wiki/Aerobic_bacteria" TargetMode="External"/><Relationship Id="rId5" Type="http://schemas.openxmlformats.org/officeDocument/2006/relationships/hyperlink" Target="https://en.wikipedia.org/wiki/Endocarditis" TargetMode="External"/><Relationship Id="rId10" Type="http://schemas.openxmlformats.org/officeDocument/2006/relationships/hyperlink" Target="https://en.wikipedia.org/wiki/Nitroimidazole" TargetMode="External"/><Relationship Id="rId4" Type="http://schemas.openxmlformats.org/officeDocument/2006/relationships/hyperlink" Target="https://en.wikipedia.org/wiki/Pelvic_inflammatory_disease" TargetMode="External"/><Relationship Id="rId9" Type="http://schemas.openxmlformats.org/officeDocument/2006/relationships/hyperlink" Target="https://en.wikipedia.org/wiki/Amebiasi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4185F9-E8A9-46CE-8442-888597512B62}"/>
              </a:ext>
            </a:extLst>
          </p:cNvPr>
          <p:cNvSpPr>
            <a:spLocks noGrp="1"/>
          </p:cNvSpPr>
          <p:nvPr>
            <p:ph type="ctrTitle"/>
          </p:nvPr>
        </p:nvSpPr>
        <p:spPr>
          <a:xfrm>
            <a:off x="2692398" y="1524000"/>
            <a:ext cx="6815669" cy="2144889"/>
          </a:xfrm>
        </p:spPr>
        <p:txBody>
          <a:bodyPr/>
          <a:lstStyle/>
          <a:p>
            <a:r>
              <a:rPr lang="en-US" sz="4000" b="1" dirty="0">
                <a:latin typeface="Arial Black" panose="020B0A04020102020204" pitchFamily="34" charset="0"/>
              </a:rPr>
              <a:t>METRONIDAZOLE</a:t>
            </a:r>
          </a:p>
        </p:txBody>
      </p:sp>
      <p:sp>
        <p:nvSpPr>
          <p:cNvPr id="3" name="Subtitle 2">
            <a:extLst>
              <a:ext uri="{FF2B5EF4-FFF2-40B4-BE49-F238E27FC236}">
                <a16:creationId xmlns:a16="http://schemas.microsoft.com/office/drawing/2014/main" xmlns="" id="{56491BDC-9478-43A1-AD23-B993C2E76736}"/>
              </a:ext>
            </a:extLst>
          </p:cNvPr>
          <p:cNvSpPr>
            <a:spLocks noGrp="1"/>
          </p:cNvSpPr>
          <p:nvPr>
            <p:ph type="subTitle" idx="1"/>
          </p:nvPr>
        </p:nvSpPr>
        <p:spPr>
          <a:xfrm>
            <a:off x="2692398" y="4143022"/>
            <a:ext cx="6815669" cy="835377"/>
          </a:xfrm>
        </p:spPr>
        <p:txBody>
          <a:bodyPr>
            <a:normAutofit fontScale="92500" lnSpcReduction="20000"/>
          </a:bodyPr>
          <a:lstStyle/>
          <a:p>
            <a:r>
              <a:rPr lang="en-US" sz="2200" dirty="0"/>
              <a:t>Dr. Rabia Hanif</a:t>
            </a:r>
          </a:p>
          <a:p>
            <a:r>
              <a:rPr lang="en-US" sz="2200" dirty="0"/>
              <a:t>(Demonstrator , </a:t>
            </a:r>
            <a:r>
              <a:rPr lang="en-US" sz="2200" dirty="0" err="1"/>
              <a:t>deptt</a:t>
            </a:r>
            <a:r>
              <a:rPr lang="en-US" sz="2200" dirty="0"/>
              <a:t>. Of Pharmacology, IIDC)</a:t>
            </a:r>
          </a:p>
          <a:p>
            <a:endParaRPr lang="en-US" dirty="0"/>
          </a:p>
        </p:txBody>
      </p:sp>
    </p:spTree>
    <p:extLst>
      <p:ext uri="{BB962C8B-B14F-4D97-AF65-F5344CB8AC3E}">
        <p14:creationId xmlns:p14="http://schemas.microsoft.com/office/powerpoint/2010/main" val="34508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B40CB25-FBB3-45B5-8801-CBD5567FCB50}"/>
              </a:ext>
            </a:extLst>
          </p:cNvPr>
          <p:cNvSpPr>
            <a:spLocks noGrp="1"/>
          </p:cNvSpPr>
          <p:nvPr>
            <p:ph type="title"/>
          </p:nvPr>
        </p:nvSpPr>
        <p:spPr/>
        <p:txBody>
          <a:bodyPr/>
          <a:lstStyle/>
          <a:p>
            <a:endParaRPr lang="en-US" dirty="0"/>
          </a:p>
        </p:txBody>
      </p:sp>
      <p:pic>
        <p:nvPicPr>
          <p:cNvPr id="26626" name="Picture 2" descr="https://image.slideserve.com/566100/before-aftertreatment-with-metronidazole-n.jpg">
            <a:extLst>
              <a:ext uri="{FF2B5EF4-FFF2-40B4-BE49-F238E27FC236}">
                <a16:creationId xmlns:a16="http://schemas.microsoft.com/office/drawing/2014/main" xmlns="" id="{AD93511D-472F-4B5E-B81C-8299B94EC91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 y="0"/>
            <a:ext cx="6184232"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image.slideserve.com/566100/metronidazole23-n.jpg">
            <a:extLst>
              <a:ext uri="{FF2B5EF4-FFF2-40B4-BE49-F238E27FC236}">
                <a16:creationId xmlns:a16="http://schemas.microsoft.com/office/drawing/2014/main" xmlns="" id="{4C1CEEA2-473E-4CA8-B6E1-694B54B31FB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84232" y="0"/>
            <a:ext cx="600776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29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456A836-285D-436E-98B2-4B8C7DD65C29}"/>
              </a:ext>
            </a:extLst>
          </p:cNvPr>
          <p:cNvSpPr>
            <a:spLocks noGrp="1"/>
          </p:cNvSpPr>
          <p:nvPr>
            <p:ph type="title"/>
          </p:nvPr>
        </p:nvSpPr>
        <p:spPr/>
        <p:txBody>
          <a:bodyPr/>
          <a:lstStyle/>
          <a:p>
            <a:r>
              <a:rPr lang="en-US" dirty="0"/>
              <a:t>s</a:t>
            </a:r>
          </a:p>
        </p:txBody>
      </p:sp>
      <p:sp>
        <p:nvSpPr>
          <p:cNvPr id="5" name="Content Placeholder 4">
            <a:extLst>
              <a:ext uri="{FF2B5EF4-FFF2-40B4-BE49-F238E27FC236}">
                <a16:creationId xmlns:a16="http://schemas.microsoft.com/office/drawing/2014/main" xmlns="" id="{3AEF0716-23A5-485D-987E-911601C5505E}"/>
              </a:ext>
            </a:extLst>
          </p:cNvPr>
          <p:cNvSpPr>
            <a:spLocks noGrp="1"/>
          </p:cNvSpPr>
          <p:nvPr>
            <p:ph sz="half" idx="1"/>
          </p:nvPr>
        </p:nvSpPr>
        <p:spPr/>
        <p:txBody>
          <a:bodyPr/>
          <a:lstStyle/>
          <a:p>
            <a:endParaRPr lang="en-US"/>
          </a:p>
        </p:txBody>
      </p:sp>
      <p:pic>
        <p:nvPicPr>
          <p:cNvPr id="31746" name="Picture 2" descr="Related image">
            <a:extLst>
              <a:ext uri="{FF2B5EF4-FFF2-40B4-BE49-F238E27FC236}">
                <a16:creationId xmlns:a16="http://schemas.microsoft.com/office/drawing/2014/main" xmlns="" id="{86377892-D94A-454E-9D86-DB1663B47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895" y="637673"/>
            <a:ext cx="5135981" cy="56067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image.slideserve.com/566100/before-after-treatment-with-metronidazole-n.jpg">
            <a:extLst>
              <a:ext uri="{FF2B5EF4-FFF2-40B4-BE49-F238E27FC236}">
                <a16:creationId xmlns:a16="http://schemas.microsoft.com/office/drawing/2014/main" xmlns="" id="{201BD7A0-01B0-4C93-8D9F-E61EF98FD8E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57876" y="637674"/>
            <a:ext cx="5612229" cy="5606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74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C2EAE-B038-48BF-9BCB-971E5470DD3D}"/>
              </a:ext>
            </a:extLst>
          </p:cNvPr>
          <p:cNvSpPr>
            <a:spLocks noGrp="1"/>
          </p:cNvSpPr>
          <p:nvPr>
            <p:ph type="title"/>
          </p:nvPr>
        </p:nvSpPr>
        <p:spPr>
          <a:xfrm>
            <a:off x="1295402" y="604910"/>
            <a:ext cx="9601196" cy="703385"/>
          </a:xfrm>
        </p:spPr>
        <p:txBody>
          <a:bodyPr>
            <a:normAutofit/>
          </a:bodyPr>
          <a:lstStyle/>
          <a:p>
            <a:r>
              <a:rPr lang="en-US" sz="3600" b="1" dirty="0">
                <a:latin typeface="Arial Black" panose="020B0A04020102020204" pitchFamily="34" charset="0"/>
              </a:rPr>
              <a:t>SIDE EFFECTS OF METRONIDAZOLE</a:t>
            </a:r>
            <a:endParaRPr lang="en-US" sz="3600" dirty="0"/>
          </a:p>
        </p:txBody>
      </p:sp>
      <p:pic>
        <p:nvPicPr>
          <p:cNvPr id="4" name="Content Placeholder 3">
            <a:extLst>
              <a:ext uri="{FF2B5EF4-FFF2-40B4-BE49-F238E27FC236}">
                <a16:creationId xmlns:a16="http://schemas.microsoft.com/office/drawing/2014/main" xmlns="" id="{AD4881CE-0C1F-4701-929D-7F8A4A928799}"/>
              </a:ext>
            </a:extLst>
          </p:cNvPr>
          <p:cNvPicPr>
            <a:picLocks noGrp="1" noChangeAspect="1"/>
          </p:cNvPicPr>
          <p:nvPr>
            <p:ph idx="1"/>
          </p:nvPr>
        </p:nvPicPr>
        <p:blipFill rotWithShape="1">
          <a:blip r:embed="rId2"/>
          <a:srcRect l="2920" t="14502" r="3556" b="5362"/>
          <a:stretch/>
        </p:blipFill>
        <p:spPr>
          <a:xfrm>
            <a:off x="590843" y="1308296"/>
            <a:ext cx="11085342" cy="4825218"/>
          </a:xfrm>
          <a:prstGeom prst="rect">
            <a:avLst/>
          </a:prstGeom>
        </p:spPr>
      </p:pic>
    </p:spTree>
    <p:extLst>
      <p:ext uri="{BB962C8B-B14F-4D97-AF65-F5344CB8AC3E}">
        <p14:creationId xmlns:p14="http://schemas.microsoft.com/office/powerpoint/2010/main" val="208586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B2FD5-B6ED-4EA8-9F5D-BD00168CA912}"/>
              </a:ext>
            </a:extLst>
          </p:cNvPr>
          <p:cNvSpPr>
            <a:spLocks noGrp="1"/>
          </p:cNvSpPr>
          <p:nvPr>
            <p:ph type="title"/>
          </p:nvPr>
        </p:nvSpPr>
        <p:spPr>
          <a:xfrm>
            <a:off x="1295402" y="689318"/>
            <a:ext cx="9601196" cy="914400"/>
          </a:xfrm>
        </p:spPr>
        <p:txBody>
          <a:bodyPr>
            <a:normAutofit/>
          </a:bodyPr>
          <a:lstStyle/>
          <a:p>
            <a:r>
              <a:rPr lang="en-US" b="1" dirty="0">
                <a:latin typeface="Arial Black" panose="020B0A04020102020204" pitchFamily="34" charset="0"/>
              </a:rPr>
              <a:t>METRONIDAZOLE</a:t>
            </a:r>
            <a:endParaRPr lang="en-US" dirty="0"/>
          </a:p>
        </p:txBody>
      </p:sp>
      <p:sp>
        <p:nvSpPr>
          <p:cNvPr id="3" name="Content Placeholder 2">
            <a:extLst>
              <a:ext uri="{FF2B5EF4-FFF2-40B4-BE49-F238E27FC236}">
                <a16:creationId xmlns:a16="http://schemas.microsoft.com/office/drawing/2014/main" xmlns="" id="{322FB092-EBCF-452C-99AA-C01B83F100FE}"/>
              </a:ext>
            </a:extLst>
          </p:cNvPr>
          <p:cNvSpPr>
            <a:spLocks noGrp="1"/>
          </p:cNvSpPr>
          <p:nvPr>
            <p:ph idx="1"/>
          </p:nvPr>
        </p:nvSpPr>
        <p:spPr>
          <a:xfrm>
            <a:off x="1295402" y="1786597"/>
            <a:ext cx="9601196" cy="3818338"/>
          </a:xfrm>
        </p:spPr>
        <p:txBody>
          <a:bodyPr>
            <a:normAutofit fontScale="92500" lnSpcReduction="20000"/>
          </a:bodyPr>
          <a:lstStyle/>
          <a:p>
            <a:r>
              <a:rPr lang="en-US" b="1" dirty="0">
                <a:solidFill>
                  <a:schemeClr val="tx1"/>
                </a:solidFill>
                <a:latin typeface="Arial" panose="020B0604020202020204" pitchFamily="34" charset="0"/>
              </a:rPr>
              <a:t>Metronidazole</a:t>
            </a:r>
            <a:r>
              <a:rPr lang="en-US" dirty="0">
                <a:solidFill>
                  <a:schemeClr val="tx1"/>
                </a:solidFill>
                <a:latin typeface="Arial" panose="020B0604020202020204" pitchFamily="34" charset="0"/>
              </a:rPr>
              <a:t>, marketed under the brand name </a:t>
            </a:r>
            <a:r>
              <a:rPr lang="en-US" b="1" dirty="0">
                <a:solidFill>
                  <a:schemeClr val="tx1"/>
                </a:solidFill>
                <a:latin typeface="Arial" panose="020B0604020202020204" pitchFamily="34" charset="0"/>
              </a:rPr>
              <a:t>Flagyl</a:t>
            </a:r>
            <a:r>
              <a:rPr lang="en-US" dirty="0">
                <a:solidFill>
                  <a:schemeClr val="tx1"/>
                </a:solidFill>
                <a:latin typeface="Arial" panose="020B0604020202020204" pitchFamily="34" charset="0"/>
              </a:rPr>
              <a:t> among others, is an </a:t>
            </a:r>
            <a:r>
              <a:rPr lang="en-US" dirty="0">
                <a:solidFill>
                  <a:schemeClr val="tx1"/>
                </a:solidFill>
                <a:latin typeface="Arial" panose="020B0604020202020204" pitchFamily="34" charset="0"/>
                <a:hlinkClick r:id="rId2" tooltip="Antibiotic">
                  <a:extLst>
                    <a:ext uri="{A12FA001-AC4F-418D-AE19-62706E023703}">
                      <ahyp:hlinkClr xmlns:ahyp="http://schemas.microsoft.com/office/drawing/2018/hyperlinkcolor" xmlns="" val="tx"/>
                    </a:ext>
                  </a:extLst>
                </a:hlinkClick>
              </a:rPr>
              <a:t>antibiotic</a:t>
            </a:r>
            <a:r>
              <a:rPr lang="en-US" dirty="0">
                <a:solidFill>
                  <a:schemeClr val="tx1"/>
                </a:solidFill>
                <a:latin typeface="Arial" panose="020B0604020202020204" pitchFamily="34" charset="0"/>
              </a:rPr>
              <a:t> and </a:t>
            </a:r>
            <a:r>
              <a:rPr lang="en-US" dirty="0">
                <a:solidFill>
                  <a:schemeClr val="tx1"/>
                </a:solidFill>
                <a:latin typeface="Arial" panose="020B0604020202020204" pitchFamily="34" charset="0"/>
                <a:hlinkClick r:id="rId3" tooltip="Antiprotozoal medication">
                  <a:extLst>
                    <a:ext uri="{A12FA001-AC4F-418D-AE19-62706E023703}">
                      <ahyp:hlinkClr xmlns:ahyp="http://schemas.microsoft.com/office/drawing/2018/hyperlinkcolor" xmlns="" val="tx"/>
                    </a:ext>
                  </a:extLst>
                </a:hlinkClick>
              </a:rPr>
              <a:t>antiprotozoal medication</a:t>
            </a:r>
            <a:endParaRPr lang="en-US" dirty="0">
              <a:solidFill>
                <a:schemeClr val="tx1"/>
              </a:solidFill>
              <a:latin typeface="Arial" panose="020B0604020202020204" pitchFamily="34" charset="0"/>
            </a:endParaRPr>
          </a:p>
          <a:p>
            <a:r>
              <a:rPr lang="en-US" dirty="0">
                <a:solidFill>
                  <a:schemeClr val="tx1"/>
                </a:solidFill>
                <a:latin typeface="Arial" panose="020B0604020202020204" pitchFamily="34" charset="0"/>
              </a:rPr>
              <a:t> It is used either alone or with other antibiotics to treat </a:t>
            </a:r>
            <a:r>
              <a:rPr lang="en-US" dirty="0">
                <a:solidFill>
                  <a:schemeClr val="tx1"/>
                </a:solidFill>
                <a:latin typeface="Arial" panose="020B0604020202020204" pitchFamily="34" charset="0"/>
                <a:hlinkClick r:id="rId4">
                  <a:extLst>
                    <a:ext uri="{A12FA001-AC4F-418D-AE19-62706E023703}">
                      <ahyp:hlinkClr xmlns:ahyp="http://schemas.microsoft.com/office/drawing/2018/hyperlinkcolor" xmlns="" val="tx"/>
                    </a:ext>
                  </a:extLst>
                </a:hlinkClick>
              </a:rPr>
              <a:t>pelvic inflammatory disease</a:t>
            </a:r>
            <a:r>
              <a:rPr lang="en-US" dirty="0">
                <a:solidFill>
                  <a:schemeClr val="tx1"/>
                </a:solidFill>
                <a:latin typeface="Arial" panose="020B0604020202020204" pitchFamily="34" charset="0"/>
              </a:rPr>
              <a:t>, </a:t>
            </a:r>
            <a:r>
              <a:rPr lang="en-US" dirty="0">
                <a:solidFill>
                  <a:schemeClr val="tx1"/>
                </a:solidFill>
                <a:latin typeface="Arial" panose="020B0604020202020204" pitchFamily="34" charset="0"/>
                <a:hlinkClick r:id="rId5" tooltip="Endocarditis">
                  <a:extLst>
                    <a:ext uri="{A12FA001-AC4F-418D-AE19-62706E023703}">
                      <ahyp:hlinkClr xmlns:ahyp="http://schemas.microsoft.com/office/drawing/2018/hyperlinkcolor" xmlns="" val="tx"/>
                    </a:ext>
                  </a:extLst>
                </a:hlinkClick>
              </a:rPr>
              <a:t>endocarditis</a:t>
            </a:r>
            <a:r>
              <a:rPr lang="en-US" dirty="0">
                <a:solidFill>
                  <a:schemeClr val="tx1"/>
                </a:solidFill>
                <a:latin typeface="Arial" panose="020B0604020202020204" pitchFamily="34" charset="0"/>
              </a:rPr>
              <a:t>, and </a:t>
            </a:r>
            <a:r>
              <a:rPr lang="en-US" dirty="0">
                <a:solidFill>
                  <a:schemeClr val="tx1"/>
                </a:solidFill>
                <a:latin typeface="Arial" panose="020B0604020202020204" pitchFamily="34" charset="0"/>
                <a:hlinkClick r:id="rId6" tooltip="Bacterial vaginosis">
                  <a:extLst>
                    <a:ext uri="{A12FA001-AC4F-418D-AE19-62706E023703}">
                      <ahyp:hlinkClr xmlns:ahyp="http://schemas.microsoft.com/office/drawing/2018/hyperlinkcolor" xmlns="" val="tx"/>
                    </a:ext>
                  </a:extLst>
                </a:hlinkClick>
              </a:rPr>
              <a:t>bacterial vaginosis</a:t>
            </a:r>
            <a:endParaRPr lang="en-US" dirty="0">
              <a:solidFill>
                <a:schemeClr val="tx1"/>
              </a:solidFill>
              <a:latin typeface="Arial" panose="020B0604020202020204" pitchFamily="34" charset="0"/>
            </a:endParaRPr>
          </a:p>
          <a:p>
            <a:r>
              <a:rPr lang="en-US" dirty="0">
                <a:solidFill>
                  <a:schemeClr val="tx1"/>
                </a:solidFill>
                <a:latin typeface="Arial" panose="020B0604020202020204" pitchFamily="34" charset="0"/>
              </a:rPr>
              <a:t> It is effective for  </a:t>
            </a:r>
            <a:r>
              <a:rPr lang="en-US" dirty="0">
                <a:solidFill>
                  <a:schemeClr val="tx1"/>
                </a:solidFill>
                <a:latin typeface="Arial" panose="020B0604020202020204" pitchFamily="34" charset="0"/>
                <a:hlinkClick r:id="rId7" tooltip="Giardiasis">
                  <a:extLst>
                    <a:ext uri="{A12FA001-AC4F-418D-AE19-62706E023703}">
                      <ahyp:hlinkClr xmlns:ahyp="http://schemas.microsoft.com/office/drawing/2018/hyperlinkcolor" xmlns="" val="tx"/>
                    </a:ext>
                  </a:extLst>
                </a:hlinkClick>
              </a:rPr>
              <a:t>giardiasis</a:t>
            </a:r>
            <a:r>
              <a:rPr lang="en-US" dirty="0">
                <a:solidFill>
                  <a:schemeClr val="tx1"/>
                </a:solidFill>
                <a:latin typeface="Arial" panose="020B0604020202020204" pitchFamily="34" charset="0"/>
              </a:rPr>
              <a:t>, </a:t>
            </a:r>
            <a:r>
              <a:rPr lang="en-US" dirty="0">
                <a:solidFill>
                  <a:schemeClr val="tx1"/>
                </a:solidFill>
                <a:latin typeface="Arial" panose="020B0604020202020204" pitchFamily="34" charset="0"/>
                <a:hlinkClick r:id="rId8" tooltip="Trichomoniasis">
                  <a:extLst>
                    <a:ext uri="{A12FA001-AC4F-418D-AE19-62706E023703}">
                      <ahyp:hlinkClr xmlns:ahyp="http://schemas.microsoft.com/office/drawing/2018/hyperlinkcolor" xmlns="" val="tx"/>
                    </a:ext>
                  </a:extLst>
                </a:hlinkClick>
              </a:rPr>
              <a:t>trichomoniasis</a:t>
            </a:r>
            <a:r>
              <a:rPr lang="en-US" dirty="0">
                <a:solidFill>
                  <a:schemeClr val="tx1"/>
                </a:solidFill>
                <a:latin typeface="Arial" panose="020B0604020202020204" pitchFamily="34" charset="0"/>
              </a:rPr>
              <a:t>, and </a:t>
            </a:r>
            <a:r>
              <a:rPr lang="en-US" dirty="0">
                <a:solidFill>
                  <a:schemeClr val="tx1"/>
                </a:solidFill>
                <a:latin typeface="Arial" panose="020B0604020202020204" pitchFamily="34" charset="0"/>
                <a:hlinkClick r:id="rId9" tooltip="Amebiasis">
                  <a:extLst>
                    <a:ext uri="{A12FA001-AC4F-418D-AE19-62706E023703}">
                      <ahyp:hlinkClr xmlns:ahyp="http://schemas.microsoft.com/office/drawing/2018/hyperlinkcolor" xmlns="" val="tx"/>
                    </a:ext>
                  </a:extLst>
                </a:hlinkClick>
              </a:rPr>
              <a:t>amebiasis</a:t>
            </a:r>
            <a:endParaRPr lang="en-US" dirty="0">
              <a:solidFill>
                <a:schemeClr val="tx1"/>
              </a:solidFill>
              <a:latin typeface="Arial" panose="020B0604020202020204" pitchFamily="34" charset="0"/>
            </a:endParaRPr>
          </a:p>
          <a:p>
            <a:r>
              <a:rPr lang="en-US" dirty="0">
                <a:solidFill>
                  <a:schemeClr val="tx1"/>
                </a:solidFill>
                <a:latin typeface="Arial" panose="020B0604020202020204" pitchFamily="34" charset="0"/>
              </a:rPr>
              <a:t>Metronidazole is of the </a:t>
            </a:r>
            <a:r>
              <a:rPr lang="en-US" dirty="0">
                <a:solidFill>
                  <a:schemeClr val="tx1"/>
                </a:solidFill>
                <a:latin typeface="Arial" panose="020B0604020202020204" pitchFamily="34" charset="0"/>
                <a:hlinkClick r:id="rId10" tooltip="Nitroimidazole">
                  <a:extLst>
                    <a:ext uri="{A12FA001-AC4F-418D-AE19-62706E023703}">
                      <ahyp:hlinkClr xmlns:ahyp="http://schemas.microsoft.com/office/drawing/2018/hyperlinkcolor" xmlns="" val="tx"/>
                    </a:ext>
                  </a:extLst>
                </a:hlinkClick>
              </a:rPr>
              <a:t>nitroimidazole</a:t>
            </a:r>
            <a:r>
              <a:rPr lang="en-US" dirty="0">
                <a:solidFill>
                  <a:schemeClr val="tx1"/>
                </a:solidFill>
                <a:latin typeface="Arial" panose="020B0604020202020204" pitchFamily="34" charset="0"/>
              </a:rPr>
              <a:t> class.</a:t>
            </a:r>
          </a:p>
          <a:p>
            <a:r>
              <a:rPr lang="en-US" dirty="0">
                <a:solidFill>
                  <a:schemeClr val="tx1"/>
                </a:solidFill>
                <a:latin typeface="Arial" panose="020B0604020202020204" pitchFamily="34" charset="0"/>
              </a:rPr>
              <a:t> It inhibits nucleic acid synthesis by disrupting the DNA of microbial cells This function only occurs when metronidazole is partially reduced, and because this reduction usually happens only in anaerobic bacteria and protozoans, it has relatively little effect upon human cells or </a:t>
            </a:r>
            <a:r>
              <a:rPr lang="en-US" dirty="0">
                <a:solidFill>
                  <a:schemeClr val="tx1"/>
                </a:solidFill>
                <a:latin typeface="Arial" panose="020B0604020202020204" pitchFamily="34" charset="0"/>
                <a:hlinkClick r:id="rId11">
                  <a:extLst>
                    <a:ext uri="{A12FA001-AC4F-418D-AE19-62706E023703}">
                      <ahyp:hlinkClr xmlns:ahyp="http://schemas.microsoft.com/office/drawing/2018/hyperlinkcolor" xmlns="" val="tx"/>
                    </a:ext>
                  </a:extLst>
                </a:hlinkClick>
              </a:rPr>
              <a:t>aerobic bacteria</a:t>
            </a:r>
            <a:r>
              <a:rPr lang="en-US" dirty="0">
                <a:solidFill>
                  <a:schemeClr val="tx1"/>
                </a:solidFill>
                <a:latin typeface="Arial" panose="020B0604020202020204" pitchFamily="34" charset="0"/>
              </a:rPr>
              <a:t>.</a:t>
            </a:r>
            <a:endParaRPr lang="en-US" dirty="0"/>
          </a:p>
        </p:txBody>
      </p:sp>
    </p:spTree>
    <p:extLst>
      <p:ext uri="{BB962C8B-B14F-4D97-AF65-F5344CB8AC3E}">
        <p14:creationId xmlns:p14="http://schemas.microsoft.com/office/powerpoint/2010/main" val="860003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322CF907-034C-47E9-9FBF-D89E21673C72}"/>
              </a:ext>
            </a:extLst>
          </p:cNvPr>
          <p:cNvSpPr>
            <a:spLocks noGrp="1"/>
          </p:cNvSpPr>
          <p:nvPr>
            <p:ph type="title"/>
          </p:nvPr>
        </p:nvSpPr>
        <p:spPr/>
        <p:txBody>
          <a:bodyPr/>
          <a:lstStyle/>
          <a:p>
            <a:endParaRPr lang="en-US" dirty="0"/>
          </a:p>
        </p:txBody>
      </p:sp>
      <p:pic>
        <p:nvPicPr>
          <p:cNvPr id="1026" name="Picture 2" descr="Image result for metronidazole">
            <a:extLst>
              <a:ext uri="{FF2B5EF4-FFF2-40B4-BE49-F238E27FC236}">
                <a16:creationId xmlns:a16="http://schemas.microsoft.com/office/drawing/2014/main" xmlns="" id="{FAD4EDB2-E670-44B5-9EF7-3117F383725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767645" y="677333"/>
            <a:ext cx="3928534" cy="55089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metronidazole ppt">
            <a:extLst>
              <a:ext uri="{FF2B5EF4-FFF2-40B4-BE49-F238E27FC236}">
                <a16:creationId xmlns:a16="http://schemas.microsoft.com/office/drawing/2014/main" xmlns="" id="{4CC8D346-374B-4CC8-A753-FC6DA13C6054}"/>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4742" t="31801" r="7679" b="4563"/>
          <a:stretch/>
        </p:blipFill>
        <p:spPr bwMode="auto">
          <a:xfrm>
            <a:off x="4696178" y="677333"/>
            <a:ext cx="6909667" cy="55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43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FA5D9D-D562-4232-A030-1FD066D3A872}"/>
              </a:ext>
            </a:extLst>
          </p:cNvPr>
          <p:cNvSpPr>
            <a:spLocks noGrp="1"/>
          </p:cNvSpPr>
          <p:nvPr>
            <p:ph type="title"/>
          </p:nvPr>
        </p:nvSpPr>
        <p:spPr>
          <a:xfrm>
            <a:off x="1295402" y="613611"/>
            <a:ext cx="9601196" cy="806115"/>
          </a:xfrm>
        </p:spPr>
        <p:txBody>
          <a:bodyPr>
            <a:normAutofit/>
          </a:bodyPr>
          <a:lstStyle/>
          <a:p>
            <a:r>
              <a:rPr lang="en-US" sz="4000" b="1" dirty="0">
                <a:latin typeface="Arial Black" panose="020B0A04020102020204" pitchFamily="34" charset="0"/>
              </a:rPr>
              <a:t>PHARMAKOKINETICS</a:t>
            </a:r>
          </a:p>
        </p:txBody>
      </p:sp>
      <p:pic>
        <p:nvPicPr>
          <p:cNvPr id="13314" name="Picture 2" descr="Metabolism&#10;Metabolism of metronidazole occurs in liver.&#10;Excretion&#10;The parent drug and its metabolites are&#10;excreted in the ...">
            <a:extLst>
              <a:ext uri="{FF2B5EF4-FFF2-40B4-BE49-F238E27FC236}">
                <a16:creationId xmlns:a16="http://schemas.microsoft.com/office/drawing/2014/main" xmlns="" id="{8990FCF0-E49E-49B6-9DF1-EA7CDDDBD9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6589" y="1419726"/>
            <a:ext cx="10154653" cy="4824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14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1F06F5-5330-4712-B1FF-B95D994A7758}"/>
              </a:ext>
            </a:extLst>
          </p:cNvPr>
          <p:cNvSpPr>
            <a:spLocks noGrp="1"/>
          </p:cNvSpPr>
          <p:nvPr>
            <p:ph type="title"/>
          </p:nvPr>
        </p:nvSpPr>
        <p:spPr>
          <a:xfrm>
            <a:off x="1295402" y="982132"/>
            <a:ext cx="9601196" cy="762447"/>
          </a:xfrm>
        </p:spPr>
        <p:txBody>
          <a:bodyPr>
            <a:normAutofit/>
          </a:bodyPr>
          <a:lstStyle/>
          <a:p>
            <a:r>
              <a:rPr lang="en-US" sz="4000" b="1" dirty="0">
                <a:latin typeface="Arial Black" panose="020B0A04020102020204" pitchFamily="34" charset="0"/>
              </a:rPr>
              <a:t>PHARMAKOKINETICS</a:t>
            </a:r>
          </a:p>
        </p:txBody>
      </p:sp>
      <p:pic>
        <p:nvPicPr>
          <p:cNvPr id="14338" name="Picture 2" descr="Adverse effects:&#10;An unpleasant metallic taste is often&#10;experienced. The most common&#10;adverse effects are those associated&#10;w...">
            <a:extLst>
              <a:ext uri="{FF2B5EF4-FFF2-40B4-BE49-F238E27FC236}">
                <a16:creationId xmlns:a16="http://schemas.microsoft.com/office/drawing/2014/main" xmlns="" id="{E962B3AC-CACB-43E8-BAF0-FA1FB2BE1E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127" y="1779749"/>
            <a:ext cx="10202778" cy="413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6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6167F-E110-4302-A166-C1D702B5BA6D}"/>
              </a:ext>
            </a:extLst>
          </p:cNvPr>
          <p:cNvSpPr>
            <a:spLocks noGrp="1"/>
          </p:cNvSpPr>
          <p:nvPr>
            <p:ph type="title"/>
          </p:nvPr>
        </p:nvSpPr>
        <p:spPr>
          <a:xfrm>
            <a:off x="829993" y="886265"/>
            <a:ext cx="10719581" cy="593620"/>
          </a:xfrm>
        </p:spPr>
        <p:txBody>
          <a:bodyPr>
            <a:noAutofit/>
          </a:bodyPr>
          <a:lstStyle/>
          <a:p>
            <a:r>
              <a:rPr lang="en-US" sz="3600" b="1" dirty="0">
                <a:latin typeface="Arial Black" panose="020B0A04020102020204" pitchFamily="34" charset="0"/>
              </a:rPr>
              <a:t>THERAPEUTIC USES of METRONIDAZOLE</a:t>
            </a:r>
          </a:p>
        </p:txBody>
      </p:sp>
      <p:pic>
        <p:nvPicPr>
          <p:cNvPr id="6146" name="Picture 2" descr="Image result for metronidazole clinical uses">
            <a:extLst>
              <a:ext uri="{FF2B5EF4-FFF2-40B4-BE49-F238E27FC236}">
                <a16:creationId xmlns:a16="http://schemas.microsoft.com/office/drawing/2014/main" xmlns="" id="{A1DC9EC3-56AB-4CEB-8996-6EDC9F26A9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200" y="1708484"/>
            <a:ext cx="10600267" cy="4421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59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3C276-2134-42E8-9A2F-F75C9AE4D687}"/>
              </a:ext>
            </a:extLst>
          </p:cNvPr>
          <p:cNvSpPr>
            <a:spLocks noGrp="1"/>
          </p:cNvSpPr>
          <p:nvPr>
            <p:ph type="title"/>
          </p:nvPr>
        </p:nvSpPr>
        <p:spPr>
          <a:xfrm>
            <a:off x="1295402" y="982132"/>
            <a:ext cx="9601196" cy="635653"/>
          </a:xfrm>
        </p:spPr>
        <p:txBody>
          <a:bodyPr>
            <a:normAutofit fontScale="90000"/>
          </a:bodyPr>
          <a:lstStyle/>
          <a:p>
            <a:r>
              <a:rPr lang="en-US" sz="3600" b="1" dirty="0">
                <a:solidFill>
                  <a:prstClr val="black">
                    <a:lumMod val="85000"/>
                    <a:lumOff val="15000"/>
                  </a:prstClr>
                </a:solidFill>
                <a:latin typeface="Arial Black" panose="020B0A04020102020204" pitchFamily="34" charset="0"/>
              </a:rPr>
              <a:t>THERAPEUTIC USES Of METRONIDAZOLE</a:t>
            </a:r>
            <a:endParaRPr lang="en-US" dirty="0"/>
          </a:p>
        </p:txBody>
      </p:sp>
      <p:sp>
        <p:nvSpPr>
          <p:cNvPr id="3" name="Content Placeholder 2">
            <a:extLst>
              <a:ext uri="{FF2B5EF4-FFF2-40B4-BE49-F238E27FC236}">
                <a16:creationId xmlns:a16="http://schemas.microsoft.com/office/drawing/2014/main" xmlns="" id="{E587CF92-C87B-4842-92AD-C60AC5F0B0B3}"/>
              </a:ext>
            </a:extLst>
          </p:cNvPr>
          <p:cNvSpPr>
            <a:spLocks noGrp="1"/>
          </p:cNvSpPr>
          <p:nvPr>
            <p:ph idx="1"/>
          </p:nvPr>
        </p:nvSpPr>
        <p:spPr/>
        <p:txBody>
          <a:bodyPr/>
          <a:lstStyle/>
          <a:p>
            <a:endParaRPr lang="en-US" dirty="0"/>
          </a:p>
        </p:txBody>
      </p:sp>
      <p:pic>
        <p:nvPicPr>
          <p:cNvPr id="22530" name="Picture 2" descr="Related image">
            <a:extLst>
              <a:ext uri="{FF2B5EF4-FFF2-40B4-BE49-F238E27FC236}">
                <a16:creationId xmlns:a16="http://schemas.microsoft.com/office/drawing/2014/main" xmlns="" id="{45ABD13F-6634-4B0B-9670-DC612FFF77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010" t="22652" r="5953" b="20765"/>
          <a:stretch/>
        </p:blipFill>
        <p:spPr bwMode="auto">
          <a:xfrm>
            <a:off x="731520" y="1617785"/>
            <a:ext cx="10818055" cy="425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07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59887F-A930-431A-A8A8-3B31DE19B116}"/>
              </a:ext>
            </a:extLst>
          </p:cNvPr>
          <p:cNvSpPr>
            <a:spLocks noGrp="1"/>
          </p:cNvSpPr>
          <p:nvPr>
            <p:ph type="title"/>
          </p:nvPr>
        </p:nvSpPr>
        <p:spPr>
          <a:xfrm>
            <a:off x="1295402" y="830179"/>
            <a:ext cx="9601196" cy="613610"/>
          </a:xfrm>
        </p:spPr>
        <p:txBody>
          <a:bodyPr>
            <a:noAutofit/>
          </a:bodyPr>
          <a:lstStyle/>
          <a:p>
            <a:r>
              <a:rPr lang="en-US" sz="3200" dirty="0">
                <a:latin typeface="Arial Black" panose="020B0A04020102020204" pitchFamily="34" charset="0"/>
              </a:rPr>
              <a:t>USES OF METRONIDAZOLE IN DENTISTRY</a:t>
            </a:r>
          </a:p>
        </p:txBody>
      </p:sp>
      <p:pic>
        <p:nvPicPr>
          <p:cNvPr id="5122" name="Picture 2" descr="Image result for metronidazole clinical uses">
            <a:extLst>
              <a:ext uri="{FF2B5EF4-FFF2-40B4-BE49-F238E27FC236}">
                <a16:creationId xmlns:a16="http://schemas.microsoft.com/office/drawing/2014/main" xmlns="" id="{16935A1F-C525-4338-8D99-E56483D635E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838" t="33978" r="5574" b="12843"/>
          <a:stretch/>
        </p:blipFill>
        <p:spPr bwMode="auto">
          <a:xfrm>
            <a:off x="703386" y="1828800"/>
            <a:ext cx="10888392" cy="4417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988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39A04C-6121-40B0-92C4-2562D0FFAE99}"/>
              </a:ext>
            </a:extLst>
          </p:cNvPr>
          <p:cNvSpPr>
            <a:spLocks noGrp="1"/>
          </p:cNvSpPr>
          <p:nvPr>
            <p:ph type="title"/>
          </p:nvPr>
        </p:nvSpPr>
        <p:spPr>
          <a:xfrm>
            <a:off x="942535" y="780757"/>
            <a:ext cx="10522634" cy="846667"/>
          </a:xfrm>
        </p:spPr>
        <p:txBody>
          <a:bodyPr>
            <a:normAutofit fontScale="90000"/>
          </a:bodyPr>
          <a:lstStyle/>
          <a:p>
            <a:r>
              <a:rPr lang="en-US" sz="3600" dirty="0">
                <a:solidFill>
                  <a:prstClr val="black">
                    <a:lumMod val="85000"/>
                    <a:lumOff val="15000"/>
                  </a:prstClr>
                </a:solidFill>
                <a:latin typeface="Arial Black" panose="020B0A04020102020204" pitchFamily="34" charset="0"/>
              </a:rPr>
              <a:t>USES OF METRONIDAZOLE IN DENTISTRY</a:t>
            </a:r>
            <a:endParaRPr lang="en-US" dirty="0"/>
          </a:p>
        </p:txBody>
      </p:sp>
      <p:sp>
        <p:nvSpPr>
          <p:cNvPr id="3" name="Content Placeholder 2">
            <a:extLst>
              <a:ext uri="{FF2B5EF4-FFF2-40B4-BE49-F238E27FC236}">
                <a16:creationId xmlns:a16="http://schemas.microsoft.com/office/drawing/2014/main" xmlns="" id="{6E4B4CB5-0426-43E0-B0B1-E2029BC196B2}"/>
              </a:ext>
            </a:extLst>
          </p:cNvPr>
          <p:cNvSpPr>
            <a:spLocks noGrp="1"/>
          </p:cNvSpPr>
          <p:nvPr>
            <p:ph idx="1"/>
          </p:nvPr>
        </p:nvSpPr>
        <p:spPr/>
        <p:txBody>
          <a:bodyPr/>
          <a:lstStyle/>
          <a:p>
            <a:endParaRPr lang="en-US" dirty="0"/>
          </a:p>
        </p:txBody>
      </p:sp>
      <p:pic>
        <p:nvPicPr>
          <p:cNvPr id="19458" name="Picture 2" descr="Image result for metronidazole clinical uses">
            <a:extLst>
              <a:ext uri="{FF2B5EF4-FFF2-40B4-BE49-F238E27FC236}">
                <a16:creationId xmlns:a16="http://schemas.microsoft.com/office/drawing/2014/main" xmlns="" id="{07187DC0-168B-4D31-8547-24D0A571F8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95" t="22739" b="11464"/>
          <a:stretch/>
        </p:blipFill>
        <p:spPr bwMode="auto">
          <a:xfrm>
            <a:off x="942535" y="1828799"/>
            <a:ext cx="10719581" cy="4248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0840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3008</TotalTime>
  <Words>48</Words>
  <Application>Microsoft Office PowerPoint</Application>
  <PresentationFormat>Custom</PresentationFormat>
  <Paragraphs>17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METRONIDAZOLE</vt:lpstr>
      <vt:lpstr>METRONIDAZOLE</vt:lpstr>
      <vt:lpstr>PowerPoint Presentation</vt:lpstr>
      <vt:lpstr>PHARMAKOKINETICS</vt:lpstr>
      <vt:lpstr>PHARMAKOKINETICS</vt:lpstr>
      <vt:lpstr>THERAPEUTIC USES of METRONIDAZOLE</vt:lpstr>
      <vt:lpstr>THERAPEUTIC USES Of METRONIDAZOLE</vt:lpstr>
      <vt:lpstr>USES OF METRONIDAZOLE IN DENTISTRY</vt:lpstr>
      <vt:lpstr>USES OF METRONIDAZOLE IN DENTISTRY</vt:lpstr>
      <vt:lpstr>PowerPoint Presentation</vt:lpstr>
      <vt:lpstr>s</vt:lpstr>
      <vt:lpstr>SIDE EFFECTS OF METRONIDAZOLE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METRONIDAZOLE</dc:title>
  <dc:creator>Haier</dc:creator>
  <cp:lastModifiedBy>Areeba Hakim</cp:lastModifiedBy>
  <cp:revision>34</cp:revision>
  <dcterms:created xsi:type="dcterms:W3CDTF">2018-08-06T14:37:18Z</dcterms:created>
  <dcterms:modified xsi:type="dcterms:W3CDTF">2020-06-27T16:39:51Z</dcterms:modified>
</cp:coreProperties>
</file>