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7" r:id="rId2"/>
    <p:sldId id="260" r:id="rId3"/>
    <p:sldId id="261" r:id="rId4"/>
    <p:sldId id="262" r:id="rId5"/>
    <p:sldId id="256" r:id="rId6"/>
    <p:sldId id="257" r:id="rId7"/>
    <p:sldId id="258" r:id="rId8"/>
    <p:sldId id="263" r:id="rId9"/>
    <p:sldId id="268"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0"/>
    <p:restoredTop sz="68597"/>
  </p:normalViewPr>
  <p:slideViewPr>
    <p:cSldViewPr snapToGrid="0" snapToObjects="1">
      <p:cViewPr varScale="1">
        <p:scale>
          <a:sx n="102" d="100"/>
          <a:sy n="102" d="100"/>
        </p:scale>
        <p:origin x="20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75463D-C006-A04E-88C3-00E6F7929800}" type="datetimeFigureOut">
              <a:rPr lang="en-US" smtClean="0"/>
              <a:t>5/9/18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467260-E25D-8F43-B735-87ECA21A63F6}" type="slidenum">
              <a:rPr lang="en-US" smtClean="0"/>
              <a:t>‹#›</a:t>
            </a:fld>
            <a:endParaRPr lang="en-US"/>
          </a:p>
        </p:txBody>
      </p:sp>
    </p:spTree>
    <p:extLst>
      <p:ext uri="{BB962C8B-B14F-4D97-AF65-F5344CB8AC3E}">
        <p14:creationId xmlns:p14="http://schemas.microsoft.com/office/powerpoint/2010/main" val="895668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slides describe the process of using COTA and City of Columbus data to answer these questions.</a:t>
            </a:r>
          </a:p>
        </p:txBody>
      </p:sp>
      <p:sp>
        <p:nvSpPr>
          <p:cNvPr id="4" name="Slide Number Placeholder 3"/>
          <p:cNvSpPr>
            <a:spLocks noGrp="1"/>
          </p:cNvSpPr>
          <p:nvPr>
            <p:ph type="sldNum" sz="quarter" idx="10"/>
          </p:nvPr>
        </p:nvSpPr>
        <p:spPr/>
        <p:txBody>
          <a:bodyPr/>
          <a:lstStyle/>
          <a:p>
            <a:fld id="{A5467260-E25D-8F43-B735-87ECA21A63F6}" type="slidenum">
              <a:rPr lang="en-US" smtClean="0"/>
              <a:t>1</a:t>
            </a:fld>
            <a:endParaRPr lang="en-US"/>
          </a:p>
        </p:txBody>
      </p:sp>
    </p:spTree>
    <p:extLst>
      <p:ext uri="{BB962C8B-B14F-4D97-AF65-F5344CB8AC3E}">
        <p14:creationId xmlns:p14="http://schemas.microsoft.com/office/powerpoint/2010/main" val="2363360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can use the static COTA GTFS data along with the static GIS data to address the second question, “how has the the new CMAX line improved travel times along Cleveland Avenue?”.  The new CMAX route overlaps with portions of the existing 6 Cleveland/Sullivant route.  From the GTFS data, we can extract arrival times for each stop along a route.  To compare the routes, we first find the set of stops that are common between both routes then adjust arrival times at each stop as if the routes start at the northern-most common stop.  Then, combining the data with the GIS data, we can plot arrival times at each stop on a map.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 the visualization above, we can see that a bus on the </a:t>
            </a:r>
            <a:r>
              <a:rPr lang="en-US" u="none" dirty="0"/>
              <a:t>Cleveland/Sullivant route takes longer to arrive downtown than a bus on the CMAX line. The COTA GTFS data contains several sets of trip data for the same routes; the visualization above show the greatest difference in downtown arrival times between the routes. </a:t>
            </a:r>
            <a:endParaRPr lang="en-US" dirty="0"/>
          </a:p>
        </p:txBody>
      </p:sp>
      <p:sp>
        <p:nvSpPr>
          <p:cNvPr id="4" name="Slide Number Placeholder 3"/>
          <p:cNvSpPr>
            <a:spLocks noGrp="1"/>
          </p:cNvSpPr>
          <p:nvPr>
            <p:ph type="sldNum" sz="quarter" idx="10"/>
          </p:nvPr>
        </p:nvSpPr>
        <p:spPr/>
        <p:txBody>
          <a:bodyPr/>
          <a:lstStyle/>
          <a:p>
            <a:fld id="{A5467260-E25D-8F43-B735-87ECA21A63F6}" type="slidenum">
              <a:rPr lang="en-US" smtClean="0"/>
              <a:t>10</a:t>
            </a:fld>
            <a:endParaRPr lang="en-US"/>
          </a:p>
        </p:txBody>
      </p:sp>
    </p:spTree>
    <p:extLst>
      <p:ext uri="{BB962C8B-B14F-4D97-AF65-F5344CB8AC3E}">
        <p14:creationId xmlns:p14="http://schemas.microsoft.com/office/powerpoint/2010/main" val="1044220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previous visualization can be useful to see where the common stops between the Cleveland/Sullivant and CMAX route are, it doesn’t allow us to easily compare arrival times at various stops in a quantitative sense.  Using a line chart, we can see that the travel time from the northern-most common stop to downtown can be up to 12 minutes longer on the existing Cleveland/Sullivant route compared to the new CMAX route.</a:t>
            </a:r>
          </a:p>
        </p:txBody>
      </p:sp>
      <p:sp>
        <p:nvSpPr>
          <p:cNvPr id="4" name="Slide Number Placeholder 3"/>
          <p:cNvSpPr>
            <a:spLocks noGrp="1"/>
          </p:cNvSpPr>
          <p:nvPr>
            <p:ph type="sldNum" sz="quarter" idx="10"/>
          </p:nvPr>
        </p:nvSpPr>
        <p:spPr/>
        <p:txBody>
          <a:bodyPr/>
          <a:lstStyle/>
          <a:p>
            <a:fld id="{A5467260-E25D-8F43-B735-87ECA21A63F6}" type="slidenum">
              <a:rPr lang="en-US" smtClean="0"/>
              <a:t>11</a:t>
            </a:fld>
            <a:endParaRPr lang="en-US"/>
          </a:p>
        </p:txBody>
      </p:sp>
    </p:spTree>
    <p:extLst>
      <p:ext uri="{BB962C8B-B14F-4D97-AF65-F5344CB8AC3E}">
        <p14:creationId xmlns:p14="http://schemas.microsoft.com/office/powerpoint/2010/main" val="29408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COTA data site offers three different sets of data:</a:t>
            </a:r>
          </a:p>
          <a:p>
            <a:pPr marL="628650" lvl="1" indent="-171450">
              <a:buFont typeface="Arial" panose="020B0604020202020204" pitchFamily="34" charset="0"/>
              <a:buChar char="•"/>
            </a:pPr>
            <a:r>
              <a:rPr lang="en-US" dirty="0"/>
              <a:t>static GIS data describing routes and and stops as of September 2017,</a:t>
            </a:r>
          </a:p>
          <a:p>
            <a:pPr marL="628650" lvl="1" indent="-171450">
              <a:buFont typeface="Arial" panose="020B0604020202020204" pitchFamily="34" charset="0"/>
              <a:buChar char="•"/>
            </a:pPr>
            <a:r>
              <a:rPr lang="en-US" dirty="0"/>
              <a:t>real-time route and vehicle information, and</a:t>
            </a:r>
          </a:p>
          <a:p>
            <a:pPr marL="628650" lvl="1" indent="-171450">
              <a:buFont typeface="Arial" panose="020B0604020202020204" pitchFamily="34" charset="0"/>
              <a:buChar char="•"/>
            </a:pPr>
            <a:r>
              <a:rPr lang="en-US" dirty="0"/>
              <a:t>static data in the Google Transit Feed Specification (GTFS) format describing route location and timing information – this data is used to provide bus arrival times on Google Maps other services.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For this analysis we’ll make use of the static GIS data to address the first question and include the static GTFS data to address the second.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plot above shows the location of active COTA bus stops.</a:t>
            </a: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5467260-E25D-8F43-B735-87ECA21A63F6}" type="slidenum">
              <a:rPr lang="en-US" smtClean="0"/>
              <a:t>2</a:t>
            </a:fld>
            <a:endParaRPr lang="en-US"/>
          </a:p>
        </p:txBody>
      </p:sp>
    </p:spTree>
    <p:extLst>
      <p:ext uri="{BB962C8B-B14F-4D97-AF65-F5344CB8AC3E}">
        <p14:creationId xmlns:p14="http://schemas.microsoft.com/office/powerpoint/2010/main" val="394938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City of Columbus has a variety of datasets available on their ArcGIS site.  Among these is a collection of addresses and their corresponding latitude and longitude values.  This data set includes addresses within Franklin county as well areas within a 7-mile radius.  The original dataset includes over 700,000 addresses.  The plot above contains approximately 7,000 randomly-selected addresses from the original dataset.  </a:t>
            </a:r>
          </a:p>
        </p:txBody>
      </p:sp>
      <p:sp>
        <p:nvSpPr>
          <p:cNvPr id="4" name="Slide Number Placeholder 3"/>
          <p:cNvSpPr>
            <a:spLocks noGrp="1"/>
          </p:cNvSpPr>
          <p:nvPr>
            <p:ph type="sldNum" sz="quarter" idx="10"/>
          </p:nvPr>
        </p:nvSpPr>
        <p:spPr/>
        <p:txBody>
          <a:bodyPr/>
          <a:lstStyle/>
          <a:p>
            <a:fld id="{A5467260-E25D-8F43-B735-87ECA21A63F6}" type="slidenum">
              <a:rPr lang="en-US" smtClean="0"/>
              <a:t>3</a:t>
            </a:fld>
            <a:endParaRPr lang="en-US"/>
          </a:p>
        </p:txBody>
      </p:sp>
    </p:spTree>
    <p:extLst>
      <p:ext uri="{BB962C8B-B14F-4D97-AF65-F5344CB8AC3E}">
        <p14:creationId xmlns:p14="http://schemas.microsoft.com/office/powerpoint/2010/main" val="420343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how well a region is served by a bus route, we can look at bus stops and addresses within a ZIP code.  The City of Columbus data includes a ZIP code for each addresses.  For a given ZIP code, we can create a bounding box in terms of minimum and maximum latitude and longitude from the address data.  We use this bounding box to to select the appropriate stops from the COTA data for the ZIP code.  </a:t>
            </a:r>
          </a:p>
          <a:p>
            <a:endParaRPr lang="en-US" dirty="0"/>
          </a:p>
          <a:p>
            <a:r>
              <a:rPr lang="en-US" dirty="0"/>
              <a:t>The plot above shows a sample of addresses from the 43224 zip code in red.  These locations were used to determine bounds for latitude and longitude and filter the COTA bus stop data, which appears in blue.</a:t>
            </a:r>
          </a:p>
        </p:txBody>
      </p:sp>
      <p:sp>
        <p:nvSpPr>
          <p:cNvPr id="4" name="Slide Number Placeholder 3"/>
          <p:cNvSpPr>
            <a:spLocks noGrp="1"/>
          </p:cNvSpPr>
          <p:nvPr>
            <p:ph type="sldNum" sz="quarter" idx="10"/>
          </p:nvPr>
        </p:nvSpPr>
        <p:spPr/>
        <p:txBody>
          <a:bodyPr/>
          <a:lstStyle/>
          <a:p>
            <a:fld id="{A5467260-E25D-8F43-B735-87ECA21A63F6}" type="slidenum">
              <a:rPr lang="en-US" smtClean="0"/>
              <a:t>4</a:t>
            </a:fld>
            <a:endParaRPr lang="en-US"/>
          </a:p>
        </p:txBody>
      </p:sp>
    </p:spTree>
    <p:extLst>
      <p:ext uri="{BB962C8B-B14F-4D97-AF65-F5344CB8AC3E}">
        <p14:creationId xmlns:p14="http://schemas.microsoft.com/office/powerpoint/2010/main" val="600769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how well-served a region is by bus service, we’ll look at distances between address locations and bus stops within the region.  We can calculate distances using latitude and longitude information for both addresses locations and bus stops. </a:t>
            </a:r>
          </a:p>
        </p:txBody>
      </p:sp>
      <p:sp>
        <p:nvSpPr>
          <p:cNvPr id="4" name="Slide Number Placeholder 3"/>
          <p:cNvSpPr>
            <a:spLocks noGrp="1"/>
          </p:cNvSpPr>
          <p:nvPr>
            <p:ph type="sldNum" sz="quarter" idx="10"/>
          </p:nvPr>
        </p:nvSpPr>
        <p:spPr/>
        <p:txBody>
          <a:bodyPr/>
          <a:lstStyle/>
          <a:p>
            <a:fld id="{A5467260-E25D-8F43-B735-87ECA21A63F6}" type="slidenum">
              <a:rPr lang="en-US" smtClean="0"/>
              <a:t>5</a:t>
            </a:fld>
            <a:endParaRPr lang="en-US"/>
          </a:p>
        </p:txBody>
      </p:sp>
    </p:spTree>
    <p:extLst>
      <p:ext uri="{BB962C8B-B14F-4D97-AF65-F5344CB8AC3E}">
        <p14:creationId xmlns:p14="http://schemas.microsoft.com/office/powerpoint/2010/main" val="801544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given location and multiple bus stops, we can calculate the minimum distance to a bus stop by comparing the distances from the location to each of the bus stops.</a:t>
            </a:r>
          </a:p>
        </p:txBody>
      </p:sp>
      <p:sp>
        <p:nvSpPr>
          <p:cNvPr id="4" name="Slide Number Placeholder 3"/>
          <p:cNvSpPr>
            <a:spLocks noGrp="1"/>
          </p:cNvSpPr>
          <p:nvPr>
            <p:ph type="sldNum" sz="quarter" idx="10"/>
          </p:nvPr>
        </p:nvSpPr>
        <p:spPr/>
        <p:txBody>
          <a:bodyPr/>
          <a:lstStyle/>
          <a:p>
            <a:fld id="{A5467260-E25D-8F43-B735-87ECA21A63F6}" type="slidenum">
              <a:rPr lang="en-US" smtClean="0"/>
              <a:t>6</a:t>
            </a:fld>
            <a:endParaRPr lang="en-US"/>
          </a:p>
        </p:txBody>
      </p:sp>
    </p:spTree>
    <p:extLst>
      <p:ext uri="{BB962C8B-B14F-4D97-AF65-F5344CB8AC3E}">
        <p14:creationId xmlns:p14="http://schemas.microsoft.com/office/powerpoint/2010/main" val="1118795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multiple locations, we can find the distance to the nearest bus stop for each location.  </a:t>
            </a:r>
          </a:p>
        </p:txBody>
      </p:sp>
      <p:sp>
        <p:nvSpPr>
          <p:cNvPr id="4" name="Slide Number Placeholder 3"/>
          <p:cNvSpPr>
            <a:spLocks noGrp="1"/>
          </p:cNvSpPr>
          <p:nvPr>
            <p:ph type="sldNum" sz="quarter" idx="10"/>
          </p:nvPr>
        </p:nvSpPr>
        <p:spPr/>
        <p:txBody>
          <a:bodyPr/>
          <a:lstStyle/>
          <a:p>
            <a:fld id="{A5467260-E25D-8F43-B735-87ECA21A63F6}" type="slidenum">
              <a:rPr lang="en-US" smtClean="0"/>
              <a:t>7</a:t>
            </a:fld>
            <a:endParaRPr lang="en-US"/>
          </a:p>
        </p:txBody>
      </p:sp>
    </p:spTree>
    <p:extLst>
      <p:ext uri="{BB962C8B-B14F-4D97-AF65-F5344CB8AC3E}">
        <p14:creationId xmlns:p14="http://schemas.microsoft.com/office/powerpoint/2010/main" val="2398537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the greatest of the distances between a location an its nearest bus stop as a measure of how accessible bus service is in a region.  Alternative methods we might use include the mean distance between a location and the nearest bus stop or the median distance.  For this example, we chose the greatest minimum distance because it presents the “worst-case scenario” – the farthest one would have to travel from an location within a region to a bus stop.  Using the greatest minimum distance also provides a bounding value – for a region, the distance between a location and its nearest bus stop will always be less then or equal to the greatest minimum distance.</a:t>
            </a:r>
          </a:p>
        </p:txBody>
      </p:sp>
      <p:sp>
        <p:nvSpPr>
          <p:cNvPr id="4" name="Slide Number Placeholder 3"/>
          <p:cNvSpPr>
            <a:spLocks noGrp="1"/>
          </p:cNvSpPr>
          <p:nvPr>
            <p:ph type="sldNum" sz="quarter" idx="10"/>
          </p:nvPr>
        </p:nvSpPr>
        <p:spPr/>
        <p:txBody>
          <a:bodyPr/>
          <a:lstStyle/>
          <a:p>
            <a:fld id="{A5467260-E25D-8F43-B735-87ECA21A63F6}" type="slidenum">
              <a:rPr lang="en-US" smtClean="0"/>
              <a:t>8</a:t>
            </a:fld>
            <a:endParaRPr lang="en-US"/>
          </a:p>
        </p:txBody>
      </p:sp>
    </p:spTree>
    <p:extLst>
      <p:ext uri="{BB962C8B-B14F-4D97-AF65-F5344CB8AC3E}">
        <p14:creationId xmlns:p14="http://schemas.microsoft.com/office/powerpoint/2010/main" val="3659349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can calculate the greatest minimum distance for each ZIP code in the Columbus area.  The visualization on the left is a choropleth map with each region corresponding to a ZIP code and the coloring of the region based on its greatest minimum distance.  On the right, we have a bar chart showing greatest minimum distance for each ZIP code in descending order based on distance.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From the visualizations, we might conclude that the the farther a region is from downtown, the farther one might have to travel from a location to the nearest bus stop.  There are likely other factors that influence this such as population density that could be explored.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5467260-E25D-8F43-B735-87ECA21A63F6}" type="slidenum">
              <a:rPr lang="en-US" smtClean="0"/>
              <a:t>9</a:t>
            </a:fld>
            <a:endParaRPr lang="en-US"/>
          </a:p>
        </p:txBody>
      </p:sp>
    </p:spTree>
    <p:extLst>
      <p:ext uri="{BB962C8B-B14F-4D97-AF65-F5344CB8AC3E}">
        <p14:creationId xmlns:p14="http://schemas.microsoft.com/office/powerpoint/2010/main" val="3322135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BD69-DAAB-0F44-A01C-CD99A85C96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A4E4C8-4AF3-1F40-9D24-53DC11F3A42F}"/>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CE95-D4F8-234F-BD19-9B2C299A69CB}"/>
              </a:ext>
            </a:extLst>
          </p:cNvPr>
          <p:cNvSpPr>
            <a:spLocks noGrp="1"/>
          </p:cNvSpPr>
          <p:nvPr>
            <p:ph type="dt" sz="half" idx="10"/>
          </p:nvPr>
        </p:nvSpPr>
        <p:spPr/>
        <p:txBody>
          <a:bodyPr/>
          <a:lstStyle/>
          <a:p>
            <a:fld id="{C0E68012-8D1B-8D46-9AD4-9A255EF49867}" type="datetimeFigureOut">
              <a:rPr lang="en-US" smtClean="0"/>
              <a:t>5/9/18</a:t>
            </a:fld>
            <a:endParaRPr lang="en-US"/>
          </a:p>
        </p:txBody>
      </p:sp>
      <p:sp>
        <p:nvSpPr>
          <p:cNvPr id="5" name="Footer Placeholder 4">
            <a:extLst>
              <a:ext uri="{FF2B5EF4-FFF2-40B4-BE49-F238E27FC236}">
                <a16:creationId xmlns:a16="http://schemas.microsoft.com/office/drawing/2014/main" id="{7AB23DE3-58D1-3C43-94D8-486580C60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D54FD-A4AC-D44B-ADCF-D3F21DBB8AB4}"/>
              </a:ext>
            </a:extLst>
          </p:cNvPr>
          <p:cNvSpPr>
            <a:spLocks noGrp="1"/>
          </p:cNvSpPr>
          <p:nvPr>
            <p:ph type="sldNum" sz="quarter" idx="12"/>
          </p:nvPr>
        </p:nvSpPr>
        <p:spPr/>
        <p:txBody>
          <a:bodyPr/>
          <a:lstStyle/>
          <a:p>
            <a:fld id="{16B6C907-48DF-F54E-8E95-147803B03F97}" type="slidenum">
              <a:rPr lang="en-US" smtClean="0"/>
              <a:t>‹#›</a:t>
            </a:fld>
            <a:endParaRPr lang="en-US"/>
          </a:p>
        </p:txBody>
      </p:sp>
    </p:spTree>
    <p:extLst>
      <p:ext uri="{BB962C8B-B14F-4D97-AF65-F5344CB8AC3E}">
        <p14:creationId xmlns:p14="http://schemas.microsoft.com/office/powerpoint/2010/main" val="790068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58F4-E12F-984B-B524-7D1D35CBF1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73888D-55C0-2946-8F40-983AD802311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82E1A1-782A-A74F-9F6C-0A330A166E6A}"/>
              </a:ext>
            </a:extLst>
          </p:cNvPr>
          <p:cNvSpPr>
            <a:spLocks noGrp="1"/>
          </p:cNvSpPr>
          <p:nvPr>
            <p:ph type="dt" sz="half" idx="10"/>
          </p:nvPr>
        </p:nvSpPr>
        <p:spPr/>
        <p:txBody>
          <a:bodyPr/>
          <a:lstStyle/>
          <a:p>
            <a:fld id="{C0E68012-8D1B-8D46-9AD4-9A255EF49867}" type="datetimeFigureOut">
              <a:rPr lang="en-US" smtClean="0"/>
              <a:t>5/9/18</a:t>
            </a:fld>
            <a:endParaRPr lang="en-US"/>
          </a:p>
        </p:txBody>
      </p:sp>
      <p:sp>
        <p:nvSpPr>
          <p:cNvPr id="5" name="Footer Placeholder 4">
            <a:extLst>
              <a:ext uri="{FF2B5EF4-FFF2-40B4-BE49-F238E27FC236}">
                <a16:creationId xmlns:a16="http://schemas.microsoft.com/office/drawing/2014/main" id="{34C22C85-FDE5-D546-B50B-A37B28087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0A5D4-80FA-E743-B348-800FB5D3B7BA}"/>
              </a:ext>
            </a:extLst>
          </p:cNvPr>
          <p:cNvSpPr>
            <a:spLocks noGrp="1"/>
          </p:cNvSpPr>
          <p:nvPr>
            <p:ph type="sldNum" sz="quarter" idx="12"/>
          </p:nvPr>
        </p:nvSpPr>
        <p:spPr/>
        <p:txBody>
          <a:bodyPr/>
          <a:lstStyle/>
          <a:p>
            <a:fld id="{16B6C907-48DF-F54E-8E95-147803B03F97}" type="slidenum">
              <a:rPr lang="en-US" smtClean="0"/>
              <a:t>‹#›</a:t>
            </a:fld>
            <a:endParaRPr lang="en-US"/>
          </a:p>
        </p:txBody>
      </p:sp>
    </p:spTree>
    <p:extLst>
      <p:ext uri="{BB962C8B-B14F-4D97-AF65-F5344CB8AC3E}">
        <p14:creationId xmlns:p14="http://schemas.microsoft.com/office/powerpoint/2010/main" val="881185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25A86E-860D-3440-9206-A5DCCC1A9573}"/>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5A2669-150D-C340-8F7E-90102CB3E408}"/>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402D4-3ECB-C344-B453-11F301F30037}"/>
              </a:ext>
            </a:extLst>
          </p:cNvPr>
          <p:cNvSpPr>
            <a:spLocks noGrp="1"/>
          </p:cNvSpPr>
          <p:nvPr>
            <p:ph type="dt" sz="half" idx="10"/>
          </p:nvPr>
        </p:nvSpPr>
        <p:spPr/>
        <p:txBody>
          <a:bodyPr/>
          <a:lstStyle/>
          <a:p>
            <a:fld id="{C0E68012-8D1B-8D46-9AD4-9A255EF49867}" type="datetimeFigureOut">
              <a:rPr lang="en-US" smtClean="0"/>
              <a:t>5/9/18</a:t>
            </a:fld>
            <a:endParaRPr lang="en-US"/>
          </a:p>
        </p:txBody>
      </p:sp>
      <p:sp>
        <p:nvSpPr>
          <p:cNvPr id="5" name="Footer Placeholder 4">
            <a:extLst>
              <a:ext uri="{FF2B5EF4-FFF2-40B4-BE49-F238E27FC236}">
                <a16:creationId xmlns:a16="http://schemas.microsoft.com/office/drawing/2014/main" id="{E1F38385-3F08-DB40-8D61-81CF6CF8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F895C7-EACD-BC4B-82D0-24408C2DA62A}"/>
              </a:ext>
            </a:extLst>
          </p:cNvPr>
          <p:cNvSpPr>
            <a:spLocks noGrp="1"/>
          </p:cNvSpPr>
          <p:nvPr>
            <p:ph type="sldNum" sz="quarter" idx="12"/>
          </p:nvPr>
        </p:nvSpPr>
        <p:spPr/>
        <p:txBody>
          <a:bodyPr/>
          <a:lstStyle/>
          <a:p>
            <a:fld id="{16B6C907-48DF-F54E-8E95-147803B03F97}" type="slidenum">
              <a:rPr lang="en-US" smtClean="0"/>
              <a:t>‹#›</a:t>
            </a:fld>
            <a:endParaRPr lang="en-US"/>
          </a:p>
        </p:txBody>
      </p:sp>
    </p:spTree>
    <p:extLst>
      <p:ext uri="{BB962C8B-B14F-4D97-AF65-F5344CB8AC3E}">
        <p14:creationId xmlns:p14="http://schemas.microsoft.com/office/powerpoint/2010/main" val="92863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AFB4-3625-164E-BD61-5DDA0DC658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E71552-52F4-2D48-B51F-4B6094017DA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5A53C1-BD5F-B945-A6E4-6056191645F1}"/>
              </a:ext>
            </a:extLst>
          </p:cNvPr>
          <p:cNvSpPr>
            <a:spLocks noGrp="1"/>
          </p:cNvSpPr>
          <p:nvPr>
            <p:ph type="dt" sz="half" idx="10"/>
          </p:nvPr>
        </p:nvSpPr>
        <p:spPr/>
        <p:txBody>
          <a:bodyPr/>
          <a:lstStyle/>
          <a:p>
            <a:fld id="{C0E68012-8D1B-8D46-9AD4-9A255EF49867}" type="datetimeFigureOut">
              <a:rPr lang="en-US" smtClean="0"/>
              <a:t>5/9/18</a:t>
            </a:fld>
            <a:endParaRPr lang="en-US"/>
          </a:p>
        </p:txBody>
      </p:sp>
      <p:sp>
        <p:nvSpPr>
          <p:cNvPr id="5" name="Footer Placeholder 4">
            <a:extLst>
              <a:ext uri="{FF2B5EF4-FFF2-40B4-BE49-F238E27FC236}">
                <a16:creationId xmlns:a16="http://schemas.microsoft.com/office/drawing/2014/main" id="{9BD689D6-13C8-4040-95D8-F5468E5A2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0784E-59A0-F04A-8520-B74D8E81D07D}"/>
              </a:ext>
            </a:extLst>
          </p:cNvPr>
          <p:cNvSpPr>
            <a:spLocks noGrp="1"/>
          </p:cNvSpPr>
          <p:nvPr>
            <p:ph type="sldNum" sz="quarter" idx="12"/>
          </p:nvPr>
        </p:nvSpPr>
        <p:spPr/>
        <p:txBody>
          <a:bodyPr/>
          <a:lstStyle/>
          <a:p>
            <a:fld id="{16B6C907-48DF-F54E-8E95-147803B03F97}" type="slidenum">
              <a:rPr lang="en-US" smtClean="0"/>
              <a:t>‹#›</a:t>
            </a:fld>
            <a:endParaRPr lang="en-US"/>
          </a:p>
        </p:txBody>
      </p:sp>
    </p:spTree>
    <p:extLst>
      <p:ext uri="{BB962C8B-B14F-4D97-AF65-F5344CB8AC3E}">
        <p14:creationId xmlns:p14="http://schemas.microsoft.com/office/powerpoint/2010/main" val="1932014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9C253-A70E-4E4D-BB61-E987BAFD7F34}"/>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AF41EA-F8F0-A447-951A-70932660FC6B}"/>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8460DD-9F47-F84E-8BF2-F84DB82228ED}"/>
              </a:ext>
            </a:extLst>
          </p:cNvPr>
          <p:cNvSpPr>
            <a:spLocks noGrp="1"/>
          </p:cNvSpPr>
          <p:nvPr>
            <p:ph type="dt" sz="half" idx="10"/>
          </p:nvPr>
        </p:nvSpPr>
        <p:spPr/>
        <p:txBody>
          <a:bodyPr/>
          <a:lstStyle/>
          <a:p>
            <a:fld id="{C0E68012-8D1B-8D46-9AD4-9A255EF49867}" type="datetimeFigureOut">
              <a:rPr lang="en-US" smtClean="0"/>
              <a:t>5/9/18</a:t>
            </a:fld>
            <a:endParaRPr lang="en-US"/>
          </a:p>
        </p:txBody>
      </p:sp>
      <p:sp>
        <p:nvSpPr>
          <p:cNvPr id="5" name="Footer Placeholder 4">
            <a:extLst>
              <a:ext uri="{FF2B5EF4-FFF2-40B4-BE49-F238E27FC236}">
                <a16:creationId xmlns:a16="http://schemas.microsoft.com/office/drawing/2014/main" id="{AAAD5EE8-D483-004B-82BE-49A4015EE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190D7-DBA6-AC4C-8FA0-7232B8EBECBF}"/>
              </a:ext>
            </a:extLst>
          </p:cNvPr>
          <p:cNvSpPr>
            <a:spLocks noGrp="1"/>
          </p:cNvSpPr>
          <p:nvPr>
            <p:ph type="sldNum" sz="quarter" idx="12"/>
          </p:nvPr>
        </p:nvSpPr>
        <p:spPr/>
        <p:txBody>
          <a:bodyPr/>
          <a:lstStyle/>
          <a:p>
            <a:fld id="{16B6C907-48DF-F54E-8E95-147803B03F97}" type="slidenum">
              <a:rPr lang="en-US" smtClean="0"/>
              <a:t>‹#›</a:t>
            </a:fld>
            <a:endParaRPr lang="en-US"/>
          </a:p>
        </p:txBody>
      </p:sp>
    </p:spTree>
    <p:extLst>
      <p:ext uri="{BB962C8B-B14F-4D97-AF65-F5344CB8AC3E}">
        <p14:creationId xmlns:p14="http://schemas.microsoft.com/office/powerpoint/2010/main" val="3751056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C216-F8F3-2046-9548-F380C3690E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0449B4-67C1-504C-8C63-5D3D5DD5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65EE03-8D55-BE43-AFA2-4C00AAE3AD3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CBEF54-AD9E-704B-BECF-B7670ADF9C44}"/>
              </a:ext>
            </a:extLst>
          </p:cNvPr>
          <p:cNvSpPr>
            <a:spLocks noGrp="1"/>
          </p:cNvSpPr>
          <p:nvPr>
            <p:ph type="dt" sz="half" idx="10"/>
          </p:nvPr>
        </p:nvSpPr>
        <p:spPr/>
        <p:txBody>
          <a:bodyPr/>
          <a:lstStyle/>
          <a:p>
            <a:fld id="{C0E68012-8D1B-8D46-9AD4-9A255EF49867}" type="datetimeFigureOut">
              <a:rPr lang="en-US" smtClean="0"/>
              <a:t>5/9/18</a:t>
            </a:fld>
            <a:endParaRPr lang="en-US"/>
          </a:p>
        </p:txBody>
      </p:sp>
      <p:sp>
        <p:nvSpPr>
          <p:cNvPr id="6" name="Footer Placeholder 5">
            <a:extLst>
              <a:ext uri="{FF2B5EF4-FFF2-40B4-BE49-F238E27FC236}">
                <a16:creationId xmlns:a16="http://schemas.microsoft.com/office/drawing/2014/main" id="{61713233-13CF-A34F-A996-F95638AD1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FD5224-089B-1D49-88BC-4842A129D392}"/>
              </a:ext>
            </a:extLst>
          </p:cNvPr>
          <p:cNvSpPr>
            <a:spLocks noGrp="1"/>
          </p:cNvSpPr>
          <p:nvPr>
            <p:ph type="sldNum" sz="quarter" idx="12"/>
          </p:nvPr>
        </p:nvSpPr>
        <p:spPr/>
        <p:txBody>
          <a:bodyPr/>
          <a:lstStyle/>
          <a:p>
            <a:fld id="{16B6C907-48DF-F54E-8E95-147803B03F97}" type="slidenum">
              <a:rPr lang="en-US" smtClean="0"/>
              <a:t>‹#›</a:t>
            </a:fld>
            <a:endParaRPr lang="en-US"/>
          </a:p>
        </p:txBody>
      </p:sp>
    </p:spTree>
    <p:extLst>
      <p:ext uri="{BB962C8B-B14F-4D97-AF65-F5344CB8AC3E}">
        <p14:creationId xmlns:p14="http://schemas.microsoft.com/office/powerpoint/2010/main" val="15349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0ECF-1B93-264B-8241-E278330569F3}"/>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01E853-AC79-CC43-BABA-198A1F0434C3}"/>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4FEEB0E-4788-CD48-8A00-9A59585B6140}"/>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B241D2-7535-AD4B-B39F-B6E80DD57B3C}"/>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3D54F3A-D0D2-3948-8BF5-63E3113F7ECB}"/>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6E4F60-3D22-D846-91B4-7C0D9B5E6298}"/>
              </a:ext>
            </a:extLst>
          </p:cNvPr>
          <p:cNvSpPr>
            <a:spLocks noGrp="1"/>
          </p:cNvSpPr>
          <p:nvPr>
            <p:ph type="dt" sz="half" idx="10"/>
          </p:nvPr>
        </p:nvSpPr>
        <p:spPr/>
        <p:txBody>
          <a:bodyPr/>
          <a:lstStyle/>
          <a:p>
            <a:fld id="{C0E68012-8D1B-8D46-9AD4-9A255EF49867}" type="datetimeFigureOut">
              <a:rPr lang="en-US" smtClean="0"/>
              <a:t>5/9/18</a:t>
            </a:fld>
            <a:endParaRPr lang="en-US"/>
          </a:p>
        </p:txBody>
      </p:sp>
      <p:sp>
        <p:nvSpPr>
          <p:cNvPr id="8" name="Footer Placeholder 7">
            <a:extLst>
              <a:ext uri="{FF2B5EF4-FFF2-40B4-BE49-F238E27FC236}">
                <a16:creationId xmlns:a16="http://schemas.microsoft.com/office/drawing/2014/main" id="{A4D5E383-5FDC-8E42-831E-2A4B1D7FE4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EE11E5-3C14-0444-BA38-CCC22BBA53E2}"/>
              </a:ext>
            </a:extLst>
          </p:cNvPr>
          <p:cNvSpPr>
            <a:spLocks noGrp="1"/>
          </p:cNvSpPr>
          <p:nvPr>
            <p:ph type="sldNum" sz="quarter" idx="12"/>
          </p:nvPr>
        </p:nvSpPr>
        <p:spPr/>
        <p:txBody>
          <a:bodyPr/>
          <a:lstStyle/>
          <a:p>
            <a:fld id="{16B6C907-48DF-F54E-8E95-147803B03F97}" type="slidenum">
              <a:rPr lang="en-US" smtClean="0"/>
              <a:t>‹#›</a:t>
            </a:fld>
            <a:endParaRPr lang="en-US"/>
          </a:p>
        </p:txBody>
      </p:sp>
    </p:spTree>
    <p:extLst>
      <p:ext uri="{BB962C8B-B14F-4D97-AF65-F5344CB8AC3E}">
        <p14:creationId xmlns:p14="http://schemas.microsoft.com/office/powerpoint/2010/main" val="3031391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1A50-9CBB-0346-A12F-864A5EBC67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1F122F-CEB4-D14F-9B1D-33F8DECA7786}"/>
              </a:ext>
            </a:extLst>
          </p:cNvPr>
          <p:cNvSpPr>
            <a:spLocks noGrp="1"/>
          </p:cNvSpPr>
          <p:nvPr>
            <p:ph type="dt" sz="half" idx="10"/>
          </p:nvPr>
        </p:nvSpPr>
        <p:spPr/>
        <p:txBody>
          <a:bodyPr/>
          <a:lstStyle/>
          <a:p>
            <a:fld id="{C0E68012-8D1B-8D46-9AD4-9A255EF49867}" type="datetimeFigureOut">
              <a:rPr lang="en-US" smtClean="0"/>
              <a:t>5/9/18</a:t>
            </a:fld>
            <a:endParaRPr lang="en-US"/>
          </a:p>
        </p:txBody>
      </p:sp>
      <p:sp>
        <p:nvSpPr>
          <p:cNvPr id="4" name="Footer Placeholder 3">
            <a:extLst>
              <a:ext uri="{FF2B5EF4-FFF2-40B4-BE49-F238E27FC236}">
                <a16:creationId xmlns:a16="http://schemas.microsoft.com/office/drawing/2014/main" id="{D46DD972-60E7-B743-AB4F-06C12FD2F0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C55DCD-984C-D046-9071-C532607D3C56}"/>
              </a:ext>
            </a:extLst>
          </p:cNvPr>
          <p:cNvSpPr>
            <a:spLocks noGrp="1"/>
          </p:cNvSpPr>
          <p:nvPr>
            <p:ph type="sldNum" sz="quarter" idx="12"/>
          </p:nvPr>
        </p:nvSpPr>
        <p:spPr/>
        <p:txBody>
          <a:bodyPr/>
          <a:lstStyle/>
          <a:p>
            <a:fld id="{16B6C907-48DF-F54E-8E95-147803B03F97}" type="slidenum">
              <a:rPr lang="en-US" smtClean="0"/>
              <a:t>‹#›</a:t>
            </a:fld>
            <a:endParaRPr lang="en-US"/>
          </a:p>
        </p:txBody>
      </p:sp>
    </p:spTree>
    <p:extLst>
      <p:ext uri="{BB962C8B-B14F-4D97-AF65-F5344CB8AC3E}">
        <p14:creationId xmlns:p14="http://schemas.microsoft.com/office/powerpoint/2010/main" val="675782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05B5BA-97A1-694C-AEDF-FBB1548402E4}"/>
              </a:ext>
            </a:extLst>
          </p:cNvPr>
          <p:cNvSpPr>
            <a:spLocks noGrp="1"/>
          </p:cNvSpPr>
          <p:nvPr>
            <p:ph type="dt" sz="half" idx="10"/>
          </p:nvPr>
        </p:nvSpPr>
        <p:spPr/>
        <p:txBody>
          <a:bodyPr/>
          <a:lstStyle/>
          <a:p>
            <a:fld id="{C0E68012-8D1B-8D46-9AD4-9A255EF49867}" type="datetimeFigureOut">
              <a:rPr lang="en-US" smtClean="0"/>
              <a:t>5/9/18</a:t>
            </a:fld>
            <a:endParaRPr lang="en-US"/>
          </a:p>
        </p:txBody>
      </p:sp>
      <p:sp>
        <p:nvSpPr>
          <p:cNvPr id="3" name="Footer Placeholder 2">
            <a:extLst>
              <a:ext uri="{FF2B5EF4-FFF2-40B4-BE49-F238E27FC236}">
                <a16:creationId xmlns:a16="http://schemas.microsoft.com/office/drawing/2014/main" id="{98B32561-E58B-5B49-B3AE-31C8AECC54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117C49-459A-F140-AF10-0EC41D8B3F5C}"/>
              </a:ext>
            </a:extLst>
          </p:cNvPr>
          <p:cNvSpPr>
            <a:spLocks noGrp="1"/>
          </p:cNvSpPr>
          <p:nvPr>
            <p:ph type="sldNum" sz="quarter" idx="12"/>
          </p:nvPr>
        </p:nvSpPr>
        <p:spPr/>
        <p:txBody>
          <a:bodyPr/>
          <a:lstStyle/>
          <a:p>
            <a:fld id="{16B6C907-48DF-F54E-8E95-147803B03F97}" type="slidenum">
              <a:rPr lang="en-US" smtClean="0"/>
              <a:t>‹#›</a:t>
            </a:fld>
            <a:endParaRPr lang="en-US"/>
          </a:p>
        </p:txBody>
      </p:sp>
    </p:spTree>
    <p:extLst>
      <p:ext uri="{BB962C8B-B14F-4D97-AF65-F5344CB8AC3E}">
        <p14:creationId xmlns:p14="http://schemas.microsoft.com/office/powerpoint/2010/main" val="4062265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CA3E9-4B7E-DC44-91BB-B0C99F4CB7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22C346-FCBE-B441-B159-DF09437DDD3C}"/>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7BD914-2AFF-EC4F-A530-657596DBFF78}"/>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5739B5-CD31-B444-A9BB-4E0B434B801C}"/>
              </a:ext>
            </a:extLst>
          </p:cNvPr>
          <p:cNvSpPr>
            <a:spLocks noGrp="1"/>
          </p:cNvSpPr>
          <p:nvPr>
            <p:ph type="dt" sz="half" idx="10"/>
          </p:nvPr>
        </p:nvSpPr>
        <p:spPr/>
        <p:txBody>
          <a:bodyPr/>
          <a:lstStyle/>
          <a:p>
            <a:fld id="{C0E68012-8D1B-8D46-9AD4-9A255EF49867}" type="datetimeFigureOut">
              <a:rPr lang="en-US" smtClean="0"/>
              <a:t>5/9/18</a:t>
            </a:fld>
            <a:endParaRPr lang="en-US"/>
          </a:p>
        </p:txBody>
      </p:sp>
      <p:sp>
        <p:nvSpPr>
          <p:cNvPr id="6" name="Footer Placeholder 5">
            <a:extLst>
              <a:ext uri="{FF2B5EF4-FFF2-40B4-BE49-F238E27FC236}">
                <a16:creationId xmlns:a16="http://schemas.microsoft.com/office/drawing/2014/main" id="{F43C0A31-0769-3B45-B877-70011C723C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CE598-8DC9-D547-A5A1-C2728CBD8379}"/>
              </a:ext>
            </a:extLst>
          </p:cNvPr>
          <p:cNvSpPr>
            <a:spLocks noGrp="1"/>
          </p:cNvSpPr>
          <p:nvPr>
            <p:ph type="sldNum" sz="quarter" idx="12"/>
          </p:nvPr>
        </p:nvSpPr>
        <p:spPr/>
        <p:txBody>
          <a:bodyPr/>
          <a:lstStyle/>
          <a:p>
            <a:fld id="{16B6C907-48DF-F54E-8E95-147803B03F97}" type="slidenum">
              <a:rPr lang="en-US" smtClean="0"/>
              <a:t>‹#›</a:t>
            </a:fld>
            <a:endParaRPr lang="en-US"/>
          </a:p>
        </p:txBody>
      </p:sp>
    </p:spTree>
    <p:extLst>
      <p:ext uri="{BB962C8B-B14F-4D97-AF65-F5344CB8AC3E}">
        <p14:creationId xmlns:p14="http://schemas.microsoft.com/office/powerpoint/2010/main" val="1870056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AC847-1295-E846-801C-AFA305040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BC9326-A73C-4A4B-9C9A-C542799E6C9C}"/>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DD367336-702E-A045-ADDC-25499A1DCBA0}"/>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CD6F27-8494-D049-A859-4E811AEE8F81}"/>
              </a:ext>
            </a:extLst>
          </p:cNvPr>
          <p:cNvSpPr>
            <a:spLocks noGrp="1"/>
          </p:cNvSpPr>
          <p:nvPr>
            <p:ph type="dt" sz="half" idx="10"/>
          </p:nvPr>
        </p:nvSpPr>
        <p:spPr/>
        <p:txBody>
          <a:bodyPr/>
          <a:lstStyle/>
          <a:p>
            <a:fld id="{C0E68012-8D1B-8D46-9AD4-9A255EF49867}" type="datetimeFigureOut">
              <a:rPr lang="en-US" smtClean="0"/>
              <a:t>5/9/18</a:t>
            </a:fld>
            <a:endParaRPr lang="en-US"/>
          </a:p>
        </p:txBody>
      </p:sp>
      <p:sp>
        <p:nvSpPr>
          <p:cNvPr id="6" name="Footer Placeholder 5">
            <a:extLst>
              <a:ext uri="{FF2B5EF4-FFF2-40B4-BE49-F238E27FC236}">
                <a16:creationId xmlns:a16="http://schemas.microsoft.com/office/drawing/2014/main" id="{DBFCCA77-9D9D-3246-9ECF-7645B55D1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79FC5-65F7-C945-9741-86F74ABF93A5}"/>
              </a:ext>
            </a:extLst>
          </p:cNvPr>
          <p:cNvSpPr>
            <a:spLocks noGrp="1"/>
          </p:cNvSpPr>
          <p:nvPr>
            <p:ph type="sldNum" sz="quarter" idx="12"/>
          </p:nvPr>
        </p:nvSpPr>
        <p:spPr/>
        <p:txBody>
          <a:bodyPr/>
          <a:lstStyle/>
          <a:p>
            <a:fld id="{16B6C907-48DF-F54E-8E95-147803B03F97}" type="slidenum">
              <a:rPr lang="en-US" smtClean="0"/>
              <a:t>‹#›</a:t>
            </a:fld>
            <a:endParaRPr lang="en-US"/>
          </a:p>
        </p:txBody>
      </p:sp>
    </p:spTree>
    <p:extLst>
      <p:ext uri="{BB962C8B-B14F-4D97-AF65-F5344CB8AC3E}">
        <p14:creationId xmlns:p14="http://schemas.microsoft.com/office/powerpoint/2010/main" val="381113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6EC464-5BED-FD4B-8A38-4A45F92245C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D9FB6B-627C-EA43-9EAC-C63F554991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75228-0F45-904F-AAF9-D9320D86587F}"/>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68012-8D1B-8D46-9AD4-9A255EF49867}" type="datetimeFigureOut">
              <a:rPr lang="en-US" smtClean="0"/>
              <a:t>5/9/18</a:t>
            </a:fld>
            <a:endParaRPr lang="en-US"/>
          </a:p>
        </p:txBody>
      </p:sp>
      <p:sp>
        <p:nvSpPr>
          <p:cNvPr id="5" name="Footer Placeholder 4">
            <a:extLst>
              <a:ext uri="{FF2B5EF4-FFF2-40B4-BE49-F238E27FC236}">
                <a16:creationId xmlns:a16="http://schemas.microsoft.com/office/drawing/2014/main" id="{3C2FE67B-4099-9F43-BF22-5A13EEEC5F6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5B774C-CB48-AC46-BB36-6C829B4DA89B}"/>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6C907-48DF-F54E-8E95-147803B03F97}" type="slidenum">
              <a:rPr lang="en-US" smtClean="0"/>
              <a:t>‹#›</a:t>
            </a:fld>
            <a:endParaRPr lang="en-US"/>
          </a:p>
        </p:txBody>
      </p:sp>
    </p:spTree>
    <p:extLst>
      <p:ext uri="{BB962C8B-B14F-4D97-AF65-F5344CB8AC3E}">
        <p14:creationId xmlns:p14="http://schemas.microsoft.com/office/powerpoint/2010/main" val="1182493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139D3-043A-C043-ADD3-E42F7F392968}"/>
              </a:ext>
            </a:extLst>
          </p:cNvPr>
          <p:cNvSpPr>
            <a:spLocks noGrp="1"/>
          </p:cNvSpPr>
          <p:nvPr>
            <p:ph type="title"/>
          </p:nvPr>
        </p:nvSpPr>
        <p:spPr/>
        <p:txBody>
          <a:bodyPr/>
          <a:lstStyle/>
          <a:p>
            <a:r>
              <a:rPr lang="en-US" b="1" dirty="0"/>
              <a:t>Questions</a:t>
            </a:r>
          </a:p>
        </p:txBody>
      </p:sp>
      <p:sp>
        <p:nvSpPr>
          <p:cNvPr id="3" name="Content Placeholder 2">
            <a:extLst>
              <a:ext uri="{FF2B5EF4-FFF2-40B4-BE49-F238E27FC236}">
                <a16:creationId xmlns:a16="http://schemas.microsoft.com/office/drawing/2014/main" id="{78E2B0C7-97FC-694D-9C8D-8BF85CEA02AC}"/>
              </a:ext>
            </a:extLst>
          </p:cNvPr>
          <p:cNvSpPr>
            <a:spLocks noGrp="1"/>
          </p:cNvSpPr>
          <p:nvPr>
            <p:ph idx="1"/>
          </p:nvPr>
        </p:nvSpPr>
        <p:spPr/>
        <p:txBody>
          <a:bodyPr anchor="ctr">
            <a:normAutofit/>
          </a:bodyPr>
          <a:lstStyle/>
          <a:p>
            <a:r>
              <a:rPr lang="en-US" sz="3600" dirty="0"/>
              <a:t>Can we measure how well-served a region is by existing bus routes and use this to compare service among regions?</a:t>
            </a:r>
          </a:p>
          <a:p>
            <a:pPr marL="0" indent="0">
              <a:buNone/>
            </a:pPr>
            <a:endParaRPr lang="en-US" sz="3600" dirty="0"/>
          </a:p>
          <a:p>
            <a:r>
              <a:rPr lang="en-US" sz="3600" dirty="0"/>
              <a:t>How has the the new CMAX line improved travel times along Cleveland Avenue?</a:t>
            </a:r>
          </a:p>
        </p:txBody>
      </p:sp>
    </p:spTree>
    <p:extLst>
      <p:ext uri="{BB962C8B-B14F-4D97-AF65-F5344CB8AC3E}">
        <p14:creationId xmlns:p14="http://schemas.microsoft.com/office/powerpoint/2010/main" val="567229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1784D-51CF-C04F-A6D1-EB72BB62270D}"/>
              </a:ext>
            </a:extLst>
          </p:cNvPr>
          <p:cNvSpPr>
            <a:spLocks noGrp="1"/>
          </p:cNvSpPr>
          <p:nvPr>
            <p:ph type="title"/>
          </p:nvPr>
        </p:nvSpPr>
        <p:spPr/>
        <p:txBody>
          <a:bodyPr/>
          <a:lstStyle/>
          <a:p>
            <a:r>
              <a:rPr lang="en-US" b="1" dirty="0"/>
              <a:t>Effectiveness of New Routes</a:t>
            </a:r>
          </a:p>
        </p:txBody>
      </p:sp>
      <p:pic>
        <p:nvPicPr>
          <p:cNvPr id="5" name="Content Placeholder 4">
            <a:extLst>
              <a:ext uri="{FF2B5EF4-FFF2-40B4-BE49-F238E27FC236}">
                <a16:creationId xmlns:a16="http://schemas.microsoft.com/office/drawing/2014/main" id="{EC760B69-DCBF-BE47-9ED8-20709F6CFB3D}"/>
              </a:ext>
            </a:extLst>
          </p:cNvPr>
          <p:cNvPicPr>
            <a:picLocks noGrp="1" noChangeAspect="1"/>
          </p:cNvPicPr>
          <p:nvPr>
            <p:ph idx="1"/>
          </p:nvPr>
        </p:nvPicPr>
        <p:blipFill rotWithShape="1">
          <a:blip r:embed="rId3">
            <a:extLst>
              <a:ext uri="{28A0092B-C50C-407E-A947-70E740481C1C}">
                <a14:useLocalDpi xmlns:a14="http://schemas.microsoft.com/office/drawing/2010/main"/>
              </a:ext>
            </a:extLst>
          </a:blip>
          <a:srcRect/>
          <a:stretch/>
        </p:blipFill>
        <p:spPr>
          <a:xfrm>
            <a:off x="838199" y="1646493"/>
            <a:ext cx="4389120" cy="4323473"/>
          </a:xfrm>
        </p:spPr>
      </p:pic>
      <p:pic>
        <p:nvPicPr>
          <p:cNvPr id="7" name="Picture 6">
            <a:extLst>
              <a:ext uri="{FF2B5EF4-FFF2-40B4-BE49-F238E27FC236}">
                <a16:creationId xmlns:a16="http://schemas.microsoft.com/office/drawing/2014/main" id="{B674C8F5-F219-204A-8A2F-C823E33D0426}"/>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5336930" y="1644151"/>
            <a:ext cx="4114801" cy="4325815"/>
          </a:xfrm>
          <a:prstGeom prst="rect">
            <a:avLst/>
          </a:prstGeom>
        </p:spPr>
      </p:pic>
      <p:pic>
        <p:nvPicPr>
          <p:cNvPr id="9" name="Picture 8">
            <a:extLst>
              <a:ext uri="{FF2B5EF4-FFF2-40B4-BE49-F238E27FC236}">
                <a16:creationId xmlns:a16="http://schemas.microsoft.com/office/drawing/2014/main" id="{44E4872E-266F-0243-B81C-9B049BA62456}"/>
              </a:ext>
            </a:extLst>
          </p:cNvPr>
          <p:cNvPicPr>
            <a:picLocks noChangeAspect="1"/>
          </p:cNvPicPr>
          <p:nvPr/>
        </p:nvPicPr>
        <p:blipFill rotWithShape="1">
          <a:blip r:embed="rId5">
            <a:extLst>
              <a:ext uri="{28A0092B-C50C-407E-A947-70E740481C1C}">
                <a14:useLocalDpi xmlns:a14="http://schemas.microsoft.com/office/drawing/2010/main"/>
              </a:ext>
            </a:extLst>
          </a:blip>
          <a:srcRect/>
          <a:stretch/>
        </p:blipFill>
        <p:spPr>
          <a:xfrm>
            <a:off x="9674468" y="1502008"/>
            <a:ext cx="1345224" cy="4610100"/>
          </a:xfrm>
          <a:prstGeom prst="rect">
            <a:avLst/>
          </a:prstGeom>
        </p:spPr>
      </p:pic>
      <p:sp>
        <p:nvSpPr>
          <p:cNvPr id="10" name="TextBox 9">
            <a:extLst>
              <a:ext uri="{FF2B5EF4-FFF2-40B4-BE49-F238E27FC236}">
                <a16:creationId xmlns:a16="http://schemas.microsoft.com/office/drawing/2014/main" id="{50DEDA3D-C26F-E24B-8D9F-19460EBAE0ED}"/>
              </a:ext>
            </a:extLst>
          </p:cNvPr>
          <p:cNvSpPr txBox="1"/>
          <p:nvPr/>
        </p:nvSpPr>
        <p:spPr>
          <a:xfrm>
            <a:off x="836442" y="1305597"/>
            <a:ext cx="4389120" cy="338554"/>
          </a:xfrm>
          <a:prstGeom prst="rect">
            <a:avLst/>
          </a:prstGeom>
          <a:noFill/>
        </p:spPr>
        <p:txBody>
          <a:bodyPr wrap="square" rtlCol="0">
            <a:spAutoFit/>
          </a:bodyPr>
          <a:lstStyle/>
          <a:p>
            <a:pPr algn="ctr"/>
            <a:r>
              <a:rPr lang="en-US" sz="1600" b="1" dirty="0"/>
              <a:t>Existing 6 Cleveland/Sullivant Route</a:t>
            </a:r>
          </a:p>
        </p:txBody>
      </p:sp>
      <p:sp>
        <p:nvSpPr>
          <p:cNvPr id="11" name="TextBox 10">
            <a:extLst>
              <a:ext uri="{FF2B5EF4-FFF2-40B4-BE49-F238E27FC236}">
                <a16:creationId xmlns:a16="http://schemas.microsoft.com/office/drawing/2014/main" id="{62313B5C-3A6B-AE41-9B27-527A0CFECBA8}"/>
              </a:ext>
            </a:extLst>
          </p:cNvPr>
          <p:cNvSpPr txBox="1"/>
          <p:nvPr/>
        </p:nvSpPr>
        <p:spPr>
          <a:xfrm>
            <a:off x="5335173" y="1305597"/>
            <a:ext cx="4116558" cy="338554"/>
          </a:xfrm>
          <a:prstGeom prst="rect">
            <a:avLst/>
          </a:prstGeom>
          <a:noFill/>
        </p:spPr>
        <p:txBody>
          <a:bodyPr wrap="square" rtlCol="0">
            <a:spAutoFit/>
          </a:bodyPr>
          <a:lstStyle/>
          <a:p>
            <a:pPr algn="ctr"/>
            <a:r>
              <a:rPr lang="en-US" sz="1600" b="1" dirty="0"/>
              <a:t>New CMAX Route</a:t>
            </a:r>
          </a:p>
        </p:txBody>
      </p:sp>
      <p:sp>
        <p:nvSpPr>
          <p:cNvPr id="12" name="TextBox 11">
            <a:extLst>
              <a:ext uri="{FF2B5EF4-FFF2-40B4-BE49-F238E27FC236}">
                <a16:creationId xmlns:a16="http://schemas.microsoft.com/office/drawing/2014/main" id="{F702B9A5-22CB-744A-9CB0-7651097F2922}"/>
              </a:ext>
            </a:extLst>
          </p:cNvPr>
          <p:cNvSpPr txBox="1"/>
          <p:nvPr/>
        </p:nvSpPr>
        <p:spPr>
          <a:xfrm>
            <a:off x="2509551" y="5893021"/>
            <a:ext cx="7172897" cy="830997"/>
          </a:xfrm>
          <a:prstGeom prst="rect">
            <a:avLst/>
          </a:prstGeom>
          <a:noFill/>
        </p:spPr>
        <p:txBody>
          <a:bodyPr wrap="square" rtlCol="0">
            <a:spAutoFit/>
          </a:bodyPr>
          <a:lstStyle/>
          <a:p>
            <a:pPr algn="ctr"/>
            <a:r>
              <a:rPr lang="en-US" sz="2400" dirty="0"/>
              <a:t>Starting from a stop in the northern portion of the route, we see improvements in travel time. </a:t>
            </a:r>
          </a:p>
        </p:txBody>
      </p:sp>
    </p:spTree>
    <p:extLst>
      <p:ext uri="{BB962C8B-B14F-4D97-AF65-F5344CB8AC3E}">
        <p14:creationId xmlns:p14="http://schemas.microsoft.com/office/powerpoint/2010/main" val="4216174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B932-5A26-9545-BDD7-6BEF2DB53CCE}"/>
              </a:ext>
            </a:extLst>
          </p:cNvPr>
          <p:cNvSpPr>
            <a:spLocks noGrp="1"/>
          </p:cNvSpPr>
          <p:nvPr>
            <p:ph type="title"/>
          </p:nvPr>
        </p:nvSpPr>
        <p:spPr/>
        <p:txBody>
          <a:bodyPr/>
          <a:lstStyle/>
          <a:p>
            <a:r>
              <a:rPr lang="en-US" b="1" dirty="0"/>
              <a:t>Effectiveness of New Routes</a:t>
            </a:r>
          </a:p>
        </p:txBody>
      </p:sp>
      <p:pic>
        <p:nvPicPr>
          <p:cNvPr id="5" name="Content Placeholder 4">
            <a:extLst>
              <a:ext uri="{FF2B5EF4-FFF2-40B4-BE49-F238E27FC236}">
                <a16:creationId xmlns:a16="http://schemas.microsoft.com/office/drawing/2014/main" id="{E4B18F52-BA6D-1D45-A935-FC57CA2E4DE5}"/>
              </a:ext>
            </a:extLst>
          </p:cNvPr>
          <p:cNvPicPr>
            <a:picLocks noGrp="1" noChangeAspect="1"/>
          </p:cNvPicPr>
          <p:nvPr>
            <p:ph idx="1"/>
          </p:nvPr>
        </p:nvPicPr>
        <p:blipFill>
          <a:blip r:embed="rId3"/>
          <a:stretch>
            <a:fillRect/>
          </a:stretch>
        </p:blipFill>
        <p:spPr>
          <a:xfrm>
            <a:off x="1831863" y="1459865"/>
            <a:ext cx="8528273" cy="4351338"/>
          </a:xfrm>
        </p:spPr>
      </p:pic>
      <p:sp>
        <p:nvSpPr>
          <p:cNvPr id="6" name="TextBox 5">
            <a:extLst>
              <a:ext uri="{FF2B5EF4-FFF2-40B4-BE49-F238E27FC236}">
                <a16:creationId xmlns:a16="http://schemas.microsoft.com/office/drawing/2014/main" id="{A5859333-86B2-834B-A190-DDD855930F1B}"/>
              </a:ext>
            </a:extLst>
          </p:cNvPr>
          <p:cNvSpPr txBox="1"/>
          <p:nvPr/>
        </p:nvSpPr>
        <p:spPr>
          <a:xfrm>
            <a:off x="2174270" y="5811203"/>
            <a:ext cx="7843458" cy="830997"/>
          </a:xfrm>
          <a:prstGeom prst="rect">
            <a:avLst/>
          </a:prstGeom>
          <a:noFill/>
        </p:spPr>
        <p:txBody>
          <a:bodyPr wrap="square" rtlCol="0">
            <a:spAutoFit/>
          </a:bodyPr>
          <a:lstStyle/>
          <a:p>
            <a:pPr algn="ctr"/>
            <a:r>
              <a:rPr lang="en-US" sz="2400" dirty="0"/>
              <a:t>Beginning with the first stop along the common route, travel time to downtown is decreased by up to 12 minutes.</a:t>
            </a:r>
          </a:p>
        </p:txBody>
      </p:sp>
    </p:spTree>
    <p:extLst>
      <p:ext uri="{BB962C8B-B14F-4D97-AF65-F5344CB8AC3E}">
        <p14:creationId xmlns:p14="http://schemas.microsoft.com/office/powerpoint/2010/main" val="2288049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D5E3-3921-3249-830E-92D957B6D3AE}"/>
              </a:ext>
            </a:extLst>
          </p:cNvPr>
          <p:cNvSpPr>
            <a:spLocks noGrp="1"/>
          </p:cNvSpPr>
          <p:nvPr>
            <p:ph type="title"/>
          </p:nvPr>
        </p:nvSpPr>
        <p:spPr/>
        <p:txBody>
          <a:bodyPr/>
          <a:lstStyle/>
          <a:p>
            <a:r>
              <a:rPr lang="en-US" b="1" dirty="0"/>
              <a:t>Data Source: COTA</a:t>
            </a:r>
          </a:p>
        </p:txBody>
      </p:sp>
      <p:pic>
        <p:nvPicPr>
          <p:cNvPr id="9" name="Content Placeholder 8">
            <a:extLst>
              <a:ext uri="{FF2B5EF4-FFF2-40B4-BE49-F238E27FC236}">
                <a16:creationId xmlns:a16="http://schemas.microsoft.com/office/drawing/2014/main" id="{2027D0A0-C455-9642-B463-26D22B1F3511}"/>
              </a:ext>
            </a:extLst>
          </p:cNvPr>
          <p:cNvPicPr>
            <a:picLocks noGrp="1" noChangeAspect="1"/>
          </p:cNvPicPr>
          <p:nvPr>
            <p:ph idx="1"/>
          </p:nvPr>
        </p:nvPicPr>
        <p:blipFill>
          <a:blip r:embed="rId3"/>
          <a:stretch>
            <a:fillRect/>
          </a:stretch>
        </p:blipFill>
        <p:spPr>
          <a:xfrm>
            <a:off x="1021080" y="1716851"/>
            <a:ext cx="10149840" cy="4342961"/>
          </a:xfrm>
        </p:spPr>
      </p:pic>
      <p:sp>
        <p:nvSpPr>
          <p:cNvPr id="10" name="TextBox 9">
            <a:extLst>
              <a:ext uri="{FF2B5EF4-FFF2-40B4-BE49-F238E27FC236}">
                <a16:creationId xmlns:a16="http://schemas.microsoft.com/office/drawing/2014/main" id="{3D44B18C-3B75-004B-85B2-0FF7CBB286A4}"/>
              </a:ext>
            </a:extLst>
          </p:cNvPr>
          <p:cNvSpPr txBox="1"/>
          <p:nvPr/>
        </p:nvSpPr>
        <p:spPr>
          <a:xfrm>
            <a:off x="1046284" y="1266091"/>
            <a:ext cx="10307515" cy="369332"/>
          </a:xfrm>
          <a:prstGeom prst="rect">
            <a:avLst/>
          </a:prstGeom>
          <a:noFill/>
        </p:spPr>
        <p:txBody>
          <a:bodyPr wrap="square" rtlCol="0">
            <a:spAutoFit/>
          </a:bodyPr>
          <a:lstStyle/>
          <a:p>
            <a:r>
              <a:rPr lang="en-US" dirty="0" err="1"/>
              <a:t>cota.com</a:t>
            </a:r>
            <a:r>
              <a:rPr lang="en-US" dirty="0"/>
              <a:t>/data</a:t>
            </a:r>
          </a:p>
        </p:txBody>
      </p:sp>
      <p:sp>
        <p:nvSpPr>
          <p:cNvPr id="11" name="TextBox 10">
            <a:extLst>
              <a:ext uri="{FF2B5EF4-FFF2-40B4-BE49-F238E27FC236}">
                <a16:creationId xmlns:a16="http://schemas.microsoft.com/office/drawing/2014/main" id="{270F452E-CD39-1F46-8DA1-F9AF0A3CA968}"/>
              </a:ext>
            </a:extLst>
          </p:cNvPr>
          <p:cNvSpPr txBox="1"/>
          <p:nvPr/>
        </p:nvSpPr>
        <p:spPr>
          <a:xfrm>
            <a:off x="664463" y="6059812"/>
            <a:ext cx="10689336" cy="338554"/>
          </a:xfrm>
          <a:prstGeom prst="rect">
            <a:avLst/>
          </a:prstGeom>
          <a:noFill/>
        </p:spPr>
        <p:txBody>
          <a:bodyPr wrap="square" rtlCol="0">
            <a:spAutoFit/>
          </a:bodyPr>
          <a:lstStyle/>
          <a:p>
            <a:pPr algn="ctr"/>
            <a:r>
              <a:rPr lang="en-US" sz="1600" b="1" dirty="0"/>
              <a:t>COTA Bus Stops</a:t>
            </a:r>
          </a:p>
        </p:txBody>
      </p:sp>
    </p:spTree>
    <p:extLst>
      <p:ext uri="{BB962C8B-B14F-4D97-AF65-F5344CB8AC3E}">
        <p14:creationId xmlns:p14="http://schemas.microsoft.com/office/powerpoint/2010/main" val="706951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BABE-4C22-6C43-85FE-F9B7E76E0FE4}"/>
              </a:ext>
            </a:extLst>
          </p:cNvPr>
          <p:cNvSpPr>
            <a:spLocks noGrp="1"/>
          </p:cNvSpPr>
          <p:nvPr>
            <p:ph type="title"/>
          </p:nvPr>
        </p:nvSpPr>
        <p:spPr/>
        <p:txBody>
          <a:bodyPr/>
          <a:lstStyle/>
          <a:p>
            <a:r>
              <a:rPr lang="en-US" b="1" dirty="0"/>
              <a:t>Data Source: City of Columbus</a:t>
            </a:r>
          </a:p>
        </p:txBody>
      </p:sp>
      <p:pic>
        <p:nvPicPr>
          <p:cNvPr id="19" name="Content Placeholder 18">
            <a:extLst>
              <a:ext uri="{FF2B5EF4-FFF2-40B4-BE49-F238E27FC236}">
                <a16:creationId xmlns:a16="http://schemas.microsoft.com/office/drawing/2014/main" id="{59FFFE7C-53DB-2B48-9218-C4AE4AF61340}"/>
              </a:ext>
            </a:extLst>
          </p:cNvPr>
          <p:cNvPicPr>
            <a:picLocks noGrp="1" noChangeAspect="1"/>
          </p:cNvPicPr>
          <p:nvPr>
            <p:ph idx="1"/>
          </p:nvPr>
        </p:nvPicPr>
        <p:blipFill>
          <a:blip r:embed="rId3"/>
          <a:stretch>
            <a:fillRect/>
          </a:stretch>
        </p:blipFill>
        <p:spPr>
          <a:xfrm>
            <a:off x="1074769" y="1825625"/>
            <a:ext cx="10021824" cy="4342396"/>
          </a:xfrm>
        </p:spPr>
      </p:pic>
      <p:sp>
        <p:nvSpPr>
          <p:cNvPr id="20" name="TextBox 19">
            <a:extLst>
              <a:ext uri="{FF2B5EF4-FFF2-40B4-BE49-F238E27FC236}">
                <a16:creationId xmlns:a16="http://schemas.microsoft.com/office/drawing/2014/main" id="{064EE64A-39F3-334B-BEC2-8B656C8106D2}"/>
              </a:ext>
            </a:extLst>
          </p:cNvPr>
          <p:cNvSpPr txBox="1"/>
          <p:nvPr/>
        </p:nvSpPr>
        <p:spPr>
          <a:xfrm>
            <a:off x="1046284" y="1266091"/>
            <a:ext cx="10307515" cy="369332"/>
          </a:xfrm>
          <a:prstGeom prst="rect">
            <a:avLst/>
          </a:prstGeom>
          <a:noFill/>
        </p:spPr>
        <p:txBody>
          <a:bodyPr wrap="square" rtlCol="0">
            <a:spAutoFit/>
          </a:bodyPr>
          <a:lstStyle/>
          <a:p>
            <a:r>
              <a:rPr lang="en-US" dirty="0"/>
              <a:t>data-</a:t>
            </a:r>
            <a:r>
              <a:rPr lang="en-US" dirty="0" err="1"/>
              <a:t>columbus.opendata.arcgis.com</a:t>
            </a:r>
            <a:endParaRPr lang="en-US" dirty="0"/>
          </a:p>
        </p:txBody>
      </p:sp>
      <p:sp>
        <p:nvSpPr>
          <p:cNvPr id="21" name="TextBox 20">
            <a:extLst>
              <a:ext uri="{FF2B5EF4-FFF2-40B4-BE49-F238E27FC236}">
                <a16:creationId xmlns:a16="http://schemas.microsoft.com/office/drawing/2014/main" id="{E9EA8D68-7D58-2941-80A9-BEAFF270B239}"/>
              </a:ext>
            </a:extLst>
          </p:cNvPr>
          <p:cNvSpPr txBox="1"/>
          <p:nvPr/>
        </p:nvSpPr>
        <p:spPr>
          <a:xfrm>
            <a:off x="664463" y="6059812"/>
            <a:ext cx="10689336" cy="338554"/>
          </a:xfrm>
          <a:prstGeom prst="rect">
            <a:avLst/>
          </a:prstGeom>
          <a:noFill/>
        </p:spPr>
        <p:txBody>
          <a:bodyPr wrap="square" rtlCol="0">
            <a:spAutoFit/>
          </a:bodyPr>
          <a:lstStyle/>
          <a:p>
            <a:pPr algn="ctr"/>
            <a:r>
              <a:rPr lang="en-US" sz="1600" b="1" dirty="0"/>
              <a:t>Address Locations in Franklin County and a Seven-Mile Radius, 1% Sample</a:t>
            </a:r>
          </a:p>
        </p:txBody>
      </p:sp>
    </p:spTree>
    <p:extLst>
      <p:ext uri="{BB962C8B-B14F-4D97-AF65-F5344CB8AC3E}">
        <p14:creationId xmlns:p14="http://schemas.microsoft.com/office/powerpoint/2010/main" val="2878719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82AB-C1AE-1C4D-8698-F0612FF040B5}"/>
              </a:ext>
            </a:extLst>
          </p:cNvPr>
          <p:cNvSpPr>
            <a:spLocks noGrp="1"/>
          </p:cNvSpPr>
          <p:nvPr>
            <p:ph type="title"/>
          </p:nvPr>
        </p:nvSpPr>
        <p:spPr/>
        <p:txBody>
          <a:bodyPr/>
          <a:lstStyle/>
          <a:p>
            <a:r>
              <a:rPr lang="en-US" b="1" dirty="0"/>
              <a:t>Combining Data</a:t>
            </a:r>
          </a:p>
        </p:txBody>
      </p:sp>
      <p:pic>
        <p:nvPicPr>
          <p:cNvPr id="22" name="Content Placeholder 21">
            <a:extLst>
              <a:ext uri="{FF2B5EF4-FFF2-40B4-BE49-F238E27FC236}">
                <a16:creationId xmlns:a16="http://schemas.microsoft.com/office/drawing/2014/main" id="{D5FEFA93-F77D-0E4E-8291-8A6B71FD8256}"/>
              </a:ext>
            </a:extLst>
          </p:cNvPr>
          <p:cNvPicPr>
            <a:picLocks noGrp="1" noChangeAspect="1"/>
          </p:cNvPicPr>
          <p:nvPr>
            <p:ph idx="1"/>
          </p:nvPr>
        </p:nvPicPr>
        <p:blipFill rotWithShape="1">
          <a:blip r:embed="rId3">
            <a:extLst>
              <a:ext uri="{28A0092B-C50C-407E-A947-70E740481C1C}">
                <a14:useLocalDpi xmlns:a14="http://schemas.microsoft.com/office/drawing/2010/main"/>
              </a:ext>
            </a:extLst>
          </a:blip>
          <a:srcRect/>
          <a:stretch/>
        </p:blipFill>
        <p:spPr>
          <a:xfrm>
            <a:off x="1674876" y="1690690"/>
            <a:ext cx="8842248" cy="4342755"/>
          </a:xfrm>
        </p:spPr>
      </p:pic>
      <p:sp>
        <p:nvSpPr>
          <p:cNvPr id="23" name="TextBox 22">
            <a:extLst>
              <a:ext uri="{FF2B5EF4-FFF2-40B4-BE49-F238E27FC236}">
                <a16:creationId xmlns:a16="http://schemas.microsoft.com/office/drawing/2014/main" id="{E436DDC8-8820-434E-9A8E-7C82D9D0C102}"/>
              </a:ext>
            </a:extLst>
          </p:cNvPr>
          <p:cNvSpPr txBox="1"/>
          <p:nvPr/>
        </p:nvSpPr>
        <p:spPr>
          <a:xfrm>
            <a:off x="751332" y="5864168"/>
            <a:ext cx="10689336" cy="338554"/>
          </a:xfrm>
          <a:prstGeom prst="rect">
            <a:avLst/>
          </a:prstGeom>
          <a:noFill/>
        </p:spPr>
        <p:txBody>
          <a:bodyPr wrap="square" rtlCol="0">
            <a:spAutoFit/>
          </a:bodyPr>
          <a:lstStyle/>
          <a:p>
            <a:pPr algn="ctr"/>
            <a:r>
              <a:rPr lang="en-US" sz="1600" b="1" dirty="0"/>
              <a:t>Bus Stop and 10% Sample of Address Locations in the 43224 ZIP Code </a:t>
            </a:r>
          </a:p>
        </p:txBody>
      </p:sp>
    </p:spTree>
    <p:extLst>
      <p:ext uri="{BB962C8B-B14F-4D97-AF65-F5344CB8AC3E}">
        <p14:creationId xmlns:p14="http://schemas.microsoft.com/office/powerpoint/2010/main" val="170855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64B81B1-869F-D341-A433-A192BDC06F8D}"/>
              </a:ext>
            </a:extLst>
          </p:cNvPr>
          <p:cNvGrpSpPr/>
          <p:nvPr/>
        </p:nvGrpSpPr>
        <p:grpSpPr>
          <a:xfrm>
            <a:off x="3057432" y="2303466"/>
            <a:ext cx="6077136" cy="1828800"/>
            <a:chOff x="3278601" y="2373804"/>
            <a:chExt cx="6077136" cy="1828800"/>
          </a:xfrm>
        </p:grpSpPr>
        <p:cxnSp>
          <p:nvCxnSpPr>
            <p:cNvPr id="9" name="Straight Connector 8">
              <a:extLst>
                <a:ext uri="{FF2B5EF4-FFF2-40B4-BE49-F238E27FC236}">
                  <a16:creationId xmlns:a16="http://schemas.microsoft.com/office/drawing/2014/main" id="{BAE06D3C-7436-6148-A1C7-6BB90B6C4970}"/>
                </a:ext>
              </a:extLst>
            </p:cNvPr>
            <p:cNvCxnSpPr>
              <a:cxnSpLocks/>
              <a:stCxn id="4" idx="6"/>
              <a:endCxn id="5" idx="2"/>
            </p:cNvCxnSpPr>
            <p:nvPr/>
          </p:nvCxnSpPr>
          <p:spPr>
            <a:xfrm>
              <a:off x="5107401" y="3288204"/>
              <a:ext cx="2419536" cy="0"/>
            </a:xfrm>
            <a:prstGeom prst="line">
              <a:avLst/>
            </a:prstGeom>
            <a:ln w="508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11BE81A7-D164-4941-8A8E-DF9E7AF4AED2}"/>
                </a:ext>
              </a:extLst>
            </p:cNvPr>
            <p:cNvSpPr/>
            <p:nvPr/>
          </p:nvSpPr>
          <p:spPr>
            <a:xfrm>
              <a:off x="3278601" y="2373804"/>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Bus Stop</a:t>
              </a:r>
            </a:p>
          </p:txBody>
        </p:sp>
        <p:sp>
          <p:nvSpPr>
            <p:cNvPr id="5" name="Oval 4">
              <a:extLst>
                <a:ext uri="{FF2B5EF4-FFF2-40B4-BE49-F238E27FC236}">
                  <a16:creationId xmlns:a16="http://schemas.microsoft.com/office/drawing/2014/main" id="{31B19ED8-E65B-CA44-BD38-50DA85CBDE18}"/>
                </a:ext>
              </a:extLst>
            </p:cNvPr>
            <p:cNvSpPr/>
            <p:nvPr/>
          </p:nvSpPr>
          <p:spPr>
            <a:xfrm>
              <a:off x="7526937" y="2373804"/>
              <a:ext cx="1828800" cy="18288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2400" dirty="0"/>
                <a:t>Location</a:t>
              </a:r>
              <a:endParaRPr lang="en-US" sz="1400" dirty="0"/>
            </a:p>
          </p:txBody>
        </p:sp>
        <p:sp>
          <p:nvSpPr>
            <p:cNvPr id="12" name="TextBox 11">
              <a:extLst>
                <a:ext uri="{FF2B5EF4-FFF2-40B4-BE49-F238E27FC236}">
                  <a16:creationId xmlns:a16="http://schemas.microsoft.com/office/drawing/2014/main" id="{AC8FA599-DA0F-394B-895E-A29DC27F32A7}"/>
                </a:ext>
              </a:extLst>
            </p:cNvPr>
            <p:cNvSpPr txBox="1"/>
            <p:nvPr/>
          </p:nvSpPr>
          <p:spPr>
            <a:xfrm>
              <a:off x="5731470" y="3351556"/>
              <a:ext cx="1253035" cy="461665"/>
            </a:xfrm>
            <a:prstGeom prst="rect">
              <a:avLst/>
            </a:prstGeom>
            <a:noFill/>
          </p:spPr>
          <p:txBody>
            <a:bodyPr wrap="none" rtlCol="0">
              <a:spAutoFit/>
            </a:bodyPr>
            <a:lstStyle/>
            <a:p>
              <a:pPr algn="ctr"/>
              <a:r>
                <a:rPr lang="en-US" sz="2400" dirty="0"/>
                <a:t>Distance</a:t>
              </a:r>
              <a:endParaRPr lang="en-US" dirty="0"/>
            </a:p>
          </p:txBody>
        </p:sp>
      </p:grpSp>
      <p:sp>
        <p:nvSpPr>
          <p:cNvPr id="18" name="Title 17">
            <a:extLst>
              <a:ext uri="{FF2B5EF4-FFF2-40B4-BE49-F238E27FC236}">
                <a16:creationId xmlns:a16="http://schemas.microsoft.com/office/drawing/2014/main" id="{857CDF0C-0566-3D48-B9CC-3374A0A3B1DC}"/>
              </a:ext>
            </a:extLst>
          </p:cNvPr>
          <p:cNvSpPr>
            <a:spLocks noGrp="1"/>
          </p:cNvSpPr>
          <p:nvPr>
            <p:ph type="title"/>
          </p:nvPr>
        </p:nvSpPr>
        <p:spPr/>
        <p:txBody>
          <a:bodyPr/>
          <a:lstStyle/>
          <a:p>
            <a:r>
              <a:rPr lang="en-US" b="1" dirty="0"/>
              <a:t>Measuring Service</a:t>
            </a:r>
          </a:p>
        </p:txBody>
      </p:sp>
      <p:sp>
        <p:nvSpPr>
          <p:cNvPr id="19" name="TextBox 18">
            <a:extLst>
              <a:ext uri="{FF2B5EF4-FFF2-40B4-BE49-F238E27FC236}">
                <a16:creationId xmlns:a16="http://schemas.microsoft.com/office/drawing/2014/main" id="{38AD5D0C-5EA8-504F-AE28-2C0904032369}"/>
              </a:ext>
            </a:extLst>
          </p:cNvPr>
          <p:cNvSpPr txBox="1"/>
          <p:nvPr/>
        </p:nvSpPr>
        <p:spPr>
          <a:xfrm>
            <a:off x="2298975" y="4745042"/>
            <a:ext cx="7675685" cy="830997"/>
          </a:xfrm>
          <a:prstGeom prst="rect">
            <a:avLst/>
          </a:prstGeom>
          <a:noFill/>
        </p:spPr>
        <p:txBody>
          <a:bodyPr wrap="square" rtlCol="0">
            <a:spAutoFit/>
          </a:bodyPr>
          <a:lstStyle/>
          <a:p>
            <a:pPr algn="ctr"/>
            <a:r>
              <a:rPr lang="en-US" sz="2400" dirty="0"/>
              <a:t>To determine how well an area is served by bus lines we can calculate the distance from a location to a nearby bus stop.</a:t>
            </a:r>
          </a:p>
        </p:txBody>
      </p:sp>
    </p:spTree>
    <p:extLst>
      <p:ext uri="{BB962C8B-B14F-4D97-AF65-F5344CB8AC3E}">
        <p14:creationId xmlns:p14="http://schemas.microsoft.com/office/powerpoint/2010/main" val="2812237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31FCB7B-941B-7046-A33B-1FA16A9C0FEF}"/>
              </a:ext>
            </a:extLst>
          </p:cNvPr>
          <p:cNvGrpSpPr/>
          <p:nvPr/>
        </p:nvGrpSpPr>
        <p:grpSpPr>
          <a:xfrm>
            <a:off x="1490199" y="646807"/>
            <a:ext cx="9211602" cy="4372150"/>
            <a:chOff x="1871297" y="884200"/>
            <a:chExt cx="9211602" cy="4372150"/>
          </a:xfrm>
        </p:grpSpPr>
        <p:sp>
          <p:nvSpPr>
            <p:cNvPr id="4" name="Oval 3">
              <a:extLst>
                <a:ext uri="{FF2B5EF4-FFF2-40B4-BE49-F238E27FC236}">
                  <a16:creationId xmlns:a16="http://schemas.microsoft.com/office/drawing/2014/main" id="{11BE81A7-D164-4941-8A8E-DF9E7AF4AED2}"/>
                </a:ext>
              </a:extLst>
            </p:cNvPr>
            <p:cNvSpPr/>
            <p:nvPr/>
          </p:nvSpPr>
          <p:spPr>
            <a:xfrm>
              <a:off x="9254099" y="884200"/>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Bus Stop 2</a:t>
              </a:r>
            </a:p>
          </p:txBody>
        </p:sp>
        <p:sp>
          <p:nvSpPr>
            <p:cNvPr id="5" name="Oval 4">
              <a:extLst>
                <a:ext uri="{FF2B5EF4-FFF2-40B4-BE49-F238E27FC236}">
                  <a16:creationId xmlns:a16="http://schemas.microsoft.com/office/drawing/2014/main" id="{31B19ED8-E65B-CA44-BD38-50DA85CBDE18}"/>
                </a:ext>
              </a:extLst>
            </p:cNvPr>
            <p:cNvSpPr/>
            <p:nvPr/>
          </p:nvSpPr>
          <p:spPr>
            <a:xfrm>
              <a:off x="5142271" y="3427550"/>
              <a:ext cx="1828800" cy="18288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Location</a:t>
              </a:r>
            </a:p>
          </p:txBody>
        </p:sp>
        <p:sp>
          <p:nvSpPr>
            <p:cNvPr id="10" name="Oval 9">
              <a:extLst>
                <a:ext uri="{FF2B5EF4-FFF2-40B4-BE49-F238E27FC236}">
                  <a16:creationId xmlns:a16="http://schemas.microsoft.com/office/drawing/2014/main" id="{26492FD1-4CA2-7444-B0E0-FFFA337E95B3}"/>
                </a:ext>
              </a:extLst>
            </p:cNvPr>
            <p:cNvSpPr/>
            <p:nvPr/>
          </p:nvSpPr>
          <p:spPr>
            <a:xfrm>
              <a:off x="1871297" y="3427550"/>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Bus</a:t>
              </a:r>
              <a:r>
                <a:rPr lang="en-US" sz="2400" dirty="0"/>
                <a:t> Stop 1</a:t>
              </a:r>
            </a:p>
          </p:txBody>
        </p:sp>
        <p:sp>
          <p:nvSpPr>
            <p:cNvPr id="16" name="TextBox 15">
              <a:extLst>
                <a:ext uri="{FF2B5EF4-FFF2-40B4-BE49-F238E27FC236}">
                  <a16:creationId xmlns:a16="http://schemas.microsoft.com/office/drawing/2014/main" id="{6A216F4F-0A0D-494C-B3BD-D31FF08BAD12}"/>
                </a:ext>
              </a:extLst>
            </p:cNvPr>
            <p:cNvSpPr txBox="1"/>
            <p:nvPr/>
          </p:nvSpPr>
          <p:spPr>
            <a:xfrm>
              <a:off x="3739323" y="4363217"/>
              <a:ext cx="1402948" cy="830997"/>
            </a:xfrm>
            <a:prstGeom prst="rect">
              <a:avLst/>
            </a:prstGeom>
            <a:noFill/>
          </p:spPr>
          <p:txBody>
            <a:bodyPr wrap="none" rtlCol="0">
              <a:spAutoFit/>
            </a:bodyPr>
            <a:lstStyle/>
            <a:p>
              <a:pPr algn="ctr"/>
              <a:r>
                <a:rPr lang="en-US" sz="2400" dirty="0"/>
                <a:t>Minimum</a:t>
              </a:r>
              <a:br>
                <a:rPr lang="en-US" sz="2400" dirty="0"/>
              </a:br>
              <a:r>
                <a:rPr lang="en-US" sz="2400" dirty="0"/>
                <a:t>Distance</a:t>
              </a:r>
            </a:p>
          </p:txBody>
        </p:sp>
        <p:cxnSp>
          <p:nvCxnSpPr>
            <p:cNvPr id="17" name="Straight Connector 16">
              <a:extLst>
                <a:ext uri="{FF2B5EF4-FFF2-40B4-BE49-F238E27FC236}">
                  <a16:creationId xmlns:a16="http://schemas.microsoft.com/office/drawing/2014/main" id="{29E76001-6BAF-194D-A892-A1F1F35228CC}"/>
                </a:ext>
              </a:extLst>
            </p:cNvPr>
            <p:cNvCxnSpPr>
              <a:cxnSpLocks/>
              <a:stCxn id="10" idx="6"/>
              <a:endCxn id="5" idx="2"/>
            </p:cNvCxnSpPr>
            <p:nvPr/>
          </p:nvCxnSpPr>
          <p:spPr>
            <a:xfrm>
              <a:off x="3700097" y="4341950"/>
              <a:ext cx="1442174" cy="0"/>
            </a:xfrm>
            <a:prstGeom prst="line">
              <a:avLst/>
            </a:prstGeom>
            <a:ln w="508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81CC7F-B121-C647-8B0B-20B116E5B374}"/>
                </a:ext>
              </a:extLst>
            </p:cNvPr>
            <p:cNvCxnSpPr>
              <a:cxnSpLocks/>
            </p:cNvCxnSpPr>
            <p:nvPr/>
          </p:nvCxnSpPr>
          <p:spPr>
            <a:xfrm flipH="1">
              <a:off x="6858001" y="2328530"/>
              <a:ext cx="2551813" cy="1605517"/>
            </a:xfrm>
            <a:prstGeom prst="line">
              <a:avLst/>
            </a:prstGeom>
            <a:ln w="50800">
              <a:solidFill>
                <a:schemeClr val="tx1"/>
              </a:solidFill>
              <a:headEnd type="triangle"/>
            </a:ln>
          </p:spPr>
          <p:style>
            <a:lnRef idx="1">
              <a:schemeClr val="accent1"/>
            </a:lnRef>
            <a:fillRef idx="0">
              <a:schemeClr val="accent1"/>
            </a:fillRef>
            <a:effectRef idx="0">
              <a:schemeClr val="accent1"/>
            </a:effectRef>
            <a:fontRef idx="minor">
              <a:schemeClr val="tx1"/>
            </a:fontRef>
          </p:style>
        </p:cxnSp>
      </p:grpSp>
      <p:sp>
        <p:nvSpPr>
          <p:cNvPr id="26" name="Title 25">
            <a:extLst>
              <a:ext uri="{FF2B5EF4-FFF2-40B4-BE49-F238E27FC236}">
                <a16:creationId xmlns:a16="http://schemas.microsoft.com/office/drawing/2014/main" id="{C5457D67-3EDA-C345-A435-3A1816BC8CEA}"/>
              </a:ext>
            </a:extLst>
          </p:cNvPr>
          <p:cNvSpPr>
            <a:spLocks noGrp="1"/>
          </p:cNvSpPr>
          <p:nvPr>
            <p:ph type="title"/>
          </p:nvPr>
        </p:nvSpPr>
        <p:spPr>
          <a:xfrm>
            <a:off x="838200" y="365127"/>
            <a:ext cx="10515600" cy="1325563"/>
          </a:xfrm>
        </p:spPr>
        <p:txBody>
          <a:bodyPr/>
          <a:lstStyle/>
          <a:p>
            <a:r>
              <a:rPr lang="en-US" b="1" dirty="0"/>
              <a:t>Measuring Service</a:t>
            </a:r>
          </a:p>
        </p:txBody>
      </p:sp>
      <p:sp>
        <p:nvSpPr>
          <p:cNvPr id="28" name="TextBox 27">
            <a:extLst>
              <a:ext uri="{FF2B5EF4-FFF2-40B4-BE49-F238E27FC236}">
                <a16:creationId xmlns:a16="http://schemas.microsoft.com/office/drawing/2014/main" id="{32C51850-F879-FF41-B78C-E753AF028091}"/>
              </a:ext>
            </a:extLst>
          </p:cNvPr>
          <p:cNvSpPr txBox="1"/>
          <p:nvPr/>
        </p:nvSpPr>
        <p:spPr>
          <a:xfrm>
            <a:off x="3423871" y="5413258"/>
            <a:ext cx="5344257" cy="830997"/>
          </a:xfrm>
          <a:prstGeom prst="rect">
            <a:avLst/>
          </a:prstGeom>
          <a:noFill/>
        </p:spPr>
        <p:txBody>
          <a:bodyPr wrap="square" rtlCol="0">
            <a:spAutoFit/>
          </a:bodyPr>
          <a:lstStyle/>
          <a:p>
            <a:pPr algn="ctr"/>
            <a:r>
              <a:rPr lang="en-US" sz="2400" dirty="0"/>
              <a:t>When there are multiple bus stops, we can find distance to the nearest stop.</a:t>
            </a:r>
          </a:p>
        </p:txBody>
      </p:sp>
    </p:spTree>
    <p:extLst>
      <p:ext uri="{BB962C8B-B14F-4D97-AF65-F5344CB8AC3E}">
        <p14:creationId xmlns:p14="http://schemas.microsoft.com/office/powerpoint/2010/main" val="342991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5C12B766-9844-F843-AB92-892DFA8C214D}"/>
              </a:ext>
            </a:extLst>
          </p:cNvPr>
          <p:cNvGrpSpPr/>
          <p:nvPr/>
        </p:nvGrpSpPr>
        <p:grpSpPr>
          <a:xfrm>
            <a:off x="2615465" y="1381233"/>
            <a:ext cx="6961065" cy="4276848"/>
            <a:chOff x="1866643" y="625287"/>
            <a:chExt cx="9216256" cy="5662428"/>
          </a:xfrm>
        </p:grpSpPr>
        <p:sp>
          <p:nvSpPr>
            <p:cNvPr id="4" name="Oval 3">
              <a:extLst>
                <a:ext uri="{FF2B5EF4-FFF2-40B4-BE49-F238E27FC236}">
                  <a16:creationId xmlns:a16="http://schemas.microsoft.com/office/drawing/2014/main" id="{11BE81A7-D164-4941-8A8E-DF9E7AF4AED2}"/>
                </a:ext>
              </a:extLst>
            </p:cNvPr>
            <p:cNvSpPr/>
            <p:nvPr/>
          </p:nvSpPr>
          <p:spPr>
            <a:xfrm>
              <a:off x="9254099" y="1915564"/>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Bus Stop 2</a:t>
              </a:r>
            </a:p>
          </p:txBody>
        </p:sp>
        <p:sp>
          <p:nvSpPr>
            <p:cNvPr id="5" name="Oval 4">
              <a:extLst>
                <a:ext uri="{FF2B5EF4-FFF2-40B4-BE49-F238E27FC236}">
                  <a16:creationId xmlns:a16="http://schemas.microsoft.com/office/drawing/2014/main" id="{31B19ED8-E65B-CA44-BD38-50DA85CBDE18}"/>
                </a:ext>
              </a:extLst>
            </p:cNvPr>
            <p:cNvSpPr/>
            <p:nvPr/>
          </p:nvSpPr>
          <p:spPr>
            <a:xfrm>
              <a:off x="5142271" y="4458915"/>
              <a:ext cx="1828800" cy="18288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Location 2</a:t>
              </a:r>
            </a:p>
          </p:txBody>
        </p:sp>
        <p:sp>
          <p:nvSpPr>
            <p:cNvPr id="10" name="Oval 9">
              <a:extLst>
                <a:ext uri="{FF2B5EF4-FFF2-40B4-BE49-F238E27FC236}">
                  <a16:creationId xmlns:a16="http://schemas.microsoft.com/office/drawing/2014/main" id="{26492FD1-4CA2-7444-B0E0-FFFA337E95B3}"/>
                </a:ext>
              </a:extLst>
            </p:cNvPr>
            <p:cNvSpPr/>
            <p:nvPr/>
          </p:nvSpPr>
          <p:spPr>
            <a:xfrm>
              <a:off x="1871297" y="4458915"/>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Bus Stop 1</a:t>
              </a:r>
            </a:p>
          </p:txBody>
        </p:sp>
        <p:sp>
          <p:nvSpPr>
            <p:cNvPr id="16" name="TextBox 15">
              <a:extLst>
                <a:ext uri="{FF2B5EF4-FFF2-40B4-BE49-F238E27FC236}">
                  <a16:creationId xmlns:a16="http://schemas.microsoft.com/office/drawing/2014/main" id="{6A216F4F-0A0D-494C-B3BD-D31FF08BAD12}"/>
                </a:ext>
              </a:extLst>
            </p:cNvPr>
            <p:cNvSpPr txBox="1"/>
            <p:nvPr/>
          </p:nvSpPr>
          <p:spPr>
            <a:xfrm>
              <a:off x="3709387" y="5394583"/>
              <a:ext cx="1462817" cy="817090"/>
            </a:xfrm>
            <a:prstGeom prst="rect">
              <a:avLst/>
            </a:prstGeom>
            <a:noFill/>
          </p:spPr>
          <p:txBody>
            <a:bodyPr wrap="none" rtlCol="0">
              <a:spAutoFit/>
            </a:bodyPr>
            <a:lstStyle/>
            <a:p>
              <a:pPr algn="ctr"/>
              <a:r>
                <a:rPr lang="en-US" dirty="0"/>
                <a:t>Minimum</a:t>
              </a:r>
              <a:br>
                <a:rPr lang="en-US" dirty="0"/>
              </a:br>
              <a:r>
                <a:rPr lang="en-US" dirty="0"/>
                <a:t>Distance 2</a:t>
              </a:r>
            </a:p>
          </p:txBody>
        </p:sp>
        <p:sp>
          <p:nvSpPr>
            <p:cNvPr id="8" name="Oval 7">
              <a:extLst>
                <a:ext uri="{FF2B5EF4-FFF2-40B4-BE49-F238E27FC236}">
                  <a16:creationId xmlns:a16="http://schemas.microsoft.com/office/drawing/2014/main" id="{03ECF855-216B-5E41-9B75-D75179B7C7ED}"/>
                </a:ext>
              </a:extLst>
            </p:cNvPr>
            <p:cNvSpPr/>
            <p:nvPr/>
          </p:nvSpPr>
          <p:spPr>
            <a:xfrm>
              <a:off x="1866643" y="625287"/>
              <a:ext cx="1828800" cy="18288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Location 1</a:t>
              </a:r>
            </a:p>
          </p:txBody>
        </p:sp>
        <p:sp>
          <p:nvSpPr>
            <p:cNvPr id="15" name="TextBox 14">
              <a:extLst>
                <a:ext uri="{FF2B5EF4-FFF2-40B4-BE49-F238E27FC236}">
                  <a16:creationId xmlns:a16="http://schemas.microsoft.com/office/drawing/2014/main" id="{CD471C73-F328-DA4B-B785-D45D82C48B47}"/>
                </a:ext>
              </a:extLst>
            </p:cNvPr>
            <p:cNvSpPr txBox="1"/>
            <p:nvPr/>
          </p:nvSpPr>
          <p:spPr>
            <a:xfrm>
              <a:off x="2781043" y="2755222"/>
              <a:ext cx="1462817" cy="817090"/>
            </a:xfrm>
            <a:prstGeom prst="rect">
              <a:avLst/>
            </a:prstGeom>
            <a:noFill/>
          </p:spPr>
          <p:txBody>
            <a:bodyPr wrap="none" rtlCol="0">
              <a:spAutoFit/>
            </a:bodyPr>
            <a:lstStyle/>
            <a:p>
              <a:r>
                <a:rPr lang="en-US" dirty="0"/>
                <a:t>Minimum</a:t>
              </a:r>
              <a:br>
                <a:rPr lang="en-US" dirty="0"/>
              </a:br>
              <a:r>
                <a:rPr lang="en-US" dirty="0"/>
                <a:t>Distance 1</a:t>
              </a:r>
            </a:p>
          </p:txBody>
        </p:sp>
        <p:cxnSp>
          <p:nvCxnSpPr>
            <p:cNvPr id="17" name="Straight Connector 16">
              <a:extLst>
                <a:ext uri="{FF2B5EF4-FFF2-40B4-BE49-F238E27FC236}">
                  <a16:creationId xmlns:a16="http://schemas.microsoft.com/office/drawing/2014/main" id="{A397A929-CB64-3442-A58E-AB370862CD44}"/>
                </a:ext>
              </a:extLst>
            </p:cNvPr>
            <p:cNvCxnSpPr>
              <a:cxnSpLocks/>
              <a:stCxn id="10" idx="6"/>
              <a:endCxn id="5" idx="2"/>
            </p:cNvCxnSpPr>
            <p:nvPr/>
          </p:nvCxnSpPr>
          <p:spPr>
            <a:xfrm>
              <a:off x="3700097" y="5373315"/>
              <a:ext cx="1442174" cy="0"/>
            </a:xfrm>
            <a:prstGeom prst="line">
              <a:avLst/>
            </a:prstGeom>
            <a:ln w="508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25165C-4CAD-114A-8634-47E845E0003D}"/>
                </a:ext>
              </a:extLst>
            </p:cNvPr>
            <p:cNvCxnSpPr>
              <a:cxnSpLocks/>
              <a:stCxn id="10" idx="0"/>
              <a:endCxn id="8" idx="4"/>
            </p:cNvCxnSpPr>
            <p:nvPr/>
          </p:nvCxnSpPr>
          <p:spPr>
            <a:xfrm flipH="1" flipV="1">
              <a:off x="2781043" y="2454087"/>
              <a:ext cx="4654" cy="2004828"/>
            </a:xfrm>
            <a:prstGeom prst="line">
              <a:avLst/>
            </a:prstGeom>
            <a:ln w="508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57D374-A028-B849-BF59-4DDCBC7BD880}"/>
                </a:ext>
              </a:extLst>
            </p:cNvPr>
            <p:cNvCxnSpPr>
              <a:cxnSpLocks/>
            </p:cNvCxnSpPr>
            <p:nvPr/>
          </p:nvCxnSpPr>
          <p:spPr>
            <a:xfrm flipH="1">
              <a:off x="6879265" y="3327991"/>
              <a:ext cx="2530549" cy="1605516"/>
            </a:xfrm>
            <a:prstGeom prst="line">
              <a:avLst/>
            </a:prstGeom>
            <a:ln w="508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E03D092-357C-F841-BF6D-30113191A1E3}"/>
                </a:ext>
              </a:extLst>
            </p:cNvPr>
            <p:cNvCxnSpPr>
              <a:cxnSpLocks/>
            </p:cNvCxnSpPr>
            <p:nvPr/>
          </p:nvCxnSpPr>
          <p:spPr>
            <a:xfrm flipH="1" flipV="1">
              <a:off x="3695443" y="1687796"/>
              <a:ext cx="5558657" cy="921768"/>
            </a:xfrm>
            <a:prstGeom prst="line">
              <a:avLst/>
            </a:prstGeom>
            <a:ln w="50800">
              <a:solidFill>
                <a:schemeClr val="tx1"/>
              </a:solidFill>
              <a:headEnd type="triangle"/>
            </a:ln>
          </p:spPr>
          <p:style>
            <a:lnRef idx="1">
              <a:schemeClr val="accent1"/>
            </a:lnRef>
            <a:fillRef idx="0">
              <a:schemeClr val="accent1"/>
            </a:fillRef>
            <a:effectRef idx="0">
              <a:schemeClr val="accent1"/>
            </a:effectRef>
            <a:fontRef idx="minor">
              <a:schemeClr val="tx1"/>
            </a:fontRef>
          </p:style>
        </p:cxnSp>
      </p:grpSp>
      <p:sp>
        <p:nvSpPr>
          <p:cNvPr id="32" name="Title 31">
            <a:extLst>
              <a:ext uri="{FF2B5EF4-FFF2-40B4-BE49-F238E27FC236}">
                <a16:creationId xmlns:a16="http://schemas.microsoft.com/office/drawing/2014/main" id="{F6A69C68-8216-9D41-B88E-236B0D3BC4C0}"/>
              </a:ext>
            </a:extLst>
          </p:cNvPr>
          <p:cNvSpPr>
            <a:spLocks noGrp="1"/>
          </p:cNvSpPr>
          <p:nvPr>
            <p:ph type="title"/>
          </p:nvPr>
        </p:nvSpPr>
        <p:spPr/>
        <p:txBody>
          <a:bodyPr/>
          <a:lstStyle/>
          <a:p>
            <a:r>
              <a:rPr lang="en-US" b="1" dirty="0"/>
              <a:t>Measuring Service</a:t>
            </a:r>
          </a:p>
        </p:txBody>
      </p:sp>
      <p:sp>
        <p:nvSpPr>
          <p:cNvPr id="33" name="TextBox 32">
            <a:extLst>
              <a:ext uri="{FF2B5EF4-FFF2-40B4-BE49-F238E27FC236}">
                <a16:creationId xmlns:a16="http://schemas.microsoft.com/office/drawing/2014/main" id="{90A73157-A2AA-D843-B407-1F06F881C54F}"/>
              </a:ext>
            </a:extLst>
          </p:cNvPr>
          <p:cNvSpPr txBox="1"/>
          <p:nvPr/>
        </p:nvSpPr>
        <p:spPr>
          <a:xfrm>
            <a:off x="3423869" y="5949295"/>
            <a:ext cx="5344257" cy="830997"/>
          </a:xfrm>
          <a:prstGeom prst="rect">
            <a:avLst/>
          </a:prstGeom>
          <a:noFill/>
        </p:spPr>
        <p:txBody>
          <a:bodyPr wrap="square" rtlCol="0">
            <a:spAutoFit/>
          </a:bodyPr>
          <a:lstStyle/>
          <a:p>
            <a:pPr algn="ctr"/>
            <a:r>
              <a:rPr lang="en-US" sz="2400" dirty="0"/>
              <a:t>For each location, we can find the distance to the nearest bus stop.</a:t>
            </a:r>
          </a:p>
        </p:txBody>
      </p:sp>
    </p:spTree>
    <p:extLst>
      <p:ext uri="{BB962C8B-B14F-4D97-AF65-F5344CB8AC3E}">
        <p14:creationId xmlns:p14="http://schemas.microsoft.com/office/powerpoint/2010/main" val="211315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1F45626-9189-B64D-B6CA-9DFBBA7E3C3C}"/>
              </a:ext>
            </a:extLst>
          </p:cNvPr>
          <p:cNvGrpSpPr/>
          <p:nvPr/>
        </p:nvGrpSpPr>
        <p:grpSpPr>
          <a:xfrm>
            <a:off x="2615465" y="1381233"/>
            <a:ext cx="6961065" cy="4276848"/>
            <a:chOff x="1866643" y="625287"/>
            <a:chExt cx="9216256" cy="5662428"/>
          </a:xfrm>
        </p:grpSpPr>
        <p:sp>
          <p:nvSpPr>
            <p:cNvPr id="13" name="Oval 12">
              <a:extLst>
                <a:ext uri="{FF2B5EF4-FFF2-40B4-BE49-F238E27FC236}">
                  <a16:creationId xmlns:a16="http://schemas.microsoft.com/office/drawing/2014/main" id="{2E45BB3A-97DB-CD41-9E40-E38C64186264}"/>
                </a:ext>
              </a:extLst>
            </p:cNvPr>
            <p:cNvSpPr/>
            <p:nvPr/>
          </p:nvSpPr>
          <p:spPr>
            <a:xfrm>
              <a:off x="9254099" y="1915564"/>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Bus Stop 2</a:t>
              </a:r>
            </a:p>
          </p:txBody>
        </p:sp>
        <p:sp>
          <p:nvSpPr>
            <p:cNvPr id="14" name="Oval 13">
              <a:extLst>
                <a:ext uri="{FF2B5EF4-FFF2-40B4-BE49-F238E27FC236}">
                  <a16:creationId xmlns:a16="http://schemas.microsoft.com/office/drawing/2014/main" id="{ECD7D973-69C3-1F40-86D6-FA367A18E9A9}"/>
                </a:ext>
              </a:extLst>
            </p:cNvPr>
            <p:cNvSpPr/>
            <p:nvPr/>
          </p:nvSpPr>
          <p:spPr>
            <a:xfrm>
              <a:off x="5142271" y="4458915"/>
              <a:ext cx="1828800" cy="18288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Location 2</a:t>
              </a:r>
            </a:p>
          </p:txBody>
        </p:sp>
        <p:sp>
          <p:nvSpPr>
            <p:cNvPr id="18" name="Oval 17">
              <a:extLst>
                <a:ext uri="{FF2B5EF4-FFF2-40B4-BE49-F238E27FC236}">
                  <a16:creationId xmlns:a16="http://schemas.microsoft.com/office/drawing/2014/main" id="{6F6C290D-DC30-E14C-B760-9C1EEC7BE348}"/>
                </a:ext>
              </a:extLst>
            </p:cNvPr>
            <p:cNvSpPr/>
            <p:nvPr/>
          </p:nvSpPr>
          <p:spPr>
            <a:xfrm>
              <a:off x="1871297" y="4458915"/>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Bus Stop 1</a:t>
              </a:r>
            </a:p>
          </p:txBody>
        </p:sp>
        <p:sp>
          <p:nvSpPr>
            <p:cNvPr id="21" name="Oval 20">
              <a:extLst>
                <a:ext uri="{FF2B5EF4-FFF2-40B4-BE49-F238E27FC236}">
                  <a16:creationId xmlns:a16="http://schemas.microsoft.com/office/drawing/2014/main" id="{D596C1BD-3CB7-6D43-880A-70B1CAF7B8BF}"/>
                </a:ext>
              </a:extLst>
            </p:cNvPr>
            <p:cNvSpPr/>
            <p:nvPr/>
          </p:nvSpPr>
          <p:spPr>
            <a:xfrm>
              <a:off x="1866643" y="625287"/>
              <a:ext cx="1828800" cy="18288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Location 1</a:t>
              </a:r>
            </a:p>
          </p:txBody>
        </p:sp>
        <p:sp>
          <p:nvSpPr>
            <p:cNvPr id="23" name="TextBox 22">
              <a:extLst>
                <a:ext uri="{FF2B5EF4-FFF2-40B4-BE49-F238E27FC236}">
                  <a16:creationId xmlns:a16="http://schemas.microsoft.com/office/drawing/2014/main" id="{7DEE11A9-E4A4-0941-8FAA-FA4735715A93}"/>
                </a:ext>
              </a:extLst>
            </p:cNvPr>
            <p:cNvSpPr txBox="1"/>
            <p:nvPr/>
          </p:nvSpPr>
          <p:spPr>
            <a:xfrm>
              <a:off x="2781043" y="2755222"/>
              <a:ext cx="1456344" cy="1222463"/>
            </a:xfrm>
            <a:prstGeom prst="rect">
              <a:avLst/>
            </a:prstGeom>
            <a:noFill/>
          </p:spPr>
          <p:txBody>
            <a:bodyPr wrap="none" rtlCol="0">
              <a:spAutoFit/>
            </a:bodyPr>
            <a:lstStyle/>
            <a:p>
              <a:r>
                <a:rPr lang="en-US" dirty="0"/>
                <a:t>Greatest</a:t>
              </a:r>
              <a:br>
                <a:rPr lang="en-US" dirty="0"/>
              </a:br>
              <a:r>
                <a:rPr lang="en-US" dirty="0"/>
                <a:t>Minimum</a:t>
              </a:r>
              <a:br>
                <a:rPr lang="en-US" dirty="0"/>
              </a:br>
              <a:r>
                <a:rPr lang="en-US" dirty="0"/>
                <a:t>Distance</a:t>
              </a:r>
            </a:p>
          </p:txBody>
        </p:sp>
        <p:cxnSp>
          <p:nvCxnSpPr>
            <p:cNvPr id="24" name="Straight Connector 23">
              <a:extLst>
                <a:ext uri="{FF2B5EF4-FFF2-40B4-BE49-F238E27FC236}">
                  <a16:creationId xmlns:a16="http://schemas.microsoft.com/office/drawing/2014/main" id="{7D3B8A68-3171-FE49-9655-72A809C95C39}"/>
                </a:ext>
              </a:extLst>
            </p:cNvPr>
            <p:cNvCxnSpPr>
              <a:cxnSpLocks/>
              <a:stCxn id="18" idx="6"/>
              <a:endCxn id="14" idx="2"/>
            </p:cNvCxnSpPr>
            <p:nvPr/>
          </p:nvCxnSpPr>
          <p:spPr>
            <a:xfrm>
              <a:off x="3700097" y="5373315"/>
              <a:ext cx="1442174" cy="0"/>
            </a:xfrm>
            <a:prstGeom prst="line">
              <a:avLst/>
            </a:prstGeom>
            <a:ln w="508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8D8CF1D-491A-5548-8D70-B0BC4E0E2A2E}"/>
                </a:ext>
              </a:extLst>
            </p:cNvPr>
            <p:cNvCxnSpPr>
              <a:cxnSpLocks/>
              <a:stCxn id="18" idx="0"/>
              <a:endCxn id="21" idx="4"/>
            </p:cNvCxnSpPr>
            <p:nvPr/>
          </p:nvCxnSpPr>
          <p:spPr>
            <a:xfrm flipH="1" flipV="1">
              <a:off x="2781043" y="2454087"/>
              <a:ext cx="4654" cy="2004828"/>
            </a:xfrm>
            <a:prstGeom prst="line">
              <a:avLst/>
            </a:prstGeom>
            <a:ln w="50800">
              <a:solidFill>
                <a:srgbClr val="C00000"/>
              </a:solidFill>
              <a:head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AA9AA8-3D5B-AA47-8F07-C6DF83B58528}"/>
                </a:ext>
              </a:extLst>
            </p:cNvPr>
            <p:cNvCxnSpPr>
              <a:cxnSpLocks/>
            </p:cNvCxnSpPr>
            <p:nvPr/>
          </p:nvCxnSpPr>
          <p:spPr>
            <a:xfrm flipH="1">
              <a:off x="6879265" y="3327991"/>
              <a:ext cx="2530549" cy="1605516"/>
            </a:xfrm>
            <a:prstGeom prst="line">
              <a:avLst/>
            </a:prstGeom>
            <a:ln w="508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3E7A1D0-19E1-BE43-945F-68D5B9F1AEF3}"/>
                </a:ext>
              </a:extLst>
            </p:cNvPr>
            <p:cNvCxnSpPr>
              <a:cxnSpLocks/>
            </p:cNvCxnSpPr>
            <p:nvPr/>
          </p:nvCxnSpPr>
          <p:spPr>
            <a:xfrm flipH="1" flipV="1">
              <a:off x="3695443" y="1687796"/>
              <a:ext cx="5558657" cy="921768"/>
            </a:xfrm>
            <a:prstGeom prst="line">
              <a:avLst/>
            </a:prstGeom>
            <a:ln w="50800">
              <a:solidFill>
                <a:schemeClr val="tx1"/>
              </a:solidFill>
              <a:headEnd type="triangle"/>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9E0555E-832F-6549-9FB8-BEF504A9A69D}"/>
              </a:ext>
            </a:extLst>
          </p:cNvPr>
          <p:cNvSpPr>
            <a:spLocks noGrp="1"/>
          </p:cNvSpPr>
          <p:nvPr>
            <p:ph type="title"/>
          </p:nvPr>
        </p:nvSpPr>
        <p:spPr/>
        <p:txBody>
          <a:bodyPr/>
          <a:lstStyle/>
          <a:p>
            <a:r>
              <a:rPr lang="en-US" b="1" dirty="0"/>
              <a:t>Measuring Service</a:t>
            </a:r>
          </a:p>
        </p:txBody>
      </p:sp>
      <p:sp>
        <p:nvSpPr>
          <p:cNvPr id="29" name="TextBox 28">
            <a:extLst>
              <a:ext uri="{FF2B5EF4-FFF2-40B4-BE49-F238E27FC236}">
                <a16:creationId xmlns:a16="http://schemas.microsoft.com/office/drawing/2014/main" id="{A48F8004-E8B6-0D46-B234-3BB9693D3D72}"/>
              </a:ext>
            </a:extLst>
          </p:cNvPr>
          <p:cNvSpPr txBox="1"/>
          <p:nvPr/>
        </p:nvSpPr>
        <p:spPr>
          <a:xfrm>
            <a:off x="1133470" y="5891716"/>
            <a:ext cx="9293469" cy="830997"/>
          </a:xfrm>
          <a:prstGeom prst="rect">
            <a:avLst/>
          </a:prstGeom>
          <a:noFill/>
        </p:spPr>
        <p:txBody>
          <a:bodyPr wrap="square" rtlCol="0">
            <a:spAutoFit/>
          </a:bodyPr>
          <a:lstStyle/>
          <a:p>
            <a:pPr algn="ctr"/>
            <a:r>
              <a:rPr lang="en-US" sz="2400" dirty="0"/>
              <a:t>By finding the greatest distance between locations and their nearest bus stop, we have a sense of how far one would need to travel to use a bus.</a:t>
            </a:r>
          </a:p>
        </p:txBody>
      </p:sp>
    </p:spTree>
    <p:extLst>
      <p:ext uri="{BB962C8B-B14F-4D97-AF65-F5344CB8AC3E}">
        <p14:creationId xmlns:p14="http://schemas.microsoft.com/office/powerpoint/2010/main" val="2453901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3E55EB5-DA85-A944-8318-F36899E538F0}"/>
              </a:ext>
            </a:extLst>
          </p:cNvPr>
          <p:cNvSpPr>
            <a:spLocks noGrp="1"/>
          </p:cNvSpPr>
          <p:nvPr>
            <p:ph type="title"/>
          </p:nvPr>
        </p:nvSpPr>
        <p:spPr/>
        <p:txBody>
          <a:bodyPr/>
          <a:lstStyle/>
          <a:p>
            <a:r>
              <a:rPr lang="en-US" b="1" dirty="0"/>
              <a:t>Results</a:t>
            </a:r>
          </a:p>
        </p:txBody>
      </p:sp>
      <p:grpSp>
        <p:nvGrpSpPr>
          <p:cNvPr id="13" name="Group 12">
            <a:extLst>
              <a:ext uri="{FF2B5EF4-FFF2-40B4-BE49-F238E27FC236}">
                <a16:creationId xmlns:a16="http://schemas.microsoft.com/office/drawing/2014/main" id="{9015D6FA-B6B1-CD46-8AC3-7960A63CA7AF}"/>
              </a:ext>
            </a:extLst>
          </p:cNvPr>
          <p:cNvGrpSpPr/>
          <p:nvPr/>
        </p:nvGrpSpPr>
        <p:grpSpPr>
          <a:xfrm>
            <a:off x="1657521" y="1377632"/>
            <a:ext cx="8717436" cy="4113035"/>
            <a:chOff x="1465932" y="1725997"/>
            <a:chExt cx="8717436" cy="4113035"/>
          </a:xfrm>
        </p:grpSpPr>
        <p:pic>
          <p:nvPicPr>
            <p:cNvPr id="10" name="Picture 9">
              <a:extLst>
                <a:ext uri="{FF2B5EF4-FFF2-40B4-BE49-F238E27FC236}">
                  <a16:creationId xmlns:a16="http://schemas.microsoft.com/office/drawing/2014/main" id="{3042F98F-E478-E74F-9AC8-4863CBD37FC9}"/>
                </a:ext>
              </a:extLst>
            </p:cNvPr>
            <p:cNvPicPr>
              <a:picLocks noChangeAspect="1"/>
            </p:cNvPicPr>
            <p:nvPr/>
          </p:nvPicPr>
          <p:blipFill>
            <a:blip r:embed="rId3"/>
            <a:stretch>
              <a:fillRect/>
            </a:stretch>
          </p:blipFill>
          <p:spPr>
            <a:xfrm>
              <a:off x="1465932" y="1725997"/>
              <a:ext cx="4343400" cy="4111526"/>
            </a:xfrm>
            <a:prstGeom prst="rect">
              <a:avLst/>
            </a:prstGeom>
          </p:spPr>
        </p:pic>
        <p:pic>
          <p:nvPicPr>
            <p:cNvPr id="12" name="Picture 11">
              <a:extLst>
                <a:ext uri="{FF2B5EF4-FFF2-40B4-BE49-F238E27FC236}">
                  <a16:creationId xmlns:a16="http://schemas.microsoft.com/office/drawing/2014/main" id="{9702A796-898F-DB40-BB0B-A456F6290180}"/>
                </a:ext>
              </a:extLst>
            </p:cNvPr>
            <p:cNvPicPr>
              <a:picLocks noChangeAspect="1"/>
            </p:cNvPicPr>
            <p:nvPr/>
          </p:nvPicPr>
          <p:blipFill>
            <a:blip r:embed="rId4"/>
            <a:stretch>
              <a:fillRect/>
            </a:stretch>
          </p:blipFill>
          <p:spPr>
            <a:xfrm>
              <a:off x="6096000" y="1725997"/>
              <a:ext cx="4087368" cy="4113035"/>
            </a:xfrm>
            <a:prstGeom prst="rect">
              <a:avLst/>
            </a:prstGeom>
          </p:spPr>
        </p:pic>
      </p:grpSp>
      <p:sp>
        <p:nvSpPr>
          <p:cNvPr id="14" name="TextBox 13">
            <a:extLst>
              <a:ext uri="{FF2B5EF4-FFF2-40B4-BE49-F238E27FC236}">
                <a16:creationId xmlns:a16="http://schemas.microsoft.com/office/drawing/2014/main" id="{DFE2A30D-C100-F94B-B7A0-2BFDA707187F}"/>
              </a:ext>
            </a:extLst>
          </p:cNvPr>
          <p:cNvSpPr txBox="1"/>
          <p:nvPr/>
        </p:nvSpPr>
        <p:spPr>
          <a:xfrm>
            <a:off x="457200" y="5670666"/>
            <a:ext cx="11277600" cy="830997"/>
          </a:xfrm>
          <a:prstGeom prst="rect">
            <a:avLst/>
          </a:prstGeom>
          <a:noFill/>
        </p:spPr>
        <p:txBody>
          <a:bodyPr wrap="square" rtlCol="0">
            <a:spAutoFit/>
          </a:bodyPr>
          <a:lstStyle/>
          <a:p>
            <a:pPr algn="ctr"/>
            <a:r>
              <a:rPr lang="en-US" sz="2400" dirty="0"/>
              <a:t>Regions farther from downtown are less well-served by existing bus routes. This could be due to differences in population density as well as other factors worth exploring.</a:t>
            </a:r>
          </a:p>
        </p:txBody>
      </p:sp>
    </p:spTree>
    <p:extLst>
      <p:ext uri="{BB962C8B-B14F-4D97-AF65-F5344CB8AC3E}">
        <p14:creationId xmlns:p14="http://schemas.microsoft.com/office/powerpoint/2010/main" val="2879986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1058</TotalTime>
  <Words>1237</Words>
  <Application>Microsoft Macintosh PowerPoint</Application>
  <PresentationFormat>Widescreen</PresentationFormat>
  <Paragraphs>81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Questions</vt:lpstr>
      <vt:lpstr>Data Source: COTA</vt:lpstr>
      <vt:lpstr>Data Source: City of Columbus</vt:lpstr>
      <vt:lpstr>Combining Data</vt:lpstr>
      <vt:lpstr>Measuring Service</vt:lpstr>
      <vt:lpstr>Measuring Service</vt:lpstr>
      <vt:lpstr>Measuring Service</vt:lpstr>
      <vt:lpstr>Measuring Service</vt:lpstr>
      <vt:lpstr>Results</vt:lpstr>
      <vt:lpstr>Effectiveness of New Routes</vt:lpstr>
      <vt:lpstr>Effectiveness of New Routes</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Arthur Neuman</dc:creator>
  <cp:lastModifiedBy>Arthur Neuman</cp:lastModifiedBy>
  <cp:revision>28</cp:revision>
  <dcterms:created xsi:type="dcterms:W3CDTF">2018-05-08T17:58:35Z</dcterms:created>
  <dcterms:modified xsi:type="dcterms:W3CDTF">2018-05-09T23:58:32Z</dcterms:modified>
</cp:coreProperties>
</file>