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93" r:id="rId4"/>
    <p:sldId id="257" r:id="rId5"/>
    <p:sldId id="330" r:id="rId6"/>
    <p:sldId id="329" r:id="rId7"/>
    <p:sldId id="325" r:id="rId8"/>
    <p:sldId id="332" r:id="rId9"/>
    <p:sldId id="326" r:id="rId10"/>
    <p:sldId id="333" r:id="rId11"/>
    <p:sldId id="331" r:id="rId12"/>
    <p:sldId id="315" r:id="rId13"/>
    <p:sldId id="334" r:id="rId14"/>
    <p:sldId id="335" r:id="rId15"/>
    <p:sldId id="33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807"/>
  </p:normalViewPr>
  <p:slideViewPr>
    <p:cSldViewPr snapToGrid="0" snapToObjects="1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41D6B6-C1C0-DB45-AF11-210761237FD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127B-89B4-0A4A-8900-4EB1102FB651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8ED9-D310-394B-BAE4-87302E2580E3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A697-CEE5-0949-A549-1E01AED1D125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9E29-66CA-5848-A0B5-DD6B8859618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49A8-F513-8843-9EF2-BA459149E1B4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19E-859D-B04F-9677-2582A858924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B0EC-D16F-CD43-B016-D677DE1A49A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8BF-1163-1B4F-94AA-0AAAB83D9B3A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026-6EA9-8744-B710-FC1AFB118E7E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E1B-7098-BC44-84AB-85397B19882E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411BF3-D3C9-A442-8623-8A43675A47F2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14: </a:t>
            </a:r>
            <a:r>
              <a:rPr lang="en-US" dirty="0" smtClean="0"/>
              <a:t>JSON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-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6301725" cy="19389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temperature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70,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[70, 65, 82, 54, 60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3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-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6301725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temperature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70,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[70, 65, 82, 54, 60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8" idx="3"/>
            <a:endCxn id="5" idx="1"/>
          </p:cNvCxnSpPr>
          <p:nvPr/>
        </p:nvCxnSpPr>
        <p:spPr>
          <a:xfrm>
            <a:off x="1722976" y="4565787"/>
            <a:ext cx="15544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6045" y="438112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Object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8948" y="26422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5652" y="22591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Number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7001691" y="2628460"/>
            <a:ext cx="1684409" cy="19049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8686100" y="2628460"/>
            <a:ext cx="353397" cy="21219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3379590" y="3011601"/>
            <a:ext cx="717462" cy="1369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>
            <a:off x="3379590" y="3011601"/>
            <a:ext cx="2067621" cy="10640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3379590" y="3011601"/>
            <a:ext cx="763325" cy="10613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3379590" y="3011601"/>
            <a:ext cx="678253" cy="17388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35040" y="4750453"/>
            <a:ext cx="3422469" cy="4224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63447" y="606906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7704433" y="5172891"/>
            <a:ext cx="1" cy="896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Java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The process of converting data from a program to JSON or other similar formats is known as </a:t>
            </a:r>
            <a:r>
              <a:rPr lang="en-US" sz="3000" b="1" dirty="0" smtClean="0"/>
              <a:t>serialization </a:t>
            </a:r>
            <a:r>
              <a:rPr lang="en-US" sz="3000" dirty="0" smtClean="0"/>
              <a:t>or </a:t>
            </a:r>
            <a:r>
              <a:rPr lang="en-US" sz="3000" b="1" dirty="0" smtClean="0"/>
              <a:t>marshalling</a:t>
            </a:r>
          </a:p>
          <a:p>
            <a:r>
              <a:rPr lang="en-US" sz="3000" dirty="0" smtClean="0"/>
              <a:t>The process of converting JSON data into a data structure that can be used in our programs is known as </a:t>
            </a:r>
            <a:r>
              <a:rPr lang="en-US" sz="3000" b="1" dirty="0" smtClean="0"/>
              <a:t>deserialization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Java – Example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":[40, 50, 65, 60, 70]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cleveland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":[35, 55, 60, 45, 65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},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cincinnati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":[35, 60, 65, 45, 65]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Can be used to process data from a web server</a:t>
            </a:r>
            <a:endParaRPr lang="en-US" sz="3000" dirty="0"/>
          </a:p>
          <a:p>
            <a:r>
              <a:rPr lang="en-US" sz="3000" dirty="0" smtClean="0"/>
              <a:t>We can iterate through the data working with </a:t>
            </a:r>
            <a:r>
              <a:rPr lang="en-US" sz="3000" i="1" dirty="0" err="1" smtClean="0"/>
              <a:t>JsonObject</a:t>
            </a:r>
            <a:r>
              <a:rPr lang="en-US" sz="3000" dirty="0" smtClean="0"/>
              <a:t>, </a:t>
            </a:r>
            <a:r>
              <a:rPr lang="en-US" sz="3000" i="1" dirty="0" err="1" smtClean="0"/>
              <a:t>JsonArray</a:t>
            </a:r>
            <a:r>
              <a:rPr lang="en-US" sz="3000" dirty="0" smtClean="0"/>
              <a:t>, and </a:t>
            </a:r>
            <a:r>
              <a:rPr lang="en-US" sz="3000" i="1" dirty="0" err="1" smtClean="0"/>
              <a:t>JsonElement</a:t>
            </a:r>
            <a:endParaRPr lang="en-US" sz="3000" i="1" dirty="0" smtClean="0"/>
          </a:p>
          <a:p>
            <a:r>
              <a:rPr lang="en-US" sz="3000" dirty="0" smtClean="0"/>
              <a:t>Alternatively, we can create a class representing our data and rely on </a:t>
            </a:r>
            <a:r>
              <a:rPr lang="en-US" sz="3000" dirty="0" err="1" smtClean="0"/>
              <a:t>Gson</a:t>
            </a:r>
            <a:r>
              <a:rPr lang="en-US" sz="3000" dirty="0" smtClean="0"/>
              <a:t> to convert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2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Can be used to send data to a web server</a:t>
            </a:r>
          </a:p>
          <a:p>
            <a:r>
              <a:rPr lang="en-US" sz="3000" dirty="0" err="1" smtClean="0"/>
              <a:t>Gson’s</a:t>
            </a:r>
            <a:r>
              <a:rPr lang="en-US" sz="3000" dirty="0" smtClean="0"/>
              <a:t> </a:t>
            </a:r>
            <a:r>
              <a:rPr lang="en-US" sz="3000" i="1" dirty="0" err="1" smtClean="0"/>
              <a:t>toJson</a:t>
            </a:r>
            <a:r>
              <a:rPr lang="en-US" sz="3000" i="1" dirty="0" smtClean="0"/>
              <a:t>()</a:t>
            </a:r>
            <a:r>
              <a:rPr lang="en-US" sz="3000" dirty="0" smtClean="0"/>
              <a:t> method is usually sufficient for serializing a simple class</a:t>
            </a:r>
          </a:p>
          <a:p>
            <a:r>
              <a:rPr lang="en-US" sz="3000" dirty="0" smtClean="0"/>
              <a:t>If class structure is too complicated, we can write a custom </a:t>
            </a:r>
            <a:r>
              <a:rPr lang="en-US" sz="3000" dirty="0" err="1" smtClean="0"/>
              <a:t>serializer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3200" dirty="0" smtClean="0"/>
              <a:t>Write the necessary code and supporting classes to </a:t>
            </a:r>
            <a:r>
              <a:rPr lang="en-US" sz="3200" dirty="0" err="1" smtClean="0"/>
              <a:t>deserialize</a:t>
            </a:r>
            <a:r>
              <a:rPr lang="en-US" sz="3200" dirty="0" smtClean="0"/>
              <a:t> the following JSON data representing a collection of tasks. Serialize the resulting objects and confirm that the serialization looks similar to the original JSON data.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body": "Walk the dog",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done": false,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id": 0,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priority": 3,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title": "dog"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body": "Pay the bills",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done": false,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id": 1,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"priority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": 1,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title": "bills"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205-217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library</a:t>
            </a:r>
            <a:r>
              <a:rPr lang="en-US" sz="3000" dirty="0" smtClean="0"/>
              <a:t> is a a  collection of code implementing related behavior with a well defined interface that is accessible to other code</a:t>
            </a:r>
          </a:p>
          <a:p>
            <a:r>
              <a:rPr lang="en-US" sz="3000" dirty="0" smtClean="0"/>
              <a:t>Tools exist for managing Java libraries used in projects including Maven and </a:t>
            </a:r>
            <a:r>
              <a:rPr lang="en-US" sz="3000" dirty="0" err="1" smtClean="0"/>
              <a:t>Gradle</a:t>
            </a:r>
            <a:endParaRPr lang="en-US" sz="3000" dirty="0" smtClean="0"/>
          </a:p>
          <a:p>
            <a:r>
              <a:rPr lang="en-US" sz="3000" dirty="0" smtClean="0"/>
              <a:t>We’ll work with </a:t>
            </a:r>
            <a:r>
              <a:rPr lang="en-US" sz="3000" dirty="0" err="1" smtClean="0"/>
              <a:t>Gradle</a:t>
            </a:r>
            <a:r>
              <a:rPr lang="en-US" sz="3000" dirty="0" smtClean="0"/>
              <a:t> using IntelliJ’s built-in support.</a:t>
            </a:r>
          </a:p>
          <a:p>
            <a:r>
              <a:rPr lang="en-US" sz="3000" dirty="0" smtClean="0"/>
              <a:t>We’ll make use of the </a:t>
            </a:r>
            <a:r>
              <a:rPr lang="en-US" sz="3000" dirty="0" err="1" smtClean="0"/>
              <a:t>Gson</a:t>
            </a:r>
            <a:r>
              <a:rPr lang="en-US" sz="3000" dirty="0" smtClean="0"/>
              <a:t> library in order to work with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JSON (JavaScript Object Notation) is a language-independent data format used to exchange data using human-readable text</a:t>
            </a:r>
          </a:p>
          <a:p>
            <a:r>
              <a:rPr lang="en-US" sz="3000" dirty="0" smtClean="0"/>
              <a:t>Based on JavaScript but can be used with any language</a:t>
            </a:r>
          </a:p>
          <a:p>
            <a:r>
              <a:rPr lang="en-US" sz="3000" dirty="0" smtClean="0"/>
              <a:t>Often used to send/receive data to/from a web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Number</a:t>
            </a:r>
            <a:r>
              <a:rPr lang="en-US" sz="3000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a signed, decimal number that may contain a fractional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String</a:t>
            </a:r>
            <a:r>
              <a:rPr lang="en-US" sz="3000" dirty="0" smtClean="0"/>
              <a:t>: a sequence of zero or more </a:t>
            </a:r>
            <a:r>
              <a:rPr lang="en-US" sz="3000" dirty="0"/>
              <a:t>U</a:t>
            </a:r>
            <a:r>
              <a:rPr lang="en-US" sz="3000" dirty="0" smtClean="0"/>
              <a:t>nicode characters enclosed in double quotes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Boolean</a:t>
            </a:r>
            <a:r>
              <a:rPr lang="en-US" sz="3000" dirty="0" smtClean="0"/>
              <a:t>: either true or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</a:t>
            </a:r>
            <a:r>
              <a:rPr lang="en-US" sz="3000" dirty="0" smtClean="0"/>
              <a:t>: an ordered list of zero or more values which can be of any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Object</a:t>
            </a:r>
            <a:r>
              <a:rPr lang="en-US" sz="3000" dirty="0" smtClean="0"/>
              <a:t>: an unordered collection of key/value pairs where the keys are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null</a:t>
            </a:r>
            <a:r>
              <a:rPr lang="en-US" sz="3000" dirty="0" smtClean="0"/>
              <a:t>: an empty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smtClean="0"/>
              <a:t>Data Types –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4570482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[10,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-4.32, "😀"]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–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45704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[10,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-4.32, "😀"]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351314" y="3827123"/>
            <a:ext cx="92614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257" y="364245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Array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97" y="5434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9566" y="227293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Number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905794" y="2642269"/>
            <a:ext cx="1364220" cy="1184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5270014" y="2642269"/>
            <a:ext cx="611207" cy="1184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270013" y="3827123"/>
            <a:ext cx="763326" cy="1607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6033339" y="3827123"/>
            <a:ext cx="1072855" cy="1607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67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698</TotalTime>
  <Words>653</Words>
  <Application>Microsoft Macintosh PowerPoint</Application>
  <PresentationFormat>Widescreen</PresentationFormat>
  <Paragraphs>119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Third-Party Libraries</vt:lpstr>
      <vt:lpstr>Libraries</vt:lpstr>
      <vt:lpstr>JSON</vt:lpstr>
      <vt:lpstr>JSON</vt:lpstr>
      <vt:lpstr>JSON Data Types</vt:lpstr>
      <vt:lpstr>JSON Data Types – Array</vt:lpstr>
      <vt:lpstr>JSON Data Types – Array</vt:lpstr>
      <vt:lpstr>JSON Data Types - Object</vt:lpstr>
      <vt:lpstr>JSON Data Types - Object</vt:lpstr>
      <vt:lpstr>JSON in Java </vt:lpstr>
      <vt:lpstr>JSON in Java – Example Data</vt:lpstr>
      <vt:lpstr>Deserialization</vt:lpstr>
      <vt:lpstr>Serialization</vt:lpstr>
      <vt:lpstr>Exercise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87</cp:revision>
  <cp:lastPrinted>2016-03-03T00:50:06Z</cp:lastPrinted>
  <dcterms:created xsi:type="dcterms:W3CDTF">2016-01-21T00:24:28Z</dcterms:created>
  <dcterms:modified xsi:type="dcterms:W3CDTF">2016-11-28T22:21:30Z</dcterms:modified>
</cp:coreProperties>
</file>