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7"/>
  </p:notesMasterIdLst>
  <p:sldIdLst>
    <p:sldId id="256" r:id="rId2"/>
    <p:sldId id="258" r:id="rId3"/>
    <p:sldId id="260" r:id="rId4"/>
    <p:sldId id="257" r:id="rId5"/>
    <p:sldId id="277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8" r:id="rId14"/>
    <p:sldId id="25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8A69A-8C0A-417B-A4F9-F3F8CFDA4B25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03906-7026-40BE-821C-078365C3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6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022D4C-ECF1-4363-AE2D-FF2CC7668413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F08-1A84-4361-A42C-F8F461839910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F1A-3BA3-49D0-8A1C-AC2B4AEA557B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696C-B353-4BBB-A6A0-AB25442AAAE1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2F98-8A0E-4C24-BA2E-F43AE2A86A09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969A-3282-4DE3-A49A-3577742392B4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E36B-4DF7-43C2-B556-32C42230C987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93FA-0177-460E-B4A5-32DD96140989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F0D-957F-4F17-9E71-C5D809095116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ED7-DF84-4CDE-8390-1F5C7849A4ED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8C1-99F0-4EDD-B8E8-5D2C4F7CA4DB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2818F2D-763D-4540-AB1C-E1563353FA80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5: Classes and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to represent behavior associated with an object</a:t>
            </a:r>
          </a:p>
          <a:p>
            <a:r>
              <a:rPr lang="en-US" sz="2000" dirty="0"/>
              <a:t>Must be accessed using object’s name</a:t>
            </a:r>
          </a:p>
          <a:p>
            <a:r>
              <a:rPr lang="en-US" sz="2000" dirty="0"/>
              <a:t>Can access and modify class and instance fields</a:t>
            </a:r>
            <a:endParaRPr lang="en-US" sz="2000" i="1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5617028" y="1828800"/>
            <a:ext cx="5337484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//statements to execute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Class exposes an </a:t>
            </a:r>
            <a:r>
              <a:rPr lang="en-US" sz="2400" i="1" dirty="0"/>
              <a:t>interface</a:t>
            </a:r>
            <a:r>
              <a:rPr lang="en-US" sz="2400" dirty="0"/>
              <a:t> – constructors, methods, and fields accessible outside of the class</a:t>
            </a:r>
          </a:p>
          <a:p>
            <a:r>
              <a:rPr lang="en-US" sz="2400" dirty="0"/>
              <a:t>Interface should not change</a:t>
            </a:r>
          </a:p>
          <a:p>
            <a:r>
              <a:rPr lang="en-US" sz="2400" dirty="0"/>
              <a:t>Class also provides an </a:t>
            </a:r>
            <a:r>
              <a:rPr lang="en-US" sz="2400" i="1" dirty="0"/>
              <a:t>implementation </a:t>
            </a:r>
            <a:r>
              <a:rPr lang="en-US" sz="2400" dirty="0"/>
              <a:t>– code that supports the interface such as helper methods or fields with special values</a:t>
            </a:r>
          </a:p>
          <a:p>
            <a:r>
              <a:rPr lang="en-US" sz="2400" dirty="0"/>
              <a:t>Hiding the implementation lets us change it later without breaking the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Java provides four levels of access control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/>
              <a:t>public</a:t>
            </a:r>
            <a:r>
              <a:rPr lang="en-US" sz="2200" dirty="0"/>
              <a:t>: accessible from anywhere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/>
              <a:t>protected</a:t>
            </a:r>
            <a:r>
              <a:rPr lang="en-US" sz="2200" dirty="0"/>
              <a:t>: accessible from all classes in the same package as well as subclasses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/>
              <a:t>private</a:t>
            </a:r>
            <a:r>
              <a:rPr lang="en-US" sz="2200" dirty="0"/>
              <a:t>: only accessible from within the class itself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/>
              <a:t>package-private</a:t>
            </a:r>
            <a:r>
              <a:rPr lang="en-US" sz="2200" dirty="0"/>
              <a:t>: accessible to classes in the same package; this is the default level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Specify access control level by prefixing field, class, and method declarations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7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onsolas" charset="0"/>
                <a:cs typeface="Consolas" charset="0"/>
              </a:rPr>
              <a:t>Objects consume memory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onsolas" charset="0"/>
                <a:cs typeface="Consolas" charset="0"/>
              </a:rPr>
              <a:t>Java provides a </a:t>
            </a:r>
            <a:r>
              <a:rPr lang="en-US" sz="2400" i="1" dirty="0">
                <a:ea typeface="Consolas" charset="0"/>
                <a:cs typeface="Consolas" charset="0"/>
              </a:rPr>
              <a:t>garbage collector </a:t>
            </a:r>
            <a:r>
              <a:rPr lang="en-US" sz="2400" dirty="0">
                <a:ea typeface="Consolas" charset="0"/>
                <a:cs typeface="Consolas" charset="0"/>
              </a:rPr>
              <a:t>that occasionally runs and frees memory for unreferenced objects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onsolas" charset="0"/>
                <a:cs typeface="Consolas" charset="0"/>
              </a:rPr>
              <a:t>An </a:t>
            </a:r>
            <a:r>
              <a:rPr lang="en-US" sz="2400" i="1" dirty="0">
                <a:ea typeface="Consolas" charset="0"/>
                <a:cs typeface="Consolas" charset="0"/>
              </a:rPr>
              <a:t>unreferenced object</a:t>
            </a:r>
            <a:r>
              <a:rPr lang="en-US" sz="2400" dirty="0">
                <a:ea typeface="Consolas" charset="0"/>
                <a:cs typeface="Consolas" charset="0"/>
              </a:rPr>
              <a:t> is an object that cannot be </a:t>
            </a:r>
            <a:r>
              <a:rPr lang="en-US" sz="2400" dirty="0" smtClean="0">
                <a:ea typeface="Consolas" charset="0"/>
                <a:cs typeface="Consolas" charset="0"/>
              </a:rPr>
              <a:t>accessed </a:t>
            </a:r>
            <a:r>
              <a:rPr lang="en-US" sz="2400" dirty="0">
                <a:ea typeface="Consolas" charset="0"/>
                <a:cs typeface="Consolas" charset="0"/>
              </a:rPr>
              <a:t>from anywhere else in the program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onsolas" charset="0"/>
                <a:cs typeface="Consolas" charset="0"/>
              </a:rPr>
              <a:t>We should be aware of references that exist to objects – especially if a program uses more memory than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class that represents contact information for a person.  The class should store the person's name and their email address.  </a:t>
            </a:r>
          </a:p>
          <a:p>
            <a:pPr marL="0" indent="0">
              <a:buNone/>
            </a:pPr>
            <a:r>
              <a:rPr lang="en-US" sz="2400" dirty="0"/>
              <a:t>Create a second class that represents an address book (a collection of contact information for many people) that includes methods for adding new contact information and for searching the existing collection for a contacts email address when the name is specified.</a:t>
            </a:r>
          </a:p>
          <a:p>
            <a:pPr marL="0" indent="0">
              <a:buNone/>
            </a:pPr>
            <a:r>
              <a:rPr lang="en-US" sz="2400" dirty="0"/>
              <a:t>The program should create instances of the classes and demonstrate the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/>
              <a:t>Learn Java for Android Development</a:t>
            </a:r>
            <a:r>
              <a:rPr lang="en-US" sz="2800" dirty="0"/>
              <a:t>, pp. 89-107, 124-137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US" sz="3200" dirty="0"/>
              <a:t>Define structure of objects, define attributes and methods</a:t>
            </a:r>
          </a:p>
          <a:p>
            <a:r>
              <a:rPr lang="en-US" sz="3200" dirty="0"/>
              <a:t>Declared using reserved word </a:t>
            </a:r>
            <a:r>
              <a:rPr lang="en-US" sz="3200" i="1" dirty="0"/>
              <a:t>class</a:t>
            </a:r>
            <a:r>
              <a:rPr lang="en-US" sz="3200" dirty="0"/>
              <a:t> followed by a unique name</a:t>
            </a:r>
          </a:p>
          <a:p>
            <a:r>
              <a:rPr lang="en-US" sz="3200" dirty="0"/>
              <a:t>Usually, the first letter of every word in the name is capitalized</a:t>
            </a:r>
          </a:p>
          <a:p>
            <a:r>
              <a:rPr lang="en-US" sz="3200" dirty="0"/>
              <a:t>So far, all our code has been in Main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Name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//class member declarations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dirty="0"/>
              <a:t>Create objects (or instances) of a class using the </a:t>
            </a:r>
            <a:r>
              <a:rPr lang="en-US" sz="2000" i="1" dirty="0"/>
              <a:t>new</a:t>
            </a:r>
            <a:r>
              <a:rPr lang="en-US" sz="2000" dirty="0"/>
              <a:t> operator</a:t>
            </a:r>
          </a:p>
          <a:p>
            <a:r>
              <a:rPr lang="en-US" sz="2000" dirty="0"/>
              <a:t>We can use constructors to execute code when we create objects</a:t>
            </a:r>
          </a:p>
          <a:p>
            <a:r>
              <a:rPr lang="en-US" sz="2000" dirty="0"/>
              <a:t>A constructor is like a method but uses the class’s name</a:t>
            </a:r>
          </a:p>
          <a:p>
            <a:r>
              <a:rPr lang="en-US" sz="2000" dirty="0"/>
              <a:t>When the </a:t>
            </a:r>
            <a:r>
              <a:rPr lang="en-US" sz="2000" i="1" dirty="0"/>
              <a:t>new </a:t>
            </a:r>
            <a:r>
              <a:rPr lang="en-US" sz="2000" dirty="0"/>
              <a:t>operator is used:</a:t>
            </a:r>
          </a:p>
          <a:p>
            <a:pPr lvl="1"/>
            <a:r>
              <a:rPr lang="en-US" sz="1800" dirty="0"/>
              <a:t>constructor is used to allocate memory</a:t>
            </a:r>
          </a:p>
          <a:p>
            <a:pPr lvl="1"/>
            <a:r>
              <a:rPr lang="en-US" sz="1800" dirty="0"/>
              <a:t>the constructor’s code is executed</a:t>
            </a:r>
          </a:p>
          <a:p>
            <a:pPr lvl="1"/>
            <a:r>
              <a:rPr lang="en-US" sz="1800" i="1" dirty="0"/>
              <a:t>new </a:t>
            </a:r>
            <a:r>
              <a:rPr lang="en-US" sz="1800" dirty="0"/>
              <a:t>operator returns an instance of the class</a:t>
            </a:r>
          </a:p>
          <a:p>
            <a:r>
              <a:rPr lang="en-US" sz="2000" dirty="0"/>
              <a:t>A constructor can have a parameter list</a:t>
            </a:r>
          </a:p>
          <a:p>
            <a:r>
              <a:rPr lang="en-US" sz="2000" dirty="0"/>
              <a:t>If no constructor is specified, Java uses the default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800" dirty="0"/>
              <a:t>Combining state information (fields) and related behaviors (methods) in one data structure</a:t>
            </a:r>
          </a:p>
          <a:p>
            <a:r>
              <a:rPr lang="en-US" sz="2800" dirty="0"/>
              <a:t>Sometimes used to describe restrictions on access to behaviors and state to avoid misuse or interference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2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Fields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to store an attribute associated with a class</a:t>
            </a:r>
          </a:p>
          <a:p>
            <a:r>
              <a:rPr lang="en-US" sz="2000" dirty="0"/>
              <a:t>Shared by all objects created by class</a:t>
            </a:r>
          </a:p>
          <a:p>
            <a:r>
              <a:rPr lang="en-US" sz="2000" dirty="0"/>
              <a:t>Specified using </a:t>
            </a:r>
            <a:r>
              <a:rPr lang="en-US" sz="2000" i="1" dirty="0"/>
              <a:t>static</a:t>
            </a:r>
          </a:p>
          <a:p>
            <a:r>
              <a:rPr lang="en-US" sz="2000" dirty="0"/>
              <a:t>If no initial value is specified, set to 0, 0.0, false, null, etc.</a:t>
            </a:r>
          </a:p>
          <a:p>
            <a:r>
              <a:rPr lang="en-US" sz="2000" dirty="0"/>
              <a:t>Can be accessed using class’s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4358244" y="1828800"/>
            <a:ext cx="6248796" cy="435133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variable_name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[= expression];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Fields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to store an attribute associated with an object</a:t>
            </a:r>
          </a:p>
          <a:p>
            <a:r>
              <a:rPr lang="en-US" sz="2000" dirty="0"/>
              <a:t>Unique to the object</a:t>
            </a:r>
          </a:p>
          <a:p>
            <a:r>
              <a:rPr lang="en-US" sz="2000" dirty="0"/>
              <a:t>If no initial value is specified, set to 0, 0.0, false, null, etc.</a:t>
            </a:r>
          </a:p>
          <a:p>
            <a:r>
              <a:rPr lang="en-US" sz="2000" dirty="0"/>
              <a:t>Must be accessed using object’s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4358244" y="1828800"/>
            <a:ext cx="6248796" cy="435133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variable_name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[= expression];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to represent behavior associated with a class</a:t>
            </a:r>
          </a:p>
          <a:p>
            <a:r>
              <a:rPr lang="en-US" sz="2000" dirty="0"/>
              <a:t>Specified using </a:t>
            </a:r>
            <a:r>
              <a:rPr lang="en-US" sz="2000" i="1" dirty="0"/>
              <a:t>static</a:t>
            </a:r>
            <a:endParaRPr lang="en-US" sz="2000" dirty="0"/>
          </a:p>
          <a:p>
            <a:r>
              <a:rPr lang="en-US" sz="2000" dirty="0"/>
              <a:t>Can be accessed using class’s name</a:t>
            </a:r>
          </a:p>
          <a:p>
            <a:r>
              <a:rPr lang="en-US" sz="2000" dirty="0"/>
              <a:t>Can access and modify class fields</a:t>
            </a:r>
            <a:endParaRPr lang="en-US" sz="2000" i="1" dirty="0"/>
          </a:p>
          <a:p>
            <a:r>
              <a:rPr lang="en-US" sz="2000" dirty="0"/>
              <a:t>Cannot access or modify instance fields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5617028" y="1828800"/>
            <a:ext cx="5337484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//statements to execute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25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409</TotalTime>
  <Words>637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Classes and Objects</vt:lpstr>
      <vt:lpstr>Classes</vt:lpstr>
      <vt:lpstr>Creating Objects</vt:lpstr>
      <vt:lpstr>Encapsulation</vt:lpstr>
      <vt:lpstr>Class Fields</vt:lpstr>
      <vt:lpstr>Instance Fields</vt:lpstr>
      <vt:lpstr>Class Methods</vt:lpstr>
      <vt:lpstr>Instance Methods</vt:lpstr>
      <vt:lpstr>Access Control</vt:lpstr>
      <vt:lpstr>Access Control</vt:lpstr>
      <vt:lpstr>Garbage Collection</vt:lpstr>
      <vt:lpstr>Garbage Collection</vt:lpstr>
      <vt:lpstr>Exercise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48</cp:revision>
  <cp:lastPrinted>2016-02-18T00:09:04Z</cp:lastPrinted>
  <dcterms:created xsi:type="dcterms:W3CDTF">2016-01-21T00:24:28Z</dcterms:created>
  <dcterms:modified xsi:type="dcterms:W3CDTF">2017-02-20T18:15:11Z</dcterms:modified>
</cp:coreProperties>
</file>