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19"/>
  </p:notesMasterIdLst>
  <p:sldIdLst>
    <p:sldId id="256" r:id="rId2"/>
    <p:sldId id="258" r:id="rId3"/>
    <p:sldId id="278" r:id="rId4"/>
    <p:sldId id="259" r:id="rId5"/>
    <p:sldId id="280" r:id="rId6"/>
    <p:sldId id="261" r:id="rId7"/>
    <p:sldId id="262" r:id="rId8"/>
    <p:sldId id="264" r:id="rId9"/>
    <p:sldId id="263" r:id="rId10"/>
    <p:sldId id="275" r:id="rId11"/>
    <p:sldId id="265" r:id="rId12"/>
    <p:sldId id="284" r:id="rId13"/>
    <p:sldId id="286" r:id="rId14"/>
    <p:sldId id="281" r:id="rId15"/>
    <p:sldId id="282" r:id="rId16"/>
    <p:sldId id="283"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807"/>
  </p:normalViewPr>
  <p:slideViewPr>
    <p:cSldViewPr snapToGrid="0" snapToObjects="1">
      <p:cViewPr varScale="1">
        <p:scale>
          <a:sx n="107" d="100"/>
          <a:sy n="107" d="100"/>
        </p:scale>
        <p:origin x="200"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92CB9E-58B2-9B49-8C56-0B7366E3BE32}" type="datetimeFigureOut">
              <a:rPr lang="en-US" smtClean="0"/>
              <a:t>2/7/17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37195C-EC44-934D-806B-D9BF8290AAAC}" type="slidenum">
              <a:rPr lang="en-US" smtClean="0"/>
              <a:t>‹#›</a:t>
            </a:fld>
            <a:endParaRPr lang="en-US"/>
          </a:p>
        </p:txBody>
      </p:sp>
    </p:spTree>
    <p:extLst>
      <p:ext uri="{BB962C8B-B14F-4D97-AF65-F5344CB8AC3E}">
        <p14:creationId xmlns:p14="http://schemas.microsoft.com/office/powerpoint/2010/main" val="1828000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37195C-EC44-934D-806B-D9BF8290AAAC}" type="slidenum">
              <a:rPr lang="en-US" smtClean="0"/>
              <a:t>1</a:t>
            </a:fld>
            <a:endParaRPr lang="en-US"/>
          </a:p>
        </p:txBody>
      </p:sp>
    </p:spTree>
    <p:extLst>
      <p:ext uri="{BB962C8B-B14F-4D97-AF65-F5344CB8AC3E}">
        <p14:creationId xmlns:p14="http://schemas.microsoft.com/office/powerpoint/2010/main" val="1309618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E38974B-290A-4C41-8C49-90C540DBAD36}" type="datetime1">
              <a:rPr lang="en-US" smtClean="0"/>
              <a:t>2/7/17</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A4AFB-0AB9-C64E-8179-7877DAC57909}" type="datetime1">
              <a:rPr lang="en-US" smtClean="0"/>
              <a:t>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036B75-4FC2-834D-944C-2AFE563E18B1}" type="datetime1">
              <a:rPr lang="en-US" smtClean="0"/>
              <a:t>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0AAB4F-7769-204D-B341-72A0C20F6B84}" type="datetime1">
              <a:rPr lang="en-US" smtClean="0"/>
              <a:t>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476637-351A-4D41-AF78-9B6899DEA63D}" type="datetime1">
              <a:rPr lang="en-US" smtClean="0"/>
              <a:t>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4F34A5-49A6-CD45-A142-1CA91A9111B8}" type="datetime1">
              <a:rPr lang="en-US" smtClean="0"/>
              <a:t>2/7/17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866243E-1468-7144-9EB5-2676D008A3F6}" type="datetime1">
              <a:rPr lang="en-US" smtClean="0"/>
              <a:t>2/7/17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0A75AC-C56D-EE42-BDD2-17DB57AF2272}" type="datetime1">
              <a:rPr lang="en-US" smtClean="0"/>
              <a:t>2/7/17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395806-AD48-B544-944C-705355738331}" type="datetime1">
              <a:rPr lang="en-US" smtClean="0"/>
              <a:t>2/7/17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B2DE48-3403-FC4B-B102-C9141BD28694}" type="datetime1">
              <a:rPr lang="en-US" smtClean="0"/>
              <a:t>2/7/17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D275B7-E62E-0047-A877-1D9C20268E81}" type="datetime1">
              <a:rPr lang="en-US" smtClean="0"/>
              <a:t>2/7/17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7272CC5-79E2-7E45-936A-DFE9988DE469}" type="datetime1">
              <a:rPr lang="en-US" smtClean="0"/>
              <a:t>2/7/17</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Programming Fundamentals for Android</a:t>
            </a:r>
            <a:endParaRPr lang="en-US" dirty="0"/>
          </a:p>
        </p:txBody>
      </p:sp>
      <p:sp>
        <p:nvSpPr>
          <p:cNvPr id="3" name="Subtitle 2"/>
          <p:cNvSpPr>
            <a:spLocks noGrp="1"/>
          </p:cNvSpPr>
          <p:nvPr>
            <p:ph type="subTitle" idx="1"/>
          </p:nvPr>
        </p:nvSpPr>
        <p:spPr/>
        <p:txBody>
          <a:bodyPr/>
          <a:lstStyle/>
          <a:p>
            <a:r>
              <a:rPr lang="en-US" dirty="0" smtClean="0"/>
              <a:t>Week 4: Collection Types</a:t>
            </a:r>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749346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List Implementations</a:t>
            </a:r>
            <a:endParaRPr lang="en-US" sz="4800" dirty="0"/>
          </a:p>
        </p:txBody>
      </p:sp>
      <p:sp>
        <p:nvSpPr>
          <p:cNvPr id="5" name="Text Placeholder 4"/>
          <p:cNvSpPr>
            <a:spLocks noGrp="1"/>
          </p:cNvSpPr>
          <p:nvPr>
            <p:ph type="body" idx="1"/>
          </p:nvPr>
        </p:nvSpPr>
        <p:spPr/>
        <p:txBody>
          <a:bodyPr>
            <a:normAutofit/>
          </a:bodyPr>
          <a:lstStyle/>
          <a:p>
            <a:r>
              <a:rPr lang="en-US" sz="3200" b="1" dirty="0" err="1" smtClean="0">
                <a:solidFill>
                  <a:schemeClr val="tx1"/>
                </a:solidFill>
              </a:rPr>
              <a:t>ArrayList</a:t>
            </a:r>
            <a:endParaRPr lang="en-US" sz="3200" b="1" dirty="0">
              <a:solidFill>
                <a:schemeClr val="tx1"/>
              </a:solidFill>
            </a:endParaRPr>
          </a:p>
        </p:txBody>
      </p:sp>
      <p:sp>
        <p:nvSpPr>
          <p:cNvPr id="3" name="Content Placeholder 2"/>
          <p:cNvSpPr>
            <a:spLocks noGrp="1"/>
          </p:cNvSpPr>
          <p:nvPr>
            <p:ph sz="half" idx="2"/>
          </p:nvPr>
        </p:nvSpPr>
        <p:spPr/>
        <p:txBody>
          <a:bodyPr anchor="t">
            <a:normAutofit/>
          </a:bodyPr>
          <a:lstStyle/>
          <a:p>
            <a:r>
              <a:rPr lang="en-US" sz="2800" dirty="0" smtClean="0"/>
              <a:t>Implementation based on arrays</a:t>
            </a:r>
          </a:p>
          <a:p>
            <a:r>
              <a:rPr lang="en-US" sz="2800" dirty="0" smtClean="0"/>
              <a:t>Faster access to elements</a:t>
            </a:r>
          </a:p>
          <a:p>
            <a:r>
              <a:rPr lang="en-US" sz="2800" dirty="0" smtClean="0"/>
              <a:t>Slower for updates</a:t>
            </a:r>
          </a:p>
        </p:txBody>
      </p:sp>
      <p:sp>
        <p:nvSpPr>
          <p:cNvPr id="6" name="Text Placeholder 5"/>
          <p:cNvSpPr>
            <a:spLocks noGrp="1"/>
          </p:cNvSpPr>
          <p:nvPr>
            <p:ph type="body" sz="quarter" idx="3"/>
          </p:nvPr>
        </p:nvSpPr>
        <p:spPr/>
        <p:txBody>
          <a:bodyPr>
            <a:normAutofit/>
          </a:bodyPr>
          <a:lstStyle/>
          <a:p>
            <a:r>
              <a:rPr lang="en-US" sz="3200" b="1" smtClean="0">
                <a:solidFill>
                  <a:schemeClr val="tx1"/>
                </a:solidFill>
              </a:rPr>
              <a:t>LinkedList</a:t>
            </a:r>
            <a:endParaRPr lang="en-US" sz="3200" b="1" dirty="0">
              <a:solidFill>
                <a:schemeClr val="tx1"/>
              </a:solidFill>
            </a:endParaRPr>
          </a:p>
        </p:txBody>
      </p:sp>
      <p:sp>
        <p:nvSpPr>
          <p:cNvPr id="7" name="Content Placeholder 6"/>
          <p:cNvSpPr>
            <a:spLocks noGrp="1"/>
          </p:cNvSpPr>
          <p:nvPr>
            <p:ph sz="quarter" idx="4"/>
          </p:nvPr>
        </p:nvSpPr>
        <p:spPr/>
        <p:txBody>
          <a:bodyPr anchor="t">
            <a:noAutofit/>
          </a:bodyPr>
          <a:lstStyle/>
          <a:p>
            <a:r>
              <a:rPr lang="en-US" sz="2800" dirty="0" smtClean="0"/>
              <a:t>Implementation based on linked nodes (includes a value and location in memory of next node)</a:t>
            </a:r>
          </a:p>
          <a:p>
            <a:r>
              <a:rPr lang="en-US" sz="2800" dirty="0" smtClean="0"/>
              <a:t>Slower access to elements</a:t>
            </a:r>
          </a:p>
          <a:p>
            <a:r>
              <a:rPr lang="en-US" sz="2800" dirty="0" smtClean="0"/>
              <a:t>Faster for updates</a:t>
            </a:r>
            <a:endParaRPr lang="en-US" sz="2800" dirty="0"/>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646817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Program to an interface, not an implementation</a:t>
            </a:r>
            <a:endParaRPr lang="en-US" dirty="0"/>
          </a:p>
        </p:txBody>
      </p:sp>
      <p:sp>
        <p:nvSpPr>
          <p:cNvPr id="3" name="Content Placeholder 2"/>
          <p:cNvSpPr>
            <a:spLocks noGrp="1"/>
          </p:cNvSpPr>
          <p:nvPr>
            <p:ph idx="1"/>
          </p:nvPr>
        </p:nvSpPr>
        <p:spPr/>
        <p:txBody>
          <a:bodyPr anchor="ctr">
            <a:normAutofit/>
          </a:bodyPr>
          <a:lstStyle/>
          <a:p>
            <a:pPr marL="0" indent="0">
              <a:buNone/>
            </a:pPr>
            <a:r>
              <a:rPr lang="en-US" sz="3200" dirty="0"/>
              <a:t>W</a:t>
            </a:r>
            <a:r>
              <a:rPr lang="en-US" sz="3200" dirty="0" smtClean="0"/>
              <a:t>hen </a:t>
            </a:r>
            <a:r>
              <a:rPr lang="en-US" sz="3200" dirty="0"/>
              <a:t>declaring a variable or defining a method, its often more convenient to use the name of the most </a:t>
            </a:r>
            <a:r>
              <a:rPr lang="en-US" sz="3200" dirty="0" smtClean="0"/>
              <a:t>basic class or </a:t>
            </a:r>
            <a:r>
              <a:rPr lang="en-US" sz="3200" dirty="0"/>
              <a:t>interface that supports your needs as the data type </a:t>
            </a:r>
            <a:r>
              <a:rPr lang="en-US" sz="3200" dirty="0" smtClean="0"/>
              <a:t>than </a:t>
            </a:r>
            <a:r>
              <a:rPr lang="en-US" sz="3200" dirty="0"/>
              <a:t>the class </a:t>
            </a:r>
            <a:r>
              <a:rPr lang="en-US" sz="3200" dirty="0" smtClean="0"/>
              <a:t>of the </a:t>
            </a:r>
            <a:r>
              <a:rPr lang="en-US" sz="3200" dirty="0"/>
              <a:t>instance you might be creating or passing to a </a:t>
            </a:r>
            <a:r>
              <a:rPr lang="en-US" sz="3200" dirty="0" smtClean="0"/>
              <a:t>method.</a:t>
            </a:r>
            <a:endParaRPr lang="en-US" sz="3200" dirty="0"/>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1941037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Sets</a:t>
            </a:r>
            <a:endParaRPr lang="en-US" dirty="0"/>
          </a:p>
        </p:txBody>
      </p:sp>
      <p:sp>
        <p:nvSpPr>
          <p:cNvPr id="3" name="Text Placeholder 2"/>
          <p:cNvSpPr>
            <a:spLocks noGrp="1"/>
          </p:cNvSpPr>
          <p:nvPr>
            <p:ph type="body" idx="1"/>
          </p:nvPr>
        </p:nvSpPr>
        <p:spPr/>
        <p:txBody>
          <a:bodyPr/>
          <a:lstStyle/>
          <a:p>
            <a:r>
              <a:rPr lang="en-US" dirty="0" smtClean="0"/>
              <a:t>A collection that contains no duplicate elements</a:t>
            </a:r>
            <a:endParaRPr lang="en-US" dirty="0"/>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1619270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Set Implementations</a:t>
            </a:r>
            <a:endParaRPr lang="en-US" sz="4800" dirty="0"/>
          </a:p>
        </p:txBody>
      </p:sp>
      <p:sp>
        <p:nvSpPr>
          <p:cNvPr id="5" name="Text Placeholder 4"/>
          <p:cNvSpPr>
            <a:spLocks noGrp="1"/>
          </p:cNvSpPr>
          <p:nvPr>
            <p:ph type="body" idx="1"/>
          </p:nvPr>
        </p:nvSpPr>
        <p:spPr/>
        <p:txBody>
          <a:bodyPr>
            <a:normAutofit/>
          </a:bodyPr>
          <a:lstStyle/>
          <a:p>
            <a:r>
              <a:rPr lang="en-US" sz="3200" b="1" dirty="0" err="1" smtClean="0">
                <a:solidFill>
                  <a:schemeClr val="tx1"/>
                </a:solidFill>
              </a:rPr>
              <a:t>TreeSet</a:t>
            </a:r>
            <a:endParaRPr lang="en-US" sz="3200" b="1" dirty="0">
              <a:solidFill>
                <a:schemeClr val="tx1"/>
              </a:solidFill>
            </a:endParaRPr>
          </a:p>
        </p:txBody>
      </p:sp>
      <p:sp>
        <p:nvSpPr>
          <p:cNvPr id="3" name="Content Placeholder 2"/>
          <p:cNvSpPr>
            <a:spLocks noGrp="1"/>
          </p:cNvSpPr>
          <p:nvPr>
            <p:ph sz="half" idx="2"/>
          </p:nvPr>
        </p:nvSpPr>
        <p:spPr/>
        <p:txBody>
          <a:bodyPr anchor="t">
            <a:normAutofit/>
          </a:bodyPr>
          <a:lstStyle/>
          <a:p>
            <a:r>
              <a:rPr lang="en-US" sz="2800" dirty="0" smtClean="0"/>
              <a:t>Implementation based on tree structure</a:t>
            </a:r>
          </a:p>
          <a:p>
            <a:r>
              <a:rPr lang="en-US" sz="2800" dirty="0" smtClean="0"/>
              <a:t>Elements stored in sorted order</a:t>
            </a:r>
          </a:p>
          <a:p>
            <a:r>
              <a:rPr lang="en-US" sz="2800" dirty="0" smtClean="0"/>
              <a:t>Slower access</a:t>
            </a:r>
          </a:p>
        </p:txBody>
      </p:sp>
      <p:sp>
        <p:nvSpPr>
          <p:cNvPr id="6" name="Text Placeholder 5"/>
          <p:cNvSpPr>
            <a:spLocks noGrp="1"/>
          </p:cNvSpPr>
          <p:nvPr>
            <p:ph type="body" sz="quarter" idx="3"/>
          </p:nvPr>
        </p:nvSpPr>
        <p:spPr/>
        <p:txBody>
          <a:bodyPr>
            <a:normAutofit/>
          </a:bodyPr>
          <a:lstStyle/>
          <a:p>
            <a:r>
              <a:rPr lang="en-US" sz="3200" b="1" dirty="0" err="1" smtClean="0">
                <a:solidFill>
                  <a:schemeClr val="tx1"/>
                </a:solidFill>
              </a:rPr>
              <a:t>HashSet</a:t>
            </a:r>
            <a:endParaRPr lang="en-US" sz="3200" b="1" dirty="0">
              <a:solidFill>
                <a:schemeClr val="tx1"/>
              </a:solidFill>
            </a:endParaRPr>
          </a:p>
        </p:txBody>
      </p:sp>
      <p:sp>
        <p:nvSpPr>
          <p:cNvPr id="7" name="Content Placeholder 6"/>
          <p:cNvSpPr>
            <a:spLocks noGrp="1"/>
          </p:cNvSpPr>
          <p:nvPr>
            <p:ph sz="quarter" idx="4"/>
          </p:nvPr>
        </p:nvSpPr>
        <p:spPr/>
        <p:txBody>
          <a:bodyPr anchor="t">
            <a:noAutofit/>
          </a:bodyPr>
          <a:lstStyle/>
          <a:p>
            <a:r>
              <a:rPr lang="en-US" sz="2800" dirty="0" smtClean="0"/>
              <a:t>Implementation based on </a:t>
            </a:r>
            <a:r>
              <a:rPr lang="en-US" sz="2800" dirty="0" err="1" smtClean="0"/>
              <a:t>HashMaps</a:t>
            </a:r>
            <a:endParaRPr lang="en-US" sz="2800" dirty="0" smtClean="0"/>
          </a:p>
          <a:p>
            <a:r>
              <a:rPr lang="en-US" sz="2800" dirty="0" smtClean="0"/>
              <a:t>No guarantee about order</a:t>
            </a:r>
          </a:p>
          <a:p>
            <a:r>
              <a:rPr lang="en-US" sz="2800" dirty="0" smtClean="0"/>
              <a:t>Faster access</a:t>
            </a:r>
            <a:endParaRPr lang="en-US" sz="2800" dirty="0"/>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321982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Maps</a:t>
            </a:r>
            <a:endParaRPr lang="en-US" dirty="0"/>
          </a:p>
        </p:txBody>
      </p:sp>
      <p:sp>
        <p:nvSpPr>
          <p:cNvPr id="3" name="Text Placeholder 2"/>
          <p:cNvSpPr>
            <a:spLocks noGrp="1"/>
          </p:cNvSpPr>
          <p:nvPr>
            <p:ph type="body" idx="1"/>
          </p:nvPr>
        </p:nvSpPr>
        <p:spPr/>
        <p:txBody>
          <a:bodyPr/>
          <a:lstStyle/>
          <a:p>
            <a:r>
              <a:rPr lang="en-US" dirty="0" smtClean="0"/>
              <a:t>A collection of key/value </a:t>
            </a:r>
            <a:r>
              <a:rPr lang="en-US" dirty="0"/>
              <a:t>pairs where each key is unique and corresponds to at most one value</a:t>
            </a:r>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780207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1" y="201637"/>
            <a:ext cx="9692640" cy="712763"/>
          </a:xfrm>
        </p:spPr>
        <p:txBody>
          <a:bodyPr>
            <a:normAutofit fontScale="90000"/>
          </a:bodyPr>
          <a:lstStyle/>
          <a:p>
            <a:r>
              <a:rPr lang="en-US" sz="4800" smtClean="0"/>
              <a:t>Map Interface</a:t>
            </a:r>
            <a:endParaRPr lang="en-US" sz="48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15340369"/>
              </p:ext>
            </p:extLst>
          </p:nvPr>
        </p:nvGraphicFramePr>
        <p:xfrm>
          <a:off x="583457" y="1090246"/>
          <a:ext cx="11049469" cy="5603240"/>
        </p:xfrm>
        <a:graphic>
          <a:graphicData uri="http://schemas.openxmlformats.org/drawingml/2006/table">
            <a:tbl>
              <a:tblPr firstRow="1" bandRow="1">
                <a:tableStyleId>{5C22544A-7EE6-4342-B048-85BDC9FD1C3A}</a:tableStyleId>
              </a:tblPr>
              <a:tblGrid>
                <a:gridCol w="4082328"/>
                <a:gridCol w="6967141"/>
              </a:tblGrid>
              <a:tr h="370840">
                <a:tc>
                  <a:txBody>
                    <a:bodyPr/>
                    <a:lstStyle/>
                    <a:p>
                      <a:pPr algn="l"/>
                      <a:r>
                        <a:rPr lang="en-US" dirty="0"/>
                        <a:t>Method</a:t>
                      </a:r>
                    </a:p>
                  </a:txBody>
                  <a:tcPr anchor="ctr"/>
                </a:tc>
                <a:tc>
                  <a:txBody>
                    <a:bodyPr/>
                    <a:lstStyle/>
                    <a:p>
                      <a:pPr algn="l"/>
                      <a:r>
                        <a:rPr lang="en-US"/>
                        <a:t>Description</a:t>
                      </a:r>
                    </a:p>
                  </a:txBody>
                  <a:tcPr anchor="ctr"/>
                </a:tc>
              </a:tr>
              <a:tr h="370840">
                <a:tc>
                  <a:txBody>
                    <a:bodyPr/>
                    <a:lstStyle/>
                    <a:p>
                      <a:pPr algn="l"/>
                      <a:r>
                        <a:rPr lang="en-US"/>
                        <a:t>void clear()</a:t>
                      </a:r>
                    </a:p>
                  </a:txBody>
                  <a:tcPr anchor="ctr"/>
                </a:tc>
                <a:tc>
                  <a:txBody>
                    <a:bodyPr/>
                    <a:lstStyle/>
                    <a:p>
                      <a:pPr algn="l"/>
                      <a:r>
                        <a:rPr lang="en-US"/>
                        <a:t>Removes all entries from the map.</a:t>
                      </a:r>
                    </a:p>
                  </a:txBody>
                  <a:tcPr anchor="ctr"/>
                </a:tc>
              </a:tr>
              <a:tr h="370840">
                <a:tc>
                  <a:txBody>
                    <a:bodyPr/>
                    <a:lstStyle/>
                    <a:p>
                      <a:pPr algn="l"/>
                      <a:r>
                        <a:rPr lang="en-US"/>
                        <a:t>boolean containsKey(Object key)</a:t>
                      </a:r>
                    </a:p>
                  </a:txBody>
                  <a:tcPr anchor="ctr"/>
                </a:tc>
                <a:tc>
                  <a:txBody>
                    <a:bodyPr/>
                    <a:lstStyle/>
                    <a:p>
                      <a:pPr algn="l"/>
                      <a:r>
                        <a:rPr lang="en-US"/>
                        <a:t>Returns true when the map contains an entry for the specified </a:t>
                      </a:r>
                      <a:r>
                        <a:rPr lang="en-US" i="1"/>
                        <a:t>key</a:t>
                      </a:r>
                      <a:r>
                        <a:rPr lang="en-US"/>
                        <a:t> and false otherwise.</a:t>
                      </a:r>
                    </a:p>
                  </a:txBody>
                  <a:tcPr anchor="ctr"/>
                </a:tc>
              </a:tr>
              <a:tr h="370840">
                <a:tc>
                  <a:txBody>
                    <a:bodyPr/>
                    <a:lstStyle/>
                    <a:p>
                      <a:pPr algn="l"/>
                      <a:r>
                        <a:rPr lang="en-US"/>
                        <a:t>boolean containsValue(Object value)</a:t>
                      </a:r>
                    </a:p>
                  </a:txBody>
                  <a:tcPr anchor="ctr"/>
                </a:tc>
                <a:tc>
                  <a:txBody>
                    <a:bodyPr/>
                    <a:lstStyle/>
                    <a:p>
                      <a:pPr algn="l"/>
                      <a:r>
                        <a:rPr lang="en-US" dirty="0"/>
                        <a:t>Returns true when the map maps one or more keys to </a:t>
                      </a:r>
                      <a:r>
                        <a:rPr lang="en-US" i="1" dirty="0"/>
                        <a:t>value</a:t>
                      </a:r>
                      <a:r>
                        <a:rPr lang="en-US" dirty="0"/>
                        <a:t>.</a:t>
                      </a:r>
                    </a:p>
                  </a:txBody>
                  <a:tcPr anchor="ctr"/>
                </a:tc>
              </a:tr>
              <a:tr h="370840">
                <a:tc>
                  <a:txBody>
                    <a:bodyPr/>
                    <a:lstStyle/>
                    <a:p>
                      <a:pPr algn="l"/>
                      <a:r>
                        <a:rPr lang="en-US"/>
                        <a:t>V get(Object key)</a:t>
                      </a:r>
                    </a:p>
                  </a:txBody>
                  <a:tcPr anchor="ctr"/>
                </a:tc>
                <a:tc>
                  <a:txBody>
                    <a:bodyPr/>
                    <a:lstStyle/>
                    <a:p>
                      <a:pPr algn="l"/>
                      <a:r>
                        <a:rPr lang="en-US" dirty="0"/>
                        <a:t>Return the value to which </a:t>
                      </a:r>
                      <a:r>
                        <a:rPr lang="en-US" i="1" dirty="0"/>
                        <a:t>key</a:t>
                      </a:r>
                      <a:r>
                        <a:rPr lang="en-US" dirty="0"/>
                        <a:t> is mapped or null if the map doesn't contain the key.</a:t>
                      </a:r>
                    </a:p>
                  </a:txBody>
                  <a:tcPr anchor="ctr"/>
                </a:tc>
              </a:tr>
              <a:tr h="370840">
                <a:tc>
                  <a:txBody>
                    <a:bodyPr/>
                    <a:lstStyle/>
                    <a:p>
                      <a:pPr algn="l"/>
                      <a:r>
                        <a:rPr lang="en-US"/>
                        <a:t>Set keySet()</a:t>
                      </a:r>
                    </a:p>
                  </a:txBody>
                  <a:tcPr anchor="ctr"/>
                </a:tc>
                <a:tc>
                  <a:txBody>
                    <a:bodyPr/>
                    <a:lstStyle/>
                    <a:p>
                      <a:pPr algn="l"/>
                      <a:r>
                        <a:rPr lang="en-US"/>
                        <a:t>returns a Set view of the keys contained in the map. Because this is a view, changes made to the map are reflected in the set and vice versa.</a:t>
                      </a:r>
                    </a:p>
                  </a:txBody>
                  <a:tcPr anchor="ctr"/>
                </a:tc>
              </a:tr>
              <a:tr h="370840">
                <a:tc>
                  <a:txBody>
                    <a:bodyPr/>
                    <a:lstStyle/>
                    <a:p>
                      <a:pPr algn="l"/>
                      <a:r>
                        <a:rPr lang="en-US"/>
                        <a:t>V put(K key, V value)</a:t>
                      </a:r>
                    </a:p>
                  </a:txBody>
                  <a:tcPr anchor="ctr"/>
                </a:tc>
                <a:tc>
                  <a:txBody>
                    <a:bodyPr/>
                    <a:lstStyle/>
                    <a:p>
                      <a:pPr algn="l"/>
                      <a:r>
                        <a:rPr lang="en-US"/>
                        <a:t>Associates </a:t>
                      </a:r>
                      <a:r>
                        <a:rPr lang="en-US" i="1"/>
                        <a:t>value</a:t>
                      </a:r>
                      <a:r>
                        <a:rPr lang="en-US"/>
                        <a:t> with </a:t>
                      </a:r>
                      <a:r>
                        <a:rPr lang="en-US" i="1"/>
                        <a:t>key</a:t>
                      </a:r>
                      <a:r>
                        <a:rPr lang="en-US"/>
                        <a:t> in the map. If the map previously contained a value for </a:t>
                      </a:r>
                      <a:r>
                        <a:rPr lang="en-US" i="1"/>
                        <a:t>key</a:t>
                      </a:r>
                      <a:r>
                        <a:rPr lang="en-US"/>
                        <a:t>, the value is replaced and the old value is returned.</a:t>
                      </a:r>
                    </a:p>
                  </a:txBody>
                  <a:tcPr anchor="ctr"/>
                </a:tc>
              </a:tr>
              <a:tr h="370840">
                <a:tc>
                  <a:txBody>
                    <a:bodyPr/>
                    <a:lstStyle/>
                    <a:p>
                      <a:pPr algn="l"/>
                      <a:r>
                        <a:rPr lang="en-US"/>
                        <a:t>V remove(Object key)</a:t>
                      </a:r>
                    </a:p>
                  </a:txBody>
                  <a:tcPr anchor="ctr"/>
                </a:tc>
                <a:tc>
                  <a:txBody>
                    <a:bodyPr/>
                    <a:lstStyle/>
                    <a:p>
                      <a:pPr algn="l"/>
                      <a:r>
                        <a:rPr lang="en-US"/>
                        <a:t>Removes the entry for </a:t>
                      </a:r>
                      <a:r>
                        <a:rPr lang="en-US" i="1"/>
                        <a:t>key</a:t>
                      </a:r>
                      <a:r>
                        <a:rPr lang="en-US"/>
                        <a:t> from the map and returns the associated value if the map contained an entry for </a:t>
                      </a:r>
                      <a:r>
                        <a:rPr lang="en-US" i="1"/>
                        <a:t>key</a:t>
                      </a:r>
                      <a:r>
                        <a:rPr lang="en-US"/>
                        <a:t>.</a:t>
                      </a:r>
                    </a:p>
                  </a:txBody>
                  <a:tcPr anchor="ctr"/>
                </a:tc>
              </a:tr>
              <a:tr h="370840">
                <a:tc>
                  <a:txBody>
                    <a:bodyPr/>
                    <a:lstStyle/>
                    <a:p>
                      <a:pPr algn="l"/>
                      <a:r>
                        <a:rPr lang="en-US"/>
                        <a:t>int size()</a:t>
                      </a:r>
                    </a:p>
                  </a:txBody>
                  <a:tcPr anchor="ctr"/>
                </a:tc>
                <a:tc>
                  <a:txBody>
                    <a:bodyPr/>
                    <a:lstStyle/>
                    <a:p>
                      <a:pPr algn="l"/>
                      <a:r>
                        <a:rPr lang="en-US"/>
                        <a:t>Returns the number of entries in the map.</a:t>
                      </a:r>
                    </a:p>
                  </a:txBody>
                  <a:tcPr anchor="ctr"/>
                </a:tc>
              </a:tr>
              <a:tr h="370840">
                <a:tc>
                  <a:txBody>
                    <a:bodyPr/>
                    <a:lstStyle/>
                    <a:p>
                      <a:pPr algn="l"/>
                      <a:r>
                        <a:rPr lang="en-US"/>
                        <a:t>Collection values()</a:t>
                      </a:r>
                    </a:p>
                  </a:txBody>
                  <a:tcPr anchor="ctr"/>
                </a:tc>
                <a:tc>
                  <a:txBody>
                    <a:bodyPr/>
                    <a:lstStyle/>
                    <a:p>
                      <a:pPr algn="l"/>
                      <a:r>
                        <a:rPr lang="en-US" dirty="0"/>
                        <a:t>Returns a Collection view of the values contained in the map.</a:t>
                      </a:r>
                    </a:p>
                  </a:txBody>
                  <a:tcPr anchor="ctr"/>
                </a:tc>
              </a:tr>
            </a:tbl>
          </a:graphicData>
        </a:graphic>
      </p:graphicFrame>
      <p:sp>
        <p:nvSpPr>
          <p:cNvPr id="3" name="Slide Number Placeholder 2"/>
          <p:cNvSpPr>
            <a:spLocks noGrp="1"/>
          </p:cNvSpPr>
          <p:nvPr>
            <p:ph type="sldNum" sz="quarter" idx="12"/>
          </p:nvPr>
        </p:nvSpPr>
        <p:spPr/>
        <p:txBody>
          <a:bodyPr>
            <a:normAutofit lnSpcReduction="10000"/>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405732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Map Implementations</a:t>
            </a:r>
            <a:endParaRPr lang="en-US" sz="4800" dirty="0"/>
          </a:p>
        </p:txBody>
      </p:sp>
      <p:sp>
        <p:nvSpPr>
          <p:cNvPr id="5" name="Text Placeholder 4"/>
          <p:cNvSpPr>
            <a:spLocks noGrp="1"/>
          </p:cNvSpPr>
          <p:nvPr>
            <p:ph type="body" idx="1"/>
          </p:nvPr>
        </p:nvSpPr>
        <p:spPr/>
        <p:txBody>
          <a:bodyPr>
            <a:normAutofit/>
          </a:bodyPr>
          <a:lstStyle/>
          <a:p>
            <a:r>
              <a:rPr lang="en-US" sz="3200" b="1" dirty="0" err="1" smtClean="0">
                <a:solidFill>
                  <a:schemeClr val="tx1"/>
                </a:solidFill>
              </a:rPr>
              <a:t>TreeMap</a:t>
            </a:r>
            <a:endParaRPr lang="en-US" sz="3200" b="1" dirty="0">
              <a:solidFill>
                <a:schemeClr val="tx1"/>
              </a:solidFill>
            </a:endParaRPr>
          </a:p>
        </p:txBody>
      </p:sp>
      <p:sp>
        <p:nvSpPr>
          <p:cNvPr id="3" name="Content Placeholder 2"/>
          <p:cNvSpPr>
            <a:spLocks noGrp="1"/>
          </p:cNvSpPr>
          <p:nvPr>
            <p:ph sz="half" idx="2"/>
          </p:nvPr>
        </p:nvSpPr>
        <p:spPr/>
        <p:txBody>
          <a:bodyPr anchor="t">
            <a:normAutofit/>
          </a:bodyPr>
          <a:lstStyle/>
          <a:p>
            <a:r>
              <a:rPr lang="en-US" sz="2800" dirty="0" smtClean="0"/>
              <a:t>Implementation based on tree structure</a:t>
            </a:r>
          </a:p>
          <a:p>
            <a:r>
              <a:rPr lang="en-US" sz="2800" dirty="0" smtClean="0"/>
              <a:t>Entries sorted based on keys</a:t>
            </a:r>
          </a:p>
          <a:p>
            <a:r>
              <a:rPr lang="en-US" sz="2800" dirty="0" smtClean="0"/>
              <a:t>Slower for access</a:t>
            </a:r>
          </a:p>
        </p:txBody>
      </p:sp>
      <p:sp>
        <p:nvSpPr>
          <p:cNvPr id="6" name="Text Placeholder 5"/>
          <p:cNvSpPr>
            <a:spLocks noGrp="1"/>
          </p:cNvSpPr>
          <p:nvPr>
            <p:ph type="body" sz="quarter" idx="3"/>
          </p:nvPr>
        </p:nvSpPr>
        <p:spPr/>
        <p:txBody>
          <a:bodyPr>
            <a:normAutofit/>
          </a:bodyPr>
          <a:lstStyle/>
          <a:p>
            <a:r>
              <a:rPr lang="en-US" sz="3200" b="1" dirty="0" err="1" smtClean="0">
                <a:solidFill>
                  <a:schemeClr val="tx1"/>
                </a:solidFill>
              </a:rPr>
              <a:t>HashMap</a:t>
            </a:r>
            <a:endParaRPr lang="en-US" sz="3200" b="1" dirty="0">
              <a:solidFill>
                <a:schemeClr val="tx1"/>
              </a:solidFill>
            </a:endParaRPr>
          </a:p>
        </p:txBody>
      </p:sp>
      <p:sp>
        <p:nvSpPr>
          <p:cNvPr id="7" name="Content Placeholder 6"/>
          <p:cNvSpPr>
            <a:spLocks noGrp="1"/>
          </p:cNvSpPr>
          <p:nvPr>
            <p:ph sz="quarter" idx="4"/>
          </p:nvPr>
        </p:nvSpPr>
        <p:spPr/>
        <p:txBody>
          <a:bodyPr anchor="t">
            <a:noAutofit/>
          </a:bodyPr>
          <a:lstStyle/>
          <a:p>
            <a:r>
              <a:rPr lang="en-US" sz="2800" dirty="0" smtClean="0"/>
              <a:t>Implementation based on hash table using hash code of keys</a:t>
            </a:r>
          </a:p>
          <a:p>
            <a:r>
              <a:rPr lang="en-US" sz="2800" dirty="0" smtClean="0"/>
              <a:t>No guarantee about order</a:t>
            </a:r>
          </a:p>
          <a:p>
            <a:r>
              <a:rPr lang="en-US" sz="2800" dirty="0" smtClean="0"/>
              <a:t>Faster for access</a:t>
            </a:r>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16</a:t>
            </a:fld>
            <a:endParaRPr lang="en-US" dirty="0"/>
          </a:p>
        </p:txBody>
      </p:sp>
    </p:spTree>
    <p:extLst>
      <p:ext uri="{BB962C8B-B14F-4D97-AF65-F5344CB8AC3E}">
        <p14:creationId xmlns:p14="http://schemas.microsoft.com/office/powerpoint/2010/main" val="883548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pPr marL="0" indent="0">
              <a:buNone/>
            </a:pPr>
            <a:r>
              <a:rPr lang="en-US" dirty="0"/>
              <a:t>Write a program that first prompts the user to enter a list of city names, one at a time until the user specifies "END". Next, the program should prompt the user to enter the average daily temperature for each of the next five days for each city. The program should store the user's cities and temperature data in one data structure. Next, calculate the five-day average for each city.</a:t>
            </a:r>
            <a:br>
              <a:rPr lang="en-US" dirty="0"/>
            </a:br>
            <a:r>
              <a:rPr lang="en-US" dirty="0"/>
              <a:t>Finally, display a message containing the city's name and the average for each city.</a:t>
            </a:r>
          </a:p>
          <a:p>
            <a:pPr marL="0" indent="0">
              <a:buNone/>
            </a:pPr>
            <a:r>
              <a:rPr lang="en-US" dirty="0"/>
              <a:t>The code to prompt the user for input, to calculate the five-day average, and to display the results should be in separate methods.</a:t>
            </a:r>
          </a:p>
          <a:p>
            <a:pPr marL="0" indent="0">
              <a:buNone/>
            </a:pPr>
            <a:r>
              <a:rPr lang="en-US" dirty="0"/>
              <a:t>Hint: You can use </a:t>
            </a:r>
            <a:r>
              <a:rPr lang="en-US" dirty="0" err="1"/>
              <a:t>String.split</a:t>
            </a:r>
            <a:r>
              <a:rPr lang="en-US" dirty="0"/>
              <a:t>(" ") to split a string into an array of strings based on where spaces occur in the original string. </a:t>
            </a:r>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1328491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Corresponding Text</a:t>
            </a:r>
            <a:endParaRPr lang="en-US" dirty="0"/>
          </a:p>
        </p:txBody>
      </p:sp>
      <p:sp>
        <p:nvSpPr>
          <p:cNvPr id="3" name="Content Placeholder 2"/>
          <p:cNvSpPr>
            <a:spLocks noGrp="1"/>
          </p:cNvSpPr>
          <p:nvPr>
            <p:ph idx="1"/>
          </p:nvPr>
        </p:nvSpPr>
        <p:spPr/>
        <p:txBody>
          <a:bodyPr anchor="ctr">
            <a:normAutofit/>
          </a:bodyPr>
          <a:lstStyle/>
          <a:p>
            <a:r>
              <a:rPr lang="en-US" sz="2800" i="1" dirty="0" smtClean="0"/>
              <a:t>Learn Java for Android Development</a:t>
            </a:r>
            <a:r>
              <a:rPr lang="en-US" sz="2800" dirty="0" smtClean="0"/>
              <a:t>, pp. 305-318, 404-425, 448-456</a:t>
            </a:r>
            <a:endParaRPr lang="en-US" sz="2800" i="1" dirty="0"/>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562899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Introduction to Object-Oriented Programming Topics</a:t>
            </a:r>
            <a:endParaRPr lang="en-US" dirty="0"/>
          </a:p>
        </p:txBody>
      </p:sp>
      <p:sp>
        <p:nvSpPr>
          <p:cNvPr id="10" name="Text Placeholder 9"/>
          <p:cNvSpPr>
            <a:spLocks noGrp="1"/>
          </p:cNvSpPr>
          <p:nvPr>
            <p:ph type="body" idx="1"/>
          </p:nvPr>
        </p:nvSpPr>
        <p:spPr/>
        <p:txBody>
          <a:bodyPr/>
          <a:lstStyle/>
          <a:p>
            <a:r>
              <a:rPr lang="en-US" dirty="0" smtClean="0"/>
              <a:t>Classes, Instances, Interfaces, and Objects</a:t>
            </a:r>
            <a:endParaRPr lang="en-US" dirty="0"/>
          </a:p>
        </p:txBody>
      </p:sp>
      <p:sp>
        <p:nvSpPr>
          <p:cNvPr id="2" name="Slide Number Placeholder 1"/>
          <p:cNvSpPr>
            <a:spLocks noGrp="1"/>
          </p:cNvSpPr>
          <p:nvPr>
            <p:ph type="sldNum" sz="quarter" idx="12"/>
          </p:nvPr>
        </p:nvSpPr>
        <p:spPr/>
        <p:txBody>
          <a:bodyPr>
            <a:normAutofit lnSpcReduction="10000"/>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797379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nchor="ctr">
            <a:normAutofit/>
          </a:bodyPr>
          <a:lstStyle/>
          <a:p>
            <a:pPr>
              <a:lnSpc>
                <a:spcPct val="100000"/>
              </a:lnSpc>
              <a:spcBef>
                <a:spcPts val="0"/>
              </a:spcBef>
              <a:spcAft>
                <a:spcPts val="600"/>
              </a:spcAft>
            </a:pPr>
            <a:r>
              <a:rPr lang="en-US" sz="2400" dirty="0" smtClean="0">
                <a:ea typeface="Consolas" charset="0"/>
                <a:cs typeface="Consolas" charset="0"/>
              </a:rPr>
              <a:t>An </a:t>
            </a:r>
            <a:r>
              <a:rPr lang="en-US" sz="2400" b="1" i="1" dirty="0" smtClean="0">
                <a:ea typeface="Consolas" charset="0"/>
                <a:cs typeface="Consolas" charset="0"/>
              </a:rPr>
              <a:t>class </a:t>
            </a:r>
            <a:r>
              <a:rPr lang="en-US" sz="2400" dirty="0" smtClean="0">
                <a:ea typeface="Consolas" charset="0"/>
                <a:cs typeface="Consolas" charset="0"/>
              </a:rPr>
              <a:t>specifies a structure consisting of data attributes and code for acting on these attributes</a:t>
            </a:r>
          </a:p>
          <a:p>
            <a:pPr>
              <a:lnSpc>
                <a:spcPct val="100000"/>
              </a:lnSpc>
              <a:spcBef>
                <a:spcPts val="0"/>
              </a:spcBef>
              <a:spcAft>
                <a:spcPts val="600"/>
              </a:spcAft>
            </a:pPr>
            <a:r>
              <a:rPr lang="en-US" sz="2400" dirty="0" smtClean="0">
                <a:ea typeface="Consolas" charset="0"/>
                <a:cs typeface="Consolas" charset="0"/>
              </a:rPr>
              <a:t>An </a:t>
            </a:r>
            <a:r>
              <a:rPr lang="en-US" sz="2400" b="1" i="1" dirty="0" smtClean="0">
                <a:ea typeface="Consolas" charset="0"/>
                <a:cs typeface="Consolas" charset="0"/>
              </a:rPr>
              <a:t>object</a:t>
            </a:r>
            <a:r>
              <a:rPr lang="en-US" sz="2400" b="1" dirty="0" smtClean="0">
                <a:ea typeface="Consolas" charset="0"/>
                <a:cs typeface="Consolas" charset="0"/>
              </a:rPr>
              <a:t> </a:t>
            </a:r>
            <a:r>
              <a:rPr lang="en-US" sz="2400" dirty="0" smtClean="0">
                <a:ea typeface="Consolas" charset="0"/>
                <a:cs typeface="Consolas" charset="0"/>
              </a:rPr>
              <a:t>is a specific instance of a class, created with the </a:t>
            </a:r>
            <a:r>
              <a:rPr lang="en-US" sz="2400" i="1" dirty="0" smtClean="0">
                <a:ea typeface="Consolas" charset="0"/>
                <a:cs typeface="Consolas" charset="0"/>
              </a:rPr>
              <a:t>new</a:t>
            </a:r>
            <a:r>
              <a:rPr lang="en-US" sz="2400" dirty="0" smtClean="0">
                <a:ea typeface="Consolas" charset="0"/>
                <a:cs typeface="Consolas" charset="0"/>
              </a:rPr>
              <a:t> operator,  allowing us to use specific values for attributes</a:t>
            </a:r>
          </a:p>
          <a:p>
            <a:pPr>
              <a:lnSpc>
                <a:spcPct val="100000"/>
              </a:lnSpc>
              <a:spcBef>
                <a:spcPts val="0"/>
              </a:spcBef>
              <a:spcAft>
                <a:spcPts val="600"/>
              </a:spcAft>
            </a:pPr>
            <a:r>
              <a:rPr lang="en-US" sz="2400" dirty="0" smtClean="0">
                <a:ea typeface="Consolas" charset="0"/>
                <a:cs typeface="Consolas" charset="0"/>
              </a:rPr>
              <a:t>An </a:t>
            </a:r>
            <a:r>
              <a:rPr lang="en-US" sz="2400" b="1" i="1" dirty="0" smtClean="0">
                <a:ea typeface="Consolas" charset="0"/>
                <a:cs typeface="Consolas" charset="0"/>
              </a:rPr>
              <a:t>instance method</a:t>
            </a:r>
            <a:r>
              <a:rPr lang="en-US" sz="2400" dirty="0" smtClean="0">
                <a:ea typeface="Consolas" charset="0"/>
                <a:cs typeface="Consolas" charset="0"/>
              </a:rPr>
              <a:t> allow us to use or alter values unique to a given object</a:t>
            </a:r>
          </a:p>
          <a:p>
            <a:pPr>
              <a:lnSpc>
                <a:spcPct val="100000"/>
              </a:lnSpc>
              <a:spcBef>
                <a:spcPts val="0"/>
              </a:spcBef>
              <a:spcAft>
                <a:spcPts val="600"/>
              </a:spcAft>
            </a:pPr>
            <a:r>
              <a:rPr lang="en-US" sz="2400" dirty="0" smtClean="0">
                <a:ea typeface="Consolas" charset="0"/>
                <a:cs typeface="Consolas" charset="0"/>
              </a:rPr>
              <a:t>An </a:t>
            </a:r>
            <a:r>
              <a:rPr lang="en-US" sz="2400" b="1" i="1" dirty="0" smtClean="0">
                <a:ea typeface="Consolas" charset="0"/>
                <a:cs typeface="Consolas" charset="0"/>
              </a:rPr>
              <a:t>interface </a:t>
            </a:r>
            <a:r>
              <a:rPr lang="en-US" sz="2400" dirty="0" smtClean="0">
                <a:ea typeface="Consolas" charset="0"/>
                <a:cs typeface="Consolas" charset="0"/>
              </a:rPr>
              <a:t>specifies what attributes or methods a class will have.</a:t>
            </a:r>
            <a:endParaRPr lang="en-US" sz="2400" dirty="0">
              <a:ea typeface="Consolas" charset="0"/>
              <a:cs typeface="Consolas" charset="0"/>
            </a:endParaRPr>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1548663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Collection Interface</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35234159"/>
              </p:ext>
            </p:extLst>
          </p:nvPr>
        </p:nvGraphicFramePr>
        <p:xfrm>
          <a:off x="1262063" y="1828800"/>
          <a:ext cx="8594726" cy="4460240"/>
        </p:xfrm>
        <a:graphic>
          <a:graphicData uri="http://schemas.openxmlformats.org/drawingml/2006/table">
            <a:tbl>
              <a:tblPr firstRow="1" bandRow="1">
                <a:tableStyleId>{5C22544A-7EE6-4342-B048-85BDC9FD1C3A}</a:tableStyleId>
              </a:tblPr>
              <a:tblGrid>
                <a:gridCol w="2770675"/>
                <a:gridCol w="5824051"/>
              </a:tblGrid>
              <a:tr h="370840">
                <a:tc>
                  <a:txBody>
                    <a:bodyPr/>
                    <a:lstStyle/>
                    <a:p>
                      <a:pPr algn="l"/>
                      <a:r>
                        <a:rPr lang="en-US" sz="1600" dirty="0"/>
                        <a:t>Method Signature</a:t>
                      </a:r>
                    </a:p>
                  </a:txBody>
                  <a:tcPr marL="129257" marR="129257" anchor="ctr"/>
                </a:tc>
                <a:tc>
                  <a:txBody>
                    <a:bodyPr/>
                    <a:lstStyle/>
                    <a:p>
                      <a:pPr algn="l"/>
                      <a:r>
                        <a:rPr lang="en-US" sz="1600"/>
                        <a:t>Description</a:t>
                      </a:r>
                    </a:p>
                  </a:txBody>
                  <a:tcPr marL="129257" marR="129257" anchor="ctr"/>
                </a:tc>
              </a:tr>
              <a:tr h="370840">
                <a:tc>
                  <a:txBody>
                    <a:bodyPr/>
                    <a:lstStyle/>
                    <a:p>
                      <a:pPr algn="l"/>
                      <a:r>
                        <a:rPr lang="en-US" sz="1600"/>
                        <a:t>boolean add(E e)</a:t>
                      </a:r>
                    </a:p>
                  </a:txBody>
                  <a:tcPr marL="129257" marR="129257" anchor="ctr"/>
                </a:tc>
                <a:tc>
                  <a:txBody>
                    <a:bodyPr/>
                    <a:lstStyle/>
                    <a:p>
                      <a:pPr algn="l"/>
                      <a:r>
                        <a:rPr lang="en-US" sz="1600"/>
                        <a:t>Add an element, </a:t>
                      </a:r>
                      <a:r>
                        <a:rPr lang="en-US" sz="1600" i="1"/>
                        <a:t>e</a:t>
                      </a:r>
                      <a:r>
                        <a:rPr lang="en-US" sz="1600"/>
                        <a:t> of type </a:t>
                      </a:r>
                      <a:r>
                        <a:rPr lang="en-US" sz="1600" i="1"/>
                        <a:t>E</a:t>
                      </a:r>
                      <a:r>
                        <a:rPr lang="en-US" sz="1600"/>
                        <a:t> to the collection; returns true if the element is added and false otherwise</a:t>
                      </a:r>
                    </a:p>
                  </a:txBody>
                  <a:tcPr marL="129257" marR="129257" anchor="ctr"/>
                </a:tc>
              </a:tr>
              <a:tr h="370840">
                <a:tc>
                  <a:txBody>
                    <a:bodyPr/>
                    <a:lstStyle/>
                    <a:p>
                      <a:pPr algn="l"/>
                      <a:r>
                        <a:rPr lang="en-US" sz="1600"/>
                        <a:t>void clear()</a:t>
                      </a:r>
                    </a:p>
                  </a:txBody>
                  <a:tcPr marL="129257" marR="129257" anchor="ctr"/>
                </a:tc>
                <a:tc>
                  <a:txBody>
                    <a:bodyPr/>
                    <a:lstStyle/>
                    <a:p>
                      <a:pPr algn="l"/>
                      <a:r>
                        <a:rPr lang="en-US" sz="1600"/>
                        <a:t>Remove all elements from the collection</a:t>
                      </a:r>
                    </a:p>
                  </a:txBody>
                  <a:tcPr marL="129257" marR="129257" anchor="ctr"/>
                </a:tc>
              </a:tr>
              <a:tr h="370840">
                <a:tc>
                  <a:txBody>
                    <a:bodyPr/>
                    <a:lstStyle/>
                    <a:p>
                      <a:pPr algn="l"/>
                      <a:r>
                        <a:rPr lang="en-US" sz="1600"/>
                        <a:t>boolean contains(Object o)</a:t>
                      </a:r>
                    </a:p>
                  </a:txBody>
                  <a:tcPr marL="129257" marR="129257" anchor="ctr"/>
                </a:tc>
                <a:tc>
                  <a:txBody>
                    <a:bodyPr/>
                    <a:lstStyle/>
                    <a:p>
                      <a:pPr algn="l"/>
                      <a:r>
                        <a:rPr lang="en-US" sz="1600" dirty="0"/>
                        <a:t>Returns true if the element </a:t>
                      </a:r>
                      <a:r>
                        <a:rPr lang="en-US" sz="1600" i="1" dirty="0"/>
                        <a:t>o</a:t>
                      </a:r>
                      <a:r>
                        <a:rPr lang="en-US" sz="1600" dirty="0"/>
                        <a:t> is present in the collection and false otherwise</a:t>
                      </a:r>
                    </a:p>
                  </a:txBody>
                  <a:tcPr marL="129257" marR="129257" anchor="ctr"/>
                </a:tc>
              </a:tr>
              <a:tr h="370840">
                <a:tc>
                  <a:txBody>
                    <a:bodyPr/>
                    <a:lstStyle/>
                    <a:p>
                      <a:pPr algn="l"/>
                      <a:r>
                        <a:rPr lang="en-US" sz="1600" dirty="0" err="1"/>
                        <a:t>boolean</a:t>
                      </a:r>
                      <a:r>
                        <a:rPr lang="en-US" sz="1600" dirty="0"/>
                        <a:t> </a:t>
                      </a:r>
                      <a:r>
                        <a:rPr lang="en-US" sz="1600" dirty="0" err="1"/>
                        <a:t>isEmpty</a:t>
                      </a:r>
                      <a:r>
                        <a:rPr lang="en-US" sz="1600" dirty="0"/>
                        <a:t>()</a:t>
                      </a:r>
                    </a:p>
                  </a:txBody>
                  <a:tcPr marL="129257" marR="129257" anchor="ctr"/>
                </a:tc>
                <a:tc>
                  <a:txBody>
                    <a:bodyPr/>
                    <a:lstStyle/>
                    <a:p>
                      <a:pPr algn="l"/>
                      <a:r>
                        <a:rPr lang="en-US" sz="1600"/>
                        <a:t>Returns true when the collection has no elements and false otherwise</a:t>
                      </a:r>
                    </a:p>
                  </a:txBody>
                  <a:tcPr marL="129257" marR="129257" anchor="ctr"/>
                </a:tc>
              </a:tr>
              <a:tr h="370840">
                <a:tc>
                  <a:txBody>
                    <a:bodyPr/>
                    <a:lstStyle/>
                    <a:p>
                      <a:pPr algn="l"/>
                      <a:r>
                        <a:rPr lang="en-US" sz="1600"/>
                        <a:t>boolean remove(Object o)</a:t>
                      </a:r>
                    </a:p>
                  </a:txBody>
                  <a:tcPr marL="129257" marR="129257" anchor="ctr"/>
                </a:tc>
                <a:tc>
                  <a:txBody>
                    <a:bodyPr/>
                    <a:lstStyle/>
                    <a:p>
                      <a:pPr algn="l"/>
                      <a:r>
                        <a:rPr lang="en-US" sz="1600"/>
                        <a:t>Removes the element identified as </a:t>
                      </a:r>
                      <a:r>
                        <a:rPr lang="en-US" sz="1600" i="1"/>
                        <a:t>o</a:t>
                      </a:r>
                      <a:r>
                        <a:rPr lang="en-US" sz="1600"/>
                        <a:t> from the collection; returns true if the element is removed and false otherwise</a:t>
                      </a:r>
                    </a:p>
                  </a:txBody>
                  <a:tcPr marL="129257" marR="129257" anchor="ctr"/>
                </a:tc>
              </a:tr>
              <a:tr h="370840">
                <a:tc>
                  <a:txBody>
                    <a:bodyPr/>
                    <a:lstStyle/>
                    <a:p>
                      <a:pPr algn="l"/>
                      <a:r>
                        <a:rPr lang="en-US" sz="1600"/>
                        <a:t>int size()</a:t>
                      </a:r>
                    </a:p>
                  </a:txBody>
                  <a:tcPr marL="129257" marR="129257" anchor="ctr"/>
                </a:tc>
                <a:tc>
                  <a:txBody>
                    <a:bodyPr/>
                    <a:lstStyle/>
                    <a:p>
                      <a:pPr algn="l"/>
                      <a:r>
                        <a:rPr lang="en-US" sz="1600"/>
                        <a:t>Returns the number of elements in the collection or java.lang.Integer.MAX_VALUE if there are more elements than the the largest value represented by an int</a:t>
                      </a:r>
                    </a:p>
                  </a:txBody>
                  <a:tcPr marL="129257" marR="129257" anchor="ctr"/>
                </a:tc>
              </a:tr>
              <a:tr h="370840">
                <a:tc>
                  <a:txBody>
                    <a:bodyPr/>
                    <a:lstStyle/>
                    <a:p>
                      <a:pPr algn="l"/>
                      <a:r>
                        <a:rPr lang="en-US" sz="1600"/>
                        <a:t>Object[] toArray()</a:t>
                      </a:r>
                    </a:p>
                  </a:txBody>
                  <a:tcPr marL="129257" marR="129257" anchor="ctr"/>
                </a:tc>
                <a:tc>
                  <a:txBody>
                    <a:bodyPr/>
                    <a:lstStyle/>
                    <a:p>
                      <a:pPr algn="l"/>
                      <a:r>
                        <a:rPr lang="en-US" sz="1600" dirty="0"/>
                        <a:t>Returns an array containing all the elements stored in the collection</a:t>
                      </a:r>
                    </a:p>
                  </a:txBody>
                  <a:tcPr marL="129257" marR="129257" anchor="ctr"/>
                </a:tc>
              </a:tr>
            </a:tbl>
          </a:graphicData>
        </a:graphic>
      </p:graphicFrame>
      <p:sp>
        <p:nvSpPr>
          <p:cNvPr id="2" name="Slide Number Placeholder 1"/>
          <p:cNvSpPr>
            <a:spLocks noGrp="1"/>
          </p:cNvSpPr>
          <p:nvPr>
            <p:ph type="sldNum" sz="quarter" idx="12"/>
          </p:nvPr>
        </p:nvSpPr>
        <p:spPr/>
        <p:txBody>
          <a:bodyPr>
            <a:normAutofit lnSpcReduction="10000"/>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431935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800" dirty="0" smtClean="0"/>
              <a:t>Primitive Type Wrappers</a:t>
            </a:r>
            <a:endParaRPr lang="en-US" sz="4800" dirty="0"/>
          </a:p>
        </p:txBody>
      </p:sp>
      <p:sp>
        <p:nvSpPr>
          <p:cNvPr id="5" name="Content Placeholder 4"/>
          <p:cNvSpPr>
            <a:spLocks noGrp="1"/>
          </p:cNvSpPr>
          <p:nvPr>
            <p:ph idx="1"/>
          </p:nvPr>
        </p:nvSpPr>
        <p:spPr/>
        <p:txBody>
          <a:bodyPr anchor="ctr">
            <a:normAutofit lnSpcReduction="10000"/>
          </a:bodyPr>
          <a:lstStyle/>
          <a:p>
            <a:r>
              <a:rPr lang="en-US" sz="2800" dirty="0" smtClean="0"/>
              <a:t>Objects created from classes implementing the Collection interface cannot store elements with primitive types</a:t>
            </a:r>
          </a:p>
          <a:p>
            <a:r>
              <a:rPr lang="en-US" sz="2800" dirty="0" smtClean="0"/>
              <a:t>Special classes exist to represent primitive types</a:t>
            </a:r>
          </a:p>
          <a:p>
            <a:pPr lvl="1"/>
            <a:r>
              <a:rPr lang="en-US" sz="2800" dirty="0" smtClean="0"/>
              <a:t>Boolean</a:t>
            </a:r>
          </a:p>
          <a:p>
            <a:pPr lvl="1"/>
            <a:r>
              <a:rPr lang="en-US" sz="2800" dirty="0" smtClean="0"/>
              <a:t>Character</a:t>
            </a:r>
          </a:p>
          <a:p>
            <a:pPr lvl="1"/>
            <a:r>
              <a:rPr lang="en-US" sz="2800" dirty="0" smtClean="0"/>
              <a:t>Float and Double</a:t>
            </a:r>
          </a:p>
          <a:p>
            <a:pPr lvl="1"/>
            <a:r>
              <a:rPr lang="en-US" sz="2800" dirty="0" smtClean="0"/>
              <a:t>Byte, Short, Integer, and </a:t>
            </a:r>
            <a:r>
              <a:rPr lang="en-US" sz="2800" dirty="0" smtClean="0"/>
              <a:t>Long</a:t>
            </a:r>
            <a:endParaRPr lang="en-US" sz="2600" dirty="0"/>
          </a:p>
          <a:p>
            <a:r>
              <a:rPr lang="en-US" sz="3000" dirty="0" smtClean="0"/>
              <a:t>Include convenience methods and attributes</a:t>
            </a:r>
          </a:p>
        </p:txBody>
      </p:sp>
      <p:sp>
        <p:nvSpPr>
          <p:cNvPr id="2" name="Slide Number Placeholder 1"/>
          <p:cNvSpPr>
            <a:spLocks noGrp="1"/>
          </p:cNvSpPr>
          <p:nvPr>
            <p:ph type="sldNum" sz="quarter" idx="12"/>
          </p:nvPr>
        </p:nvSpPr>
        <p:spPr/>
        <p:txBody>
          <a:bodyPr>
            <a:normAutofit lnSpcReduction="10000"/>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984603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Packages</a:t>
            </a:r>
            <a:endParaRPr lang="en-US" sz="4800" dirty="0"/>
          </a:p>
        </p:txBody>
      </p:sp>
      <p:sp>
        <p:nvSpPr>
          <p:cNvPr id="3" name="Content Placeholder 2"/>
          <p:cNvSpPr>
            <a:spLocks noGrp="1"/>
          </p:cNvSpPr>
          <p:nvPr>
            <p:ph idx="1"/>
          </p:nvPr>
        </p:nvSpPr>
        <p:spPr/>
        <p:txBody>
          <a:bodyPr anchor="ctr">
            <a:normAutofit/>
          </a:bodyPr>
          <a:lstStyle/>
          <a:p>
            <a:r>
              <a:rPr lang="en-US" sz="3200" dirty="0" smtClean="0"/>
              <a:t>Unique namespace that contains classes and sub-packages</a:t>
            </a:r>
          </a:p>
          <a:p>
            <a:r>
              <a:rPr lang="en-US" sz="3200" dirty="0" smtClean="0"/>
              <a:t>Allow us to organize code similar to a folder structure for files</a:t>
            </a:r>
          </a:p>
          <a:p>
            <a:r>
              <a:rPr lang="en-US" sz="3200" dirty="0" smtClean="0"/>
              <a:t>Declare packages with </a:t>
            </a:r>
            <a:r>
              <a:rPr lang="en-US" sz="3200" i="1" dirty="0" smtClean="0"/>
              <a:t>package</a:t>
            </a:r>
            <a:r>
              <a:rPr lang="en-US" sz="3200" dirty="0" smtClean="0"/>
              <a:t> statement</a:t>
            </a:r>
          </a:p>
          <a:p>
            <a:r>
              <a:rPr lang="en-US" sz="3200" dirty="0" smtClean="0"/>
              <a:t>Use packages with the </a:t>
            </a:r>
            <a:r>
              <a:rPr lang="en-US" sz="3200" i="1" dirty="0" smtClean="0"/>
              <a:t>import</a:t>
            </a:r>
            <a:r>
              <a:rPr lang="en-US" sz="3200" dirty="0" smtClean="0"/>
              <a:t> statement</a:t>
            </a:r>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6759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Text Placeholder 2"/>
          <p:cNvSpPr>
            <a:spLocks noGrp="1"/>
          </p:cNvSpPr>
          <p:nvPr>
            <p:ph type="body" idx="1"/>
          </p:nvPr>
        </p:nvSpPr>
        <p:spPr/>
        <p:txBody>
          <a:bodyPr/>
          <a:lstStyle/>
          <a:p>
            <a:r>
              <a:rPr lang="en-US" dirty="0" smtClean="0"/>
              <a:t>An ordered collection of elements</a:t>
            </a:r>
            <a:endParaRPr lang="en-US" dirty="0"/>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657677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List Interface</a:t>
            </a:r>
            <a:endParaRPr lang="en-US" sz="4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07152792"/>
              </p:ext>
            </p:extLst>
          </p:nvPr>
        </p:nvGraphicFramePr>
        <p:xfrm>
          <a:off x="1262063" y="1828800"/>
          <a:ext cx="8594726" cy="4211320"/>
        </p:xfrm>
        <a:graphic>
          <a:graphicData uri="http://schemas.openxmlformats.org/drawingml/2006/table">
            <a:tbl>
              <a:tblPr firstRow="1" bandRow="1">
                <a:tableStyleId>{5C22544A-7EE6-4342-B048-85BDC9FD1C3A}</a:tableStyleId>
              </a:tblPr>
              <a:tblGrid>
                <a:gridCol w="3239599"/>
                <a:gridCol w="5355127"/>
              </a:tblGrid>
              <a:tr h="370840">
                <a:tc>
                  <a:txBody>
                    <a:bodyPr/>
                    <a:lstStyle/>
                    <a:p>
                      <a:pPr algn="l"/>
                      <a:r>
                        <a:rPr lang="en-US" dirty="0"/>
                        <a:t>Method</a:t>
                      </a:r>
                    </a:p>
                  </a:txBody>
                  <a:tcPr anchor="ctr"/>
                </a:tc>
                <a:tc>
                  <a:txBody>
                    <a:bodyPr/>
                    <a:lstStyle/>
                    <a:p>
                      <a:pPr algn="l"/>
                      <a:r>
                        <a:rPr lang="en-US"/>
                        <a:t>Description</a:t>
                      </a:r>
                    </a:p>
                  </a:txBody>
                  <a:tcPr anchor="ctr"/>
                </a:tc>
              </a:tr>
              <a:tr h="370840">
                <a:tc>
                  <a:txBody>
                    <a:bodyPr/>
                    <a:lstStyle/>
                    <a:p>
                      <a:pPr algn="l"/>
                      <a:r>
                        <a:rPr lang="en-US"/>
                        <a:t>void add(int index, E e)</a:t>
                      </a:r>
                    </a:p>
                  </a:txBody>
                  <a:tcPr anchor="ctr"/>
                </a:tc>
                <a:tc>
                  <a:txBody>
                    <a:bodyPr/>
                    <a:lstStyle/>
                    <a:p>
                      <a:pPr algn="l"/>
                      <a:r>
                        <a:rPr lang="en-US"/>
                        <a:t>Insert element </a:t>
                      </a:r>
                      <a:r>
                        <a:rPr lang="en-US" i="1"/>
                        <a:t>e</a:t>
                      </a:r>
                      <a:r>
                        <a:rPr lang="en-US"/>
                        <a:t> into the list at position </a:t>
                      </a:r>
                      <a:r>
                        <a:rPr lang="en-US" i="1"/>
                        <a:t>index</a:t>
                      </a:r>
                      <a:r>
                        <a:rPr lang="en-US"/>
                        <a:t> and shift elements to the right as necessary</a:t>
                      </a:r>
                    </a:p>
                  </a:txBody>
                  <a:tcPr anchor="ctr"/>
                </a:tc>
              </a:tr>
              <a:tr h="370840">
                <a:tc>
                  <a:txBody>
                    <a:bodyPr/>
                    <a:lstStyle/>
                    <a:p>
                      <a:pPr algn="l"/>
                      <a:r>
                        <a:rPr lang="en-US"/>
                        <a:t>E get(int index)</a:t>
                      </a:r>
                    </a:p>
                  </a:txBody>
                  <a:tcPr anchor="ctr"/>
                </a:tc>
                <a:tc>
                  <a:txBody>
                    <a:bodyPr/>
                    <a:lstStyle/>
                    <a:p>
                      <a:pPr algn="l"/>
                      <a:r>
                        <a:rPr lang="en-US"/>
                        <a:t>Returns the element of type </a:t>
                      </a:r>
                      <a:r>
                        <a:rPr lang="en-US" i="1"/>
                        <a:t>E</a:t>
                      </a:r>
                      <a:r>
                        <a:rPr lang="en-US"/>
                        <a:t> stored at position </a:t>
                      </a:r>
                      <a:r>
                        <a:rPr lang="en-US" i="1"/>
                        <a:t>index</a:t>
                      </a:r>
                      <a:endParaRPr lang="en-US"/>
                    </a:p>
                  </a:txBody>
                  <a:tcPr anchor="ctr"/>
                </a:tc>
              </a:tr>
              <a:tr h="370840">
                <a:tc>
                  <a:txBody>
                    <a:bodyPr/>
                    <a:lstStyle/>
                    <a:p>
                      <a:pPr algn="l"/>
                      <a:r>
                        <a:rPr lang="en-US"/>
                        <a:t>int indexOf(Object o)</a:t>
                      </a:r>
                    </a:p>
                  </a:txBody>
                  <a:tcPr anchor="ctr"/>
                </a:tc>
                <a:tc>
                  <a:txBody>
                    <a:bodyPr/>
                    <a:lstStyle/>
                    <a:p>
                      <a:pPr algn="l"/>
                      <a:r>
                        <a:rPr lang="en-US"/>
                        <a:t>Returns the index of the first occurrence of element </a:t>
                      </a:r>
                      <a:r>
                        <a:rPr lang="en-US" i="1"/>
                        <a:t>o</a:t>
                      </a:r>
                      <a:r>
                        <a:rPr lang="en-US"/>
                        <a:t> in the list</a:t>
                      </a:r>
                    </a:p>
                  </a:txBody>
                  <a:tcPr anchor="ctr"/>
                </a:tc>
              </a:tr>
              <a:tr h="370840">
                <a:tc>
                  <a:txBody>
                    <a:bodyPr/>
                    <a:lstStyle/>
                    <a:p>
                      <a:pPr algn="l"/>
                      <a:r>
                        <a:rPr lang="en-US"/>
                        <a:t>int lastIndexOf(Object o)</a:t>
                      </a:r>
                    </a:p>
                  </a:txBody>
                  <a:tcPr anchor="ctr"/>
                </a:tc>
                <a:tc>
                  <a:txBody>
                    <a:bodyPr/>
                    <a:lstStyle/>
                    <a:p>
                      <a:pPr algn="l"/>
                      <a:r>
                        <a:rPr lang="en-US"/>
                        <a:t>Returns the index of the last occurrence of element </a:t>
                      </a:r>
                      <a:r>
                        <a:rPr lang="en-US" i="1"/>
                        <a:t>o</a:t>
                      </a:r>
                      <a:r>
                        <a:rPr lang="en-US"/>
                        <a:t> in the list</a:t>
                      </a:r>
                    </a:p>
                  </a:txBody>
                  <a:tcPr anchor="ctr"/>
                </a:tc>
              </a:tr>
              <a:tr h="370840">
                <a:tc>
                  <a:txBody>
                    <a:bodyPr/>
                    <a:lstStyle/>
                    <a:p>
                      <a:pPr algn="l"/>
                      <a:r>
                        <a:rPr lang="en-US"/>
                        <a:t>E remove(int index)</a:t>
                      </a:r>
                    </a:p>
                  </a:txBody>
                  <a:tcPr anchor="ctr"/>
                </a:tc>
                <a:tc>
                  <a:txBody>
                    <a:bodyPr/>
                    <a:lstStyle/>
                    <a:p>
                      <a:pPr algn="l"/>
                      <a:r>
                        <a:rPr lang="en-US"/>
                        <a:t>Remove and return the element at </a:t>
                      </a:r>
                      <a:r>
                        <a:rPr lang="en-US" i="1"/>
                        <a:t>index</a:t>
                      </a:r>
                      <a:r>
                        <a:rPr lang="en-US"/>
                        <a:t> in the list</a:t>
                      </a:r>
                    </a:p>
                  </a:txBody>
                  <a:tcPr anchor="ctr"/>
                </a:tc>
              </a:tr>
              <a:tr h="370840">
                <a:tc>
                  <a:txBody>
                    <a:bodyPr/>
                    <a:lstStyle/>
                    <a:p>
                      <a:pPr algn="l"/>
                      <a:r>
                        <a:rPr lang="en-US"/>
                        <a:t>E set(int index, E e)</a:t>
                      </a:r>
                    </a:p>
                  </a:txBody>
                  <a:tcPr anchor="ctr"/>
                </a:tc>
                <a:tc>
                  <a:txBody>
                    <a:bodyPr/>
                    <a:lstStyle/>
                    <a:p>
                      <a:pPr algn="l"/>
                      <a:r>
                        <a:rPr lang="en-US" dirty="0"/>
                        <a:t>Replace the element at position </a:t>
                      </a:r>
                      <a:r>
                        <a:rPr lang="en-US" i="1" dirty="0"/>
                        <a:t>index</a:t>
                      </a:r>
                      <a:r>
                        <a:rPr lang="en-US" dirty="0"/>
                        <a:t> in the list with element </a:t>
                      </a:r>
                      <a:r>
                        <a:rPr lang="en-US" i="1" dirty="0"/>
                        <a:t>e</a:t>
                      </a:r>
                      <a:r>
                        <a:rPr lang="en-US" dirty="0"/>
                        <a:t> and return the previous element</a:t>
                      </a:r>
                    </a:p>
                  </a:txBody>
                  <a:tcPr anchor="ctr"/>
                </a:tc>
              </a:tr>
            </a:tbl>
          </a:graphicData>
        </a:graphic>
      </p:graphicFrame>
      <p:sp>
        <p:nvSpPr>
          <p:cNvPr id="3" name="Slide Number Placeholder 2"/>
          <p:cNvSpPr>
            <a:spLocks noGrp="1"/>
          </p:cNvSpPr>
          <p:nvPr>
            <p:ph type="sldNum" sz="quarter" idx="12"/>
          </p:nvPr>
        </p:nvSpPr>
        <p:spPr/>
        <p:txBody>
          <a:bodyPr>
            <a:normAutofit lnSpcReduction="10000"/>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150151818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375</TotalTime>
  <Words>910</Words>
  <Application>Microsoft Macintosh PowerPoint</Application>
  <PresentationFormat>Widescreen</PresentationFormat>
  <Paragraphs>134</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Century Schoolbook</vt:lpstr>
      <vt:lpstr>Consolas</vt:lpstr>
      <vt:lpstr>Wingdings 2</vt:lpstr>
      <vt:lpstr>Arial</vt:lpstr>
      <vt:lpstr>View</vt:lpstr>
      <vt:lpstr>Programming Fundamentals for Android</vt:lpstr>
      <vt:lpstr>Corresponding Text</vt:lpstr>
      <vt:lpstr>Introduction to Object-Oriented Programming Topics</vt:lpstr>
      <vt:lpstr>Definitions</vt:lpstr>
      <vt:lpstr>Collection Interface</vt:lpstr>
      <vt:lpstr>Primitive Type Wrappers</vt:lpstr>
      <vt:lpstr>Packages</vt:lpstr>
      <vt:lpstr>Lists</vt:lpstr>
      <vt:lpstr>List Interface</vt:lpstr>
      <vt:lpstr>List Implementations</vt:lpstr>
      <vt:lpstr>Program to an interface, not an implementation</vt:lpstr>
      <vt:lpstr>Sets</vt:lpstr>
      <vt:lpstr>Set Implementations</vt:lpstr>
      <vt:lpstr>Maps</vt:lpstr>
      <vt:lpstr>Map Interface</vt:lpstr>
      <vt:lpstr>Map Implementations</vt:lpstr>
      <vt:lpstr>Exercise</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 for Android</dc:title>
  <dc:creator>Arthur Neuman</dc:creator>
  <cp:lastModifiedBy>Arthur Neuman</cp:lastModifiedBy>
  <cp:revision>43</cp:revision>
  <cp:lastPrinted>2016-09-20T02:04:41Z</cp:lastPrinted>
  <dcterms:created xsi:type="dcterms:W3CDTF">2016-01-21T00:24:28Z</dcterms:created>
  <dcterms:modified xsi:type="dcterms:W3CDTF">2017-02-07T19:57:45Z</dcterms:modified>
</cp:coreProperties>
</file>