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9"/>
  </p:notesMasterIdLst>
  <p:sldIdLst>
    <p:sldId id="256" r:id="rId2"/>
    <p:sldId id="258" r:id="rId3"/>
    <p:sldId id="293" r:id="rId4"/>
    <p:sldId id="257" r:id="rId5"/>
    <p:sldId id="277" r:id="rId6"/>
    <p:sldId id="290" r:id="rId7"/>
    <p:sldId id="288" r:id="rId8"/>
    <p:sldId id="289" r:id="rId9"/>
    <p:sldId id="291" r:id="rId10"/>
    <p:sldId id="292" r:id="rId11"/>
    <p:sldId id="287" r:id="rId12"/>
    <p:sldId id="294" r:id="rId13"/>
    <p:sldId id="295" r:id="rId14"/>
    <p:sldId id="296" r:id="rId15"/>
    <p:sldId id="297" r:id="rId16"/>
    <p:sldId id="298" r:id="rId17"/>
    <p:sldId id="29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94807"/>
  </p:normalViewPr>
  <p:slideViewPr>
    <p:cSldViewPr snapToGrid="0" snapToObjects="1">
      <p:cViewPr varScale="1">
        <p:scale>
          <a:sx n="107" d="100"/>
          <a:sy n="107" d="100"/>
        </p:scale>
        <p:origin x="19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6DEA0-F944-5946-9B95-BC7B5255CD05}" type="datetimeFigureOut">
              <a:rPr lang="en-US" smtClean="0"/>
              <a:t>2/28/17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3EE0D-70A9-3744-80A0-179DFFBD3C67}" type="slidenum">
              <a:rPr lang="en-US" smtClean="0"/>
              <a:t>‹#›</a:t>
            </a:fld>
            <a:endParaRPr lang="en-US"/>
          </a:p>
        </p:txBody>
      </p:sp>
    </p:spTree>
    <p:extLst>
      <p:ext uri="{BB962C8B-B14F-4D97-AF65-F5344CB8AC3E}">
        <p14:creationId xmlns:p14="http://schemas.microsoft.com/office/powerpoint/2010/main" val="1235480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3EE0D-70A9-3744-80A0-179DFFBD3C67}" type="slidenum">
              <a:rPr lang="en-US" smtClean="0"/>
              <a:t>4</a:t>
            </a:fld>
            <a:endParaRPr lang="en-US"/>
          </a:p>
        </p:txBody>
      </p:sp>
    </p:spTree>
    <p:extLst>
      <p:ext uri="{BB962C8B-B14F-4D97-AF65-F5344CB8AC3E}">
        <p14:creationId xmlns:p14="http://schemas.microsoft.com/office/powerpoint/2010/main" val="70059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3EE0D-70A9-3744-80A0-179DFFBD3C67}" type="slidenum">
              <a:rPr lang="en-US" smtClean="0"/>
              <a:t>10</a:t>
            </a:fld>
            <a:endParaRPr lang="en-US"/>
          </a:p>
        </p:txBody>
      </p:sp>
    </p:spTree>
    <p:extLst>
      <p:ext uri="{BB962C8B-B14F-4D97-AF65-F5344CB8AC3E}">
        <p14:creationId xmlns:p14="http://schemas.microsoft.com/office/powerpoint/2010/main" val="70669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3EE0D-70A9-3744-80A0-179DFFBD3C67}" type="slidenum">
              <a:rPr lang="en-US" smtClean="0"/>
              <a:t>17</a:t>
            </a:fld>
            <a:endParaRPr lang="en-US"/>
          </a:p>
        </p:txBody>
      </p:sp>
    </p:spTree>
    <p:extLst>
      <p:ext uri="{BB962C8B-B14F-4D97-AF65-F5344CB8AC3E}">
        <p14:creationId xmlns:p14="http://schemas.microsoft.com/office/powerpoint/2010/main" val="42550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5EA75F5-9C53-4C57-B9F1-F3208CA9B7F4}" type="datetime1">
              <a:rPr lang="en-US" smtClean="0"/>
              <a:t>2/28/17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96B55-95CD-4416-8964-A30564121383}" type="datetime1">
              <a:rPr lang="en-US" smtClean="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2EC10-3AAA-4469-8818-D58D91D054BE}" type="datetime1">
              <a:rPr lang="en-US" smtClean="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F0F6F-D2AB-4DA5-8AD1-6900E3639D38}" type="datetime1">
              <a:rPr lang="en-US" smtClean="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B7EAF-0C39-44E8-8499-6BA407F3AEBC}" type="datetime1">
              <a:rPr lang="en-US" smtClean="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6F527-0E87-4BCD-B70D-567B75B5FC54}" type="datetime1">
              <a:rPr lang="en-US" smtClean="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DF246D-505E-42AC-8833-29EE4713D20B}" type="datetime1">
              <a:rPr lang="en-US" smtClean="0"/>
              <a:t>2/28/17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90B447-952E-4F59-AC1F-0116EA635D33}" type="datetime1">
              <a:rPr lang="en-US" smtClean="0"/>
              <a:t>2/28/17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54D9E-748D-41D1-8E9A-189407821B85}" type="datetime1">
              <a:rPr lang="en-US" smtClean="0"/>
              <a:t>2/28/17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9B8561-1BBF-41EC-9127-6AF41D23B667}" type="datetime1">
              <a:rPr lang="en-US" smtClean="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9F584D-11ED-4273-A4D2-F852542F5BB5}" type="datetime1">
              <a:rPr lang="en-US" smtClean="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347BE70-8F30-4E43-BA14-F2F900FE7F6E}" type="datetime1">
              <a:rPr lang="en-US" smtClean="0"/>
              <a:t>2/28/17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Fundamentals for Android</a:t>
            </a:r>
          </a:p>
        </p:txBody>
      </p:sp>
      <p:sp>
        <p:nvSpPr>
          <p:cNvPr id="3" name="Subtitle 2"/>
          <p:cNvSpPr>
            <a:spLocks noGrp="1"/>
          </p:cNvSpPr>
          <p:nvPr>
            <p:ph type="subTitle" idx="1"/>
          </p:nvPr>
        </p:nvSpPr>
        <p:spPr/>
        <p:txBody>
          <a:bodyPr/>
          <a:lstStyle/>
          <a:p>
            <a:r>
              <a:rPr lang="en-US" dirty="0"/>
              <a:t>Weeks 7 and 8: Inheritance and Polymorphism</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74934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#1</a:t>
            </a:r>
          </a:p>
        </p:txBody>
      </p:sp>
      <p:sp>
        <p:nvSpPr>
          <p:cNvPr id="4" name="Text Placeholder 3"/>
          <p:cNvSpPr>
            <a:spLocks noGrp="1"/>
          </p:cNvSpPr>
          <p:nvPr>
            <p:ph idx="1"/>
          </p:nvPr>
        </p:nvSpPr>
        <p:spPr/>
        <p:txBody>
          <a:bodyPr anchor="ctr">
            <a:normAutofit/>
          </a:bodyPr>
          <a:lstStyle/>
          <a:p>
            <a:pPr marL="0" indent="0">
              <a:buNone/>
            </a:pPr>
            <a:r>
              <a:rPr lang="en-US" sz="2400" dirty="0"/>
              <a:t>Write a program that includes a class representing contact information for a person including their name and email address.  This class should include a method for displaying the contact's name and email address.  The program should also include a class for business contacts that extends the contact class and stores the contact's phone number.  The business contact class should override the base class‘s method that displays the name and email address so that it displays the phone number in addition to the name and email address. Create instances of both classes to demonstrate functionality.</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45895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 Class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8969314"/>
              </p:ext>
            </p:extLst>
          </p:nvPr>
        </p:nvGraphicFramePr>
        <p:xfrm>
          <a:off x="1262063" y="1828800"/>
          <a:ext cx="8594726" cy="3585680"/>
        </p:xfrm>
        <a:graphic>
          <a:graphicData uri="http://schemas.openxmlformats.org/drawingml/2006/table">
            <a:tbl>
              <a:tblPr firstRow="1" bandRow="1">
                <a:tableStyleId>{5C22544A-7EE6-4342-B048-85BDC9FD1C3A}</a:tableStyleId>
              </a:tblPr>
              <a:tblGrid>
                <a:gridCol w="3083906">
                  <a:extLst>
                    <a:ext uri="{9D8B030D-6E8A-4147-A177-3AD203B41FA5}">
                      <a16:colId xmlns:a16="http://schemas.microsoft.com/office/drawing/2014/main" xmlns="" val="20000"/>
                    </a:ext>
                  </a:extLst>
                </a:gridCol>
                <a:gridCol w="5510820">
                  <a:extLst>
                    <a:ext uri="{9D8B030D-6E8A-4147-A177-3AD203B41FA5}">
                      <a16:colId xmlns:a16="http://schemas.microsoft.com/office/drawing/2014/main" xmlns="" val="20001"/>
                    </a:ext>
                  </a:extLst>
                </a:gridCol>
              </a:tblGrid>
              <a:tr h="555742">
                <a:tc>
                  <a:txBody>
                    <a:bodyPr/>
                    <a:lstStyle/>
                    <a:p>
                      <a:pPr algn="l"/>
                      <a:r>
                        <a:rPr lang="en-US" dirty="0">
                          <a:solidFill>
                            <a:srgbClr val="FFFFFF"/>
                          </a:solidFill>
                          <a:effectLst/>
                        </a:rPr>
                        <a:t>Method</a:t>
                      </a:r>
                    </a:p>
                  </a:txBody>
                  <a:tcPr anchor="ctr"/>
                </a:tc>
                <a:tc>
                  <a:txBody>
                    <a:bodyPr/>
                    <a:lstStyle/>
                    <a:p>
                      <a:pPr algn="l"/>
                      <a:r>
                        <a:rPr lang="en-US">
                          <a:solidFill>
                            <a:srgbClr val="FFFFFF"/>
                          </a:solidFill>
                          <a:effectLst/>
                        </a:rPr>
                        <a:t>Description</a:t>
                      </a:r>
                    </a:p>
                  </a:txBody>
                  <a:tcPr anchor="ctr"/>
                </a:tc>
                <a:extLst>
                  <a:ext uri="{0D108BD9-81ED-4DB2-BD59-A6C34878D82A}">
                    <a16:rowId xmlns:a16="http://schemas.microsoft.com/office/drawing/2014/main" xmlns="" val="10000"/>
                  </a:ext>
                </a:extLst>
              </a:tr>
              <a:tr h="959227">
                <a:tc>
                  <a:txBody>
                    <a:bodyPr/>
                    <a:lstStyle/>
                    <a:p>
                      <a:pPr algn="l"/>
                      <a:r>
                        <a:rPr lang="en-US">
                          <a:effectLst/>
                        </a:rPr>
                        <a:t>Object clone()</a:t>
                      </a:r>
                    </a:p>
                  </a:txBody>
                  <a:tcPr anchor="ctr"/>
                </a:tc>
                <a:tc>
                  <a:txBody>
                    <a:bodyPr/>
                    <a:lstStyle/>
                    <a:p>
                      <a:pPr algn="l"/>
                      <a:r>
                        <a:rPr lang="en-US">
                          <a:effectLst/>
                        </a:rPr>
                        <a:t>Create and return a shallow copy of the current object</a:t>
                      </a:r>
                    </a:p>
                  </a:txBody>
                  <a:tcPr anchor="ctr"/>
                </a:tc>
                <a:extLst>
                  <a:ext uri="{0D108BD9-81ED-4DB2-BD59-A6C34878D82A}">
                    <a16:rowId xmlns:a16="http://schemas.microsoft.com/office/drawing/2014/main" xmlns="" val="10001"/>
                  </a:ext>
                </a:extLst>
              </a:tr>
              <a:tr h="555742">
                <a:tc>
                  <a:txBody>
                    <a:bodyPr/>
                    <a:lstStyle/>
                    <a:p>
                      <a:pPr algn="l"/>
                      <a:r>
                        <a:rPr lang="en-US" dirty="0" err="1">
                          <a:effectLst/>
                        </a:rPr>
                        <a:t>boolean</a:t>
                      </a:r>
                      <a:r>
                        <a:rPr lang="en-US" dirty="0">
                          <a:effectLst/>
                        </a:rPr>
                        <a:t> equals(Object </a:t>
                      </a:r>
                      <a:r>
                        <a:rPr lang="en-US" dirty="0" err="1">
                          <a:effectLst/>
                        </a:rPr>
                        <a:t>obj</a:t>
                      </a:r>
                      <a:r>
                        <a:rPr lang="en-US" dirty="0">
                          <a:effectLst/>
                        </a:rPr>
                        <a:t>)</a:t>
                      </a:r>
                    </a:p>
                  </a:txBody>
                  <a:tcPr anchor="ctr"/>
                </a:tc>
                <a:tc>
                  <a:txBody>
                    <a:bodyPr/>
                    <a:lstStyle/>
                    <a:p>
                      <a:pPr algn="l"/>
                      <a:r>
                        <a:rPr lang="en-US">
                          <a:effectLst/>
                        </a:rPr>
                        <a:t>Determine if the current object is equal to </a:t>
                      </a:r>
                      <a:r>
                        <a:rPr lang="en-US" i="1">
                          <a:effectLst/>
                        </a:rPr>
                        <a:t>obj</a:t>
                      </a:r>
                      <a:endParaRPr lang="en-US">
                        <a:effectLst/>
                      </a:endParaRPr>
                    </a:p>
                  </a:txBody>
                  <a:tcPr anchor="ctr"/>
                </a:tc>
                <a:extLst>
                  <a:ext uri="{0D108BD9-81ED-4DB2-BD59-A6C34878D82A}">
                    <a16:rowId xmlns:a16="http://schemas.microsoft.com/office/drawing/2014/main" xmlns="" val="10002"/>
                  </a:ext>
                </a:extLst>
              </a:tr>
              <a:tr h="555742">
                <a:tc>
                  <a:txBody>
                    <a:bodyPr/>
                    <a:lstStyle/>
                    <a:p>
                      <a:pPr algn="l"/>
                      <a:r>
                        <a:rPr lang="en-US" dirty="0">
                          <a:effectLst/>
                        </a:rPr>
                        <a:t>void finalize()</a:t>
                      </a:r>
                    </a:p>
                  </a:txBody>
                  <a:tcPr anchor="ctr"/>
                </a:tc>
                <a:tc>
                  <a:txBody>
                    <a:bodyPr/>
                    <a:lstStyle/>
                    <a:p>
                      <a:pPr algn="l"/>
                      <a:r>
                        <a:rPr lang="en-US">
                          <a:effectLst/>
                        </a:rPr>
                        <a:t>Finalize the current object</a:t>
                      </a:r>
                    </a:p>
                  </a:txBody>
                  <a:tcPr anchor="ctr"/>
                </a:tc>
                <a:extLst>
                  <a:ext uri="{0D108BD9-81ED-4DB2-BD59-A6C34878D82A}">
                    <a16:rowId xmlns:a16="http://schemas.microsoft.com/office/drawing/2014/main" xmlns="" val="10003"/>
                  </a:ext>
                </a:extLst>
              </a:tr>
              <a:tr h="959227">
                <a:tc>
                  <a:txBody>
                    <a:bodyPr/>
                    <a:lstStyle/>
                    <a:p>
                      <a:pPr algn="l"/>
                      <a:r>
                        <a:rPr lang="en-US">
                          <a:effectLst/>
                        </a:rPr>
                        <a:t>String toString()</a:t>
                      </a:r>
                    </a:p>
                  </a:txBody>
                  <a:tcPr anchor="ctr"/>
                </a:tc>
                <a:tc>
                  <a:txBody>
                    <a:bodyPr/>
                    <a:lstStyle/>
                    <a:p>
                      <a:pPr algn="l"/>
                      <a:r>
                        <a:rPr lang="en-US" dirty="0">
                          <a:effectLst/>
                        </a:rPr>
                        <a:t>Return a string representation of the current object</a:t>
                      </a:r>
                    </a:p>
                  </a:txBody>
                  <a:tcPr anchor="ctr"/>
                </a:tc>
                <a:extLst>
                  <a:ext uri="{0D108BD9-81ED-4DB2-BD59-A6C34878D82A}">
                    <a16:rowId xmlns:a16="http://schemas.microsoft.com/office/drawing/2014/main" xmlns="" val="10004"/>
                  </a:ext>
                </a:extLst>
              </a:tr>
            </a:tbl>
          </a:graphicData>
        </a:graphic>
      </p:graphicFrame>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166225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a:t>
            </a:r>
          </a:p>
        </p:txBody>
      </p:sp>
      <p:sp>
        <p:nvSpPr>
          <p:cNvPr id="3" name="Content Placeholder 2"/>
          <p:cNvSpPr>
            <a:spLocks noGrp="1"/>
          </p:cNvSpPr>
          <p:nvPr>
            <p:ph idx="1"/>
          </p:nvPr>
        </p:nvSpPr>
        <p:spPr/>
        <p:txBody>
          <a:bodyPr anchor="ctr">
            <a:normAutofit/>
          </a:bodyPr>
          <a:lstStyle/>
          <a:p>
            <a:r>
              <a:rPr lang="en-US" sz="2800" dirty="0"/>
              <a:t>== and != operators represent reference equality</a:t>
            </a:r>
          </a:p>
          <a:p>
            <a:r>
              <a:rPr lang="en-US" sz="2800" dirty="0"/>
              <a:t>We can override the </a:t>
            </a:r>
            <a:r>
              <a:rPr lang="en-US" sz="2800" dirty="0" err="1"/>
              <a:t>Object.equals</a:t>
            </a:r>
            <a:r>
              <a:rPr lang="en-US" sz="2800" dirty="0"/>
              <a:t>() method to implement equality that is more meaningful for the classes we define</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51837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a:t>
            </a:r>
          </a:p>
        </p:txBody>
      </p:sp>
      <p:sp>
        <p:nvSpPr>
          <p:cNvPr id="3" name="Content Placeholder 2"/>
          <p:cNvSpPr>
            <a:spLocks noGrp="1"/>
          </p:cNvSpPr>
          <p:nvPr>
            <p:ph idx="1"/>
          </p:nvPr>
        </p:nvSpPr>
        <p:spPr/>
        <p:txBody>
          <a:bodyPr>
            <a:noAutofit/>
          </a:bodyPr>
          <a:lstStyle/>
          <a:p>
            <a:r>
              <a:rPr lang="en-US" sz="2400" dirty="0"/>
              <a:t>Implementation inheritance breaks encapsulation: derived class relies on implementation of base class</a:t>
            </a:r>
          </a:p>
          <a:p>
            <a:r>
              <a:rPr lang="en-US" sz="2400" dirty="0"/>
              <a:t>Changes to base class can result in broken derived classes</a:t>
            </a:r>
          </a:p>
          <a:p>
            <a:r>
              <a:rPr lang="en-US" sz="2400" dirty="0"/>
              <a:t>Can also provide functionally similar to multiple implementation inheritance</a:t>
            </a:r>
          </a:p>
          <a:p>
            <a:r>
              <a:rPr lang="en-US" sz="2400" dirty="0"/>
              <a:t>We can </a:t>
            </a:r>
            <a:r>
              <a:rPr lang="en-US" sz="2400" i="1" dirty="0"/>
              <a:t>wrap </a:t>
            </a:r>
            <a:r>
              <a:rPr lang="en-US" sz="2400" dirty="0"/>
              <a:t>other classes with our classes using </a:t>
            </a:r>
            <a:r>
              <a:rPr lang="en-US" sz="2400" i="1" dirty="0"/>
              <a:t>composition</a:t>
            </a:r>
          </a:p>
          <a:p>
            <a:r>
              <a:rPr lang="en-US" sz="2400" dirty="0"/>
              <a:t>Inheritance describes a “is-a” relationship, composition describes a “has-a” relationship</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95000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a:t>
            </a:r>
          </a:p>
        </p:txBody>
      </p:sp>
      <p:sp>
        <p:nvSpPr>
          <p:cNvPr id="5" name="Text Placeholder 4"/>
          <p:cNvSpPr>
            <a:spLocks noGrp="1"/>
          </p:cNvSpPr>
          <p:nvPr>
            <p:ph type="body" idx="1"/>
          </p:nvPr>
        </p:nvSpPr>
        <p:spPr/>
        <p:txBody>
          <a:bodyPr/>
          <a:lstStyle/>
          <a:p>
            <a:r>
              <a:rPr lang="en-US" dirty="0"/>
              <a:t>The ability to treat an object as being of different types</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68834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polymorphism in Java</a:t>
            </a:r>
          </a:p>
        </p:txBody>
      </p:sp>
      <p:sp>
        <p:nvSpPr>
          <p:cNvPr id="5" name="Content Placeholder 4"/>
          <p:cNvSpPr>
            <a:spLocks noGrp="1"/>
          </p:cNvSpPr>
          <p:nvPr>
            <p:ph idx="1"/>
          </p:nvPr>
        </p:nvSpPr>
        <p:spPr/>
        <p:txBody>
          <a:bodyPr/>
          <a:lstStyle/>
          <a:p>
            <a:r>
              <a:rPr lang="en-US" sz="2000" i="1" dirty="0"/>
              <a:t>Coercion</a:t>
            </a:r>
            <a:r>
              <a:rPr lang="en-US" sz="2000" dirty="0"/>
              <a:t> – an operation servers </a:t>
            </a:r>
            <a:r>
              <a:rPr lang="en-US" sz="2000" dirty="0" err="1"/>
              <a:t>mutliple</a:t>
            </a:r>
            <a:r>
              <a:rPr lang="en-US" sz="2000" dirty="0"/>
              <a:t> types through implicit conversion, e.g. division is defined for two </a:t>
            </a:r>
            <a:r>
              <a:rPr lang="en-US" sz="2000" dirty="0" err="1"/>
              <a:t>ints</a:t>
            </a:r>
            <a:r>
              <a:rPr lang="en-US" sz="2000" dirty="0"/>
              <a:t> and two doubles but not an </a:t>
            </a:r>
            <a:r>
              <a:rPr lang="en-US" sz="2000" dirty="0" err="1"/>
              <a:t>int</a:t>
            </a:r>
            <a:r>
              <a:rPr lang="en-US" sz="2000" dirty="0"/>
              <a:t> and a double but we can perform the operation between an </a:t>
            </a:r>
            <a:r>
              <a:rPr lang="en-US" sz="2000" dirty="0" err="1"/>
              <a:t>int</a:t>
            </a:r>
            <a:r>
              <a:rPr lang="en-US" sz="2000" dirty="0"/>
              <a:t> and a double</a:t>
            </a:r>
          </a:p>
          <a:p>
            <a:r>
              <a:rPr lang="en-US" sz="2000" i="1" dirty="0"/>
              <a:t>Overloading</a:t>
            </a:r>
            <a:r>
              <a:rPr lang="en-US" sz="2000" dirty="0"/>
              <a:t> – the same operator or method can take different parameters</a:t>
            </a:r>
          </a:p>
          <a:p>
            <a:r>
              <a:rPr lang="en-US" sz="2000" i="1" dirty="0"/>
              <a:t>Parametric</a:t>
            </a:r>
            <a:r>
              <a:rPr lang="en-US" sz="2000" dirty="0"/>
              <a:t> – within a class declaration, a field name can associate with different types and a method can associate with different parameter and return types</a:t>
            </a:r>
          </a:p>
          <a:p>
            <a:r>
              <a:rPr lang="en-US" sz="2000" i="1" dirty="0"/>
              <a:t>Subtype</a:t>
            </a:r>
            <a:r>
              <a:rPr lang="en-US" sz="2000" dirty="0"/>
              <a:t> – when a subclass is used in a superclass context, a call to the </a:t>
            </a:r>
            <a:r>
              <a:rPr lang="en-US" sz="2000" dirty="0" err="1"/>
              <a:t>supeclass’s</a:t>
            </a:r>
            <a:r>
              <a:rPr lang="en-US" sz="2000" dirty="0"/>
              <a:t> method results in the execution of the subclass’s method</a:t>
            </a:r>
          </a:p>
          <a:p>
            <a:endParaRPr lang="en-US" dirty="0"/>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456158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Upcasting</a:t>
            </a:r>
            <a:r>
              <a:rPr lang="en-US" dirty="0"/>
              <a:t>, Late Binding, and </a:t>
            </a:r>
            <a:r>
              <a:rPr lang="en-US" dirty="0" err="1"/>
              <a:t>Downcasting</a:t>
            </a:r>
            <a:endParaRPr lang="en-US" dirty="0"/>
          </a:p>
        </p:txBody>
      </p:sp>
      <p:sp>
        <p:nvSpPr>
          <p:cNvPr id="3" name="Content Placeholder 2"/>
          <p:cNvSpPr>
            <a:spLocks noGrp="1"/>
          </p:cNvSpPr>
          <p:nvPr>
            <p:ph idx="1"/>
          </p:nvPr>
        </p:nvSpPr>
        <p:spPr/>
        <p:txBody>
          <a:bodyPr>
            <a:normAutofit/>
          </a:bodyPr>
          <a:lstStyle/>
          <a:p>
            <a:r>
              <a:rPr lang="en-US" sz="2400" i="1" dirty="0" err="1"/>
              <a:t>Upcasting</a:t>
            </a:r>
            <a:r>
              <a:rPr lang="en-US" sz="2400" dirty="0"/>
              <a:t> –converting an instance of a subclass to a superclass without the need for the cast operator</a:t>
            </a:r>
          </a:p>
          <a:p>
            <a:r>
              <a:rPr lang="en-US" sz="2400" i="1" dirty="0"/>
              <a:t>Late Binding </a:t>
            </a:r>
            <a:r>
              <a:rPr lang="en-US" sz="2400" dirty="0"/>
              <a:t>– when working with class hierarchies and </a:t>
            </a:r>
            <a:r>
              <a:rPr lang="en-US" sz="2400" dirty="0" err="1"/>
              <a:t>upcasting</a:t>
            </a:r>
            <a:r>
              <a:rPr lang="en-US" sz="2400" dirty="0"/>
              <a:t> objects, Java might not know which method to execute at compile time (the superclass’ method or the subclass’ method); the compiler inserts an instruction to rely on the object rather than the type for executing the appropriate method at run time.</a:t>
            </a:r>
          </a:p>
          <a:p>
            <a:r>
              <a:rPr lang="en-US" sz="2400" i="1" dirty="0" err="1"/>
              <a:t>Downcasting</a:t>
            </a:r>
            <a:r>
              <a:rPr lang="en-US" sz="2400" i="1" dirty="0"/>
              <a:t> </a:t>
            </a:r>
            <a:r>
              <a:rPr lang="en-US" sz="2400" dirty="0"/>
              <a:t>– explicitly casting an instance of a superclass to an instance of a subclass; this is not always safe</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16326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#2</a:t>
            </a:r>
          </a:p>
        </p:txBody>
      </p:sp>
      <p:sp>
        <p:nvSpPr>
          <p:cNvPr id="4" name="Text Placeholder 3"/>
          <p:cNvSpPr>
            <a:spLocks noGrp="1"/>
          </p:cNvSpPr>
          <p:nvPr>
            <p:ph idx="1"/>
          </p:nvPr>
        </p:nvSpPr>
        <p:spPr/>
        <p:txBody>
          <a:bodyPr anchor="ctr">
            <a:normAutofit/>
          </a:bodyPr>
          <a:lstStyle/>
          <a:p>
            <a:pPr marL="0" indent="0">
              <a:buNone/>
            </a:pPr>
            <a:r>
              <a:rPr lang="en-US" sz="2400" dirty="0"/>
              <a:t>Add a class to the previous example that represents a collection of contacts, both of the base class and the derived class. The collection class should include a single method to add a contact, regardless of class, to the collection - this demonstrates </a:t>
            </a:r>
            <a:r>
              <a:rPr lang="en-US" sz="2400" dirty="0" err="1"/>
              <a:t>upcasting</a:t>
            </a:r>
            <a:r>
              <a:rPr lang="en-US" sz="2400" dirty="0"/>
              <a:t>. </a:t>
            </a:r>
            <a:r>
              <a:rPr lang="en-US" sz="2400"/>
              <a:t>The collection class should also include a method to iterate through the contacts and call their display methods - this demonstrates late binding.</a:t>
            </a:r>
            <a:endParaRPr lang="en-US" sz="2400" dirty="0"/>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62138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Corresponding Text</a:t>
            </a:r>
          </a:p>
        </p:txBody>
      </p:sp>
      <p:sp>
        <p:nvSpPr>
          <p:cNvPr id="3" name="Content Placeholder 2"/>
          <p:cNvSpPr>
            <a:spLocks noGrp="1"/>
          </p:cNvSpPr>
          <p:nvPr>
            <p:ph idx="1"/>
          </p:nvPr>
        </p:nvSpPr>
        <p:spPr/>
        <p:txBody>
          <a:bodyPr anchor="ctr">
            <a:normAutofit/>
          </a:bodyPr>
          <a:lstStyle/>
          <a:p>
            <a:r>
              <a:rPr lang="en-US" sz="2800" i="1" dirty="0"/>
              <a:t>Learn Java for Android Development</a:t>
            </a:r>
            <a:r>
              <a:rPr lang="en-US" sz="2800" dirty="0"/>
              <a:t>, pp. 141-167, 169-174</a:t>
            </a:r>
            <a:endParaRPr lang="en-US" sz="2800" i="1"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56289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Extending Classes</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57003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Extending Classes</a:t>
            </a:r>
          </a:p>
        </p:txBody>
      </p:sp>
      <p:sp>
        <p:nvSpPr>
          <p:cNvPr id="2" name="Content Placeholder 1"/>
          <p:cNvSpPr>
            <a:spLocks noGrp="1"/>
          </p:cNvSpPr>
          <p:nvPr>
            <p:ph idx="1"/>
          </p:nvPr>
        </p:nvSpPr>
        <p:spPr/>
        <p:txBody>
          <a:bodyPr anchor="ctr">
            <a:normAutofit fontScale="85000" lnSpcReduction="10000"/>
          </a:bodyPr>
          <a:lstStyle/>
          <a:p>
            <a:r>
              <a:rPr lang="en-US" sz="3200" dirty="0"/>
              <a:t>We often classify things by saying things like “cars are a kind of vehicle” or “squares are a kind of rectangle and a rectangle is a kind of shape”.</a:t>
            </a:r>
          </a:p>
          <a:p>
            <a:r>
              <a:rPr lang="en-US" sz="3200" dirty="0"/>
              <a:t>From a software development point of view, we mean cars have state and behaviors common to vehicles.</a:t>
            </a:r>
          </a:p>
          <a:p>
            <a:r>
              <a:rPr lang="en-US" sz="3200" dirty="0"/>
              <a:t>Cars </a:t>
            </a:r>
            <a:r>
              <a:rPr lang="en-US" sz="3200" i="1" dirty="0"/>
              <a:t>inherit</a:t>
            </a:r>
            <a:r>
              <a:rPr lang="en-US" sz="3200" dirty="0"/>
              <a:t> state and behaviors from vehicles</a:t>
            </a:r>
          </a:p>
          <a:p>
            <a:r>
              <a:rPr lang="en-US" sz="3200" b="1" dirty="0"/>
              <a:t>Inheritance</a:t>
            </a:r>
            <a:r>
              <a:rPr lang="en-US" sz="3200" b="1" i="1" dirty="0"/>
              <a:t> </a:t>
            </a:r>
            <a:r>
              <a:rPr lang="en-US" sz="3200" dirty="0"/>
              <a:t>is a hierarchical relationship between similar categories where one category inherits state and behaviors from another category.</a:t>
            </a:r>
            <a:endParaRPr lang="en-US" sz="3200" b="1"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0435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Inheritance</a:t>
            </a:r>
          </a:p>
        </p:txBody>
      </p:sp>
      <p:sp>
        <p:nvSpPr>
          <p:cNvPr id="2" name="Content Placeholder 1"/>
          <p:cNvSpPr>
            <a:spLocks noGrp="1"/>
          </p:cNvSpPr>
          <p:nvPr>
            <p:ph idx="1"/>
          </p:nvPr>
        </p:nvSpPr>
        <p:spPr/>
        <p:txBody>
          <a:bodyPr anchor="ctr">
            <a:noAutofit/>
          </a:bodyPr>
          <a:lstStyle/>
          <a:p>
            <a:r>
              <a:rPr lang="en-US" sz="2000" b="1" dirty="0"/>
              <a:t>Implementation inheritance </a:t>
            </a:r>
            <a:r>
              <a:rPr lang="en-US" sz="2000" dirty="0"/>
              <a:t>refers to one class being able to reuse another class’s state and behaviors through extension</a:t>
            </a:r>
          </a:p>
          <a:p>
            <a:r>
              <a:rPr lang="en-US" sz="2000" b="1" dirty="0"/>
              <a:t>Interface inheritance</a:t>
            </a:r>
            <a:r>
              <a:rPr lang="en-US" sz="2000" dirty="0"/>
              <a:t> refers to one class inheriting another class’s behavior templates – guides for what behavior should be supported without code to provide an implementation</a:t>
            </a:r>
          </a:p>
          <a:p>
            <a:r>
              <a:rPr lang="en-US" sz="2000" dirty="0"/>
              <a:t>Java supports single inheritance for implementation inheritance and multiple inheritance for interface inheritance</a:t>
            </a:r>
          </a:p>
          <a:p>
            <a:r>
              <a:rPr lang="en-US" sz="2000" dirty="0"/>
              <a:t>In Java, implementation inheritance implies interface inheritance</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636289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Extending Classes</a:t>
            </a:r>
          </a:p>
        </p:txBody>
      </p:sp>
      <p:sp>
        <p:nvSpPr>
          <p:cNvPr id="4" name="Text Placeholder 3"/>
          <p:cNvSpPr>
            <a:spLocks noGrp="1"/>
          </p:cNvSpPr>
          <p:nvPr>
            <p:ph sz="half" idx="1"/>
          </p:nvPr>
        </p:nvSpPr>
        <p:spPr>
          <a:xfrm>
            <a:off x="1261872" y="1828800"/>
            <a:ext cx="3998497" cy="4351337"/>
          </a:xfrm>
        </p:spPr>
        <p:txBody>
          <a:bodyPr anchor="ctr">
            <a:normAutofit/>
          </a:bodyPr>
          <a:lstStyle/>
          <a:p>
            <a:r>
              <a:rPr lang="en-US" sz="2400" dirty="0"/>
              <a:t>To specify implementation inheritance, use the </a:t>
            </a:r>
            <a:r>
              <a:rPr lang="en-US" sz="2400" i="1" dirty="0"/>
              <a:t>extends </a:t>
            </a:r>
            <a:r>
              <a:rPr lang="en-US" sz="2400" dirty="0"/>
              <a:t>reserved word</a:t>
            </a:r>
          </a:p>
          <a:p>
            <a:r>
              <a:rPr lang="en-US" sz="2400" i="1" dirty="0" err="1"/>
              <a:t>DerivedClass</a:t>
            </a:r>
            <a:r>
              <a:rPr lang="en-US" sz="2400" i="1" dirty="0"/>
              <a:t> </a:t>
            </a:r>
            <a:r>
              <a:rPr lang="en-US" sz="2400" dirty="0"/>
              <a:t>inherits fields and methods from </a:t>
            </a:r>
            <a:r>
              <a:rPr lang="en-US" sz="2400" i="1" dirty="0" err="1"/>
              <a:t>BaseClass</a:t>
            </a:r>
            <a:endParaRPr lang="en-US" sz="2400" dirty="0"/>
          </a:p>
          <a:p>
            <a:r>
              <a:rPr lang="en-US" sz="2400" dirty="0"/>
              <a:t>We can specify more specific methods and fields in the subclass</a:t>
            </a:r>
          </a:p>
        </p:txBody>
      </p:sp>
      <p:sp>
        <p:nvSpPr>
          <p:cNvPr id="7" name="Rectangle 1"/>
          <p:cNvSpPr>
            <a:spLocks noGrp="1" noChangeArrowheads="1"/>
          </p:cNvSpPr>
          <p:nvPr>
            <p:ph sz="half" idx="2"/>
          </p:nvPr>
        </p:nvSpPr>
        <p:spPr bwMode="auto">
          <a:xfrm>
            <a:off x="5578868" y="2881087"/>
            <a:ext cx="614145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class </a:t>
            </a:r>
            <a:r>
              <a:rPr lang="en-US" altLang="en-US" sz="2000" dirty="0" err="1">
                <a:solidFill>
                  <a:srgbClr val="FF0000"/>
                </a:solidFill>
                <a:latin typeface="Consolas" panose="020B0609020204030204" pitchFamily="49" charset="0"/>
              </a:rPr>
              <a:t>BaseClass</a:t>
            </a:r>
            <a:r>
              <a:rPr lang="en-US" altLang="en-US" sz="2000" dirty="0">
                <a:solidFill>
                  <a:srgbClr val="FF00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    // member declarations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class </a:t>
            </a:r>
            <a:r>
              <a:rPr lang="en-US" altLang="en-US" sz="2000" dirty="0" err="1">
                <a:solidFill>
                  <a:srgbClr val="FF0000"/>
                </a:solidFill>
                <a:latin typeface="Consolas" panose="020B0609020204030204" pitchFamily="49" charset="0"/>
              </a:rPr>
              <a:t>DerivedClass</a:t>
            </a:r>
            <a:r>
              <a:rPr lang="en-US" altLang="en-US" sz="2000" dirty="0">
                <a:solidFill>
                  <a:srgbClr val="FF0000"/>
                </a:solidFill>
                <a:latin typeface="Consolas" panose="020B0609020204030204" pitchFamily="49" charset="0"/>
              </a:rPr>
              <a:t> extends </a:t>
            </a:r>
            <a:r>
              <a:rPr lang="en-US" altLang="en-US" sz="2000" dirty="0" err="1">
                <a:solidFill>
                  <a:srgbClr val="FF0000"/>
                </a:solidFill>
                <a:latin typeface="Consolas" panose="020B0609020204030204" pitchFamily="49" charset="0"/>
              </a:rPr>
              <a:t>BaseClass</a:t>
            </a:r>
            <a:r>
              <a:rPr lang="en-US" altLang="en-US" sz="2000" dirty="0">
                <a:solidFill>
                  <a:srgbClr val="FF0000"/>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    // member declarations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421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Access Control</a:t>
            </a:r>
          </a:p>
        </p:txBody>
      </p:sp>
      <p:sp>
        <p:nvSpPr>
          <p:cNvPr id="4" name="Text Placeholder 3"/>
          <p:cNvSpPr>
            <a:spLocks noGrp="1"/>
          </p:cNvSpPr>
          <p:nvPr>
            <p:ph idx="1"/>
          </p:nvPr>
        </p:nvSpPr>
        <p:spPr/>
        <p:txBody>
          <a:bodyPr anchor="ctr">
            <a:normAutofit/>
          </a:bodyPr>
          <a:lstStyle/>
          <a:p>
            <a:r>
              <a:rPr lang="en-US" sz="2400" i="1" dirty="0"/>
              <a:t>private </a:t>
            </a:r>
            <a:r>
              <a:rPr lang="en-US" sz="2400" dirty="0"/>
              <a:t>methods and fields are only accessible in the base class</a:t>
            </a:r>
          </a:p>
          <a:p>
            <a:r>
              <a:rPr lang="en-US" sz="2400" i="1" dirty="0"/>
              <a:t>protected </a:t>
            </a:r>
            <a:r>
              <a:rPr lang="en-US" sz="2400" dirty="0"/>
              <a:t>methods and fields are only accessible in the base </a:t>
            </a:r>
            <a:r>
              <a:rPr lang="en-US" sz="2400" dirty="0" smtClean="0"/>
              <a:t>class, derived classes, and other classes in the </a:t>
            </a:r>
            <a:r>
              <a:rPr lang="en-US" sz="2400" smtClean="0"/>
              <a:t>base class’ package</a:t>
            </a:r>
            <a:endParaRPr lang="en-US" sz="2400" dirty="0"/>
          </a:p>
          <a:p>
            <a:r>
              <a:rPr lang="en-US" sz="2400" dirty="0"/>
              <a:t>We can use </a:t>
            </a:r>
            <a:r>
              <a:rPr lang="en-US" sz="2400" i="1" dirty="0"/>
              <a:t>getters</a:t>
            </a:r>
            <a:r>
              <a:rPr lang="en-US" sz="2400" dirty="0"/>
              <a:t> and </a:t>
            </a:r>
            <a:r>
              <a:rPr lang="en-US" sz="2400" i="1" dirty="0"/>
              <a:t>setters</a:t>
            </a:r>
            <a:r>
              <a:rPr lang="en-US" sz="2400" dirty="0"/>
              <a:t> to access private fields as an alternative to </a:t>
            </a:r>
            <a:r>
              <a:rPr lang="en-US" sz="2400" i="1" dirty="0"/>
              <a:t>protected</a:t>
            </a:r>
            <a:r>
              <a:rPr lang="en-US" sz="2400" dirty="0"/>
              <a:t> fields</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62846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Accessing the Base Class</a:t>
            </a:r>
          </a:p>
        </p:txBody>
      </p:sp>
      <p:sp>
        <p:nvSpPr>
          <p:cNvPr id="4" name="Text Placeholder 3"/>
          <p:cNvSpPr>
            <a:spLocks noGrp="1"/>
          </p:cNvSpPr>
          <p:nvPr>
            <p:ph idx="1"/>
          </p:nvPr>
        </p:nvSpPr>
        <p:spPr/>
        <p:txBody>
          <a:bodyPr anchor="ctr">
            <a:normAutofit/>
          </a:bodyPr>
          <a:lstStyle/>
          <a:p>
            <a:r>
              <a:rPr lang="en-US" sz="2800" dirty="0"/>
              <a:t>Use the reserved word </a:t>
            </a:r>
            <a:r>
              <a:rPr lang="en-US" sz="2800" i="1" dirty="0"/>
              <a:t>super</a:t>
            </a:r>
            <a:r>
              <a:rPr lang="en-US" sz="2800" dirty="0"/>
              <a:t> to access the base class; similar to </a:t>
            </a:r>
            <a:r>
              <a:rPr lang="en-US" sz="2800" i="1" dirty="0"/>
              <a:t>this</a:t>
            </a:r>
            <a:r>
              <a:rPr lang="en-US" sz="2800" dirty="0"/>
              <a:t> used to access an instance</a:t>
            </a:r>
          </a:p>
          <a:p>
            <a:r>
              <a:rPr lang="en-US" sz="2800" i="1" dirty="0"/>
              <a:t>super() </a:t>
            </a:r>
            <a:r>
              <a:rPr lang="en-US" sz="2800" dirty="0"/>
              <a:t>corresponds to the base class’s constructor</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97343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Overriding Base Class Methods</a:t>
            </a:r>
          </a:p>
        </p:txBody>
      </p:sp>
      <p:sp>
        <p:nvSpPr>
          <p:cNvPr id="4" name="Text Placeholder 3"/>
          <p:cNvSpPr>
            <a:spLocks noGrp="1"/>
          </p:cNvSpPr>
          <p:nvPr>
            <p:ph idx="1"/>
          </p:nvPr>
        </p:nvSpPr>
        <p:spPr/>
        <p:txBody>
          <a:bodyPr anchor="ctr">
            <a:normAutofit/>
          </a:bodyPr>
          <a:lstStyle/>
          <a:p>
            <a:r>
              <a:rPr lang="en-US" sz="2000" dirty="0"/>
              <a:t>Derived classes can specify their own implementation of methods declared in the base class – this is known as </a:t>
            </a:r>
            <a:r>
              <a:rPr lang="en-US" sz="2000" i="1" dirty="0" err="1"/>
              <a:t>overrriding</a:t>
            </a:r>
            <a:endParaRPr lang="en-US" sz="2000" i="1" dirty="0"/>
          </a:p>
          <a:p>
            <a:r>
              <a:rPr lang="en-US" sz="2000" dirty="0"/>
              <a:t>Access base class’s method using </a:t>
            </a:r>
            <a:r>
              <a:rPr lang="en-US" sz="2000" i="1" dirty="0" err="1"/>
              <a:t>super.method</a:t>
            </a:r>
            <a:r>
              <a:rPr lang="en-US" sz="2000" i="1" dirty="0"/>
              <a:t>()</a:t>
            </a:r>
          </a:p>
          <a:p>
            <a:r>
              <a:rPr lang="en-US" sz="2000" dirty="0"/>
              <a:t>Overriding replaces functionality, overloading adds functionality</a:t>
            </a:r>
          </a:p>
          <a:p>
            <a:r>
              <a:rPr lang="en-US" sz="2000" dirty="0"/>
              <a:t>Prefix overridden methods with </a:t>
            </a:r>
            <a:r>
              <a:rPr lang="en-US" sz="2000" i="1" dirty="0"/>
              <a:t>@Override </a:t>
            </a:r>
            <a:r>
              <a:rPr lang="en-US" sz="2000" dirty="0"/>
              <a:t>annotation to distinguish from overloaded methods</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4997795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478</TotalTime>
  <Words>909</Words>
  <Application>Microsoft Macintosh PowerPoint</Application>
  <PresentationFormat>Widescreen</PresentationFormat>
  <Paragraphs>93</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Schoolbook</vt:lpstr>
      <vt:lpstr>Consolas</vt:lpstr>
      <vt:lpstr>Wingdings 2</vt:lpstr>
      <vt:lpstr>View</vt:lpstr>
      <vt:lpstr>Programming Fundamentals for Android</vt:lpstr>
      <vt:lpstr>Corresponding Text</vt:lpstr>
      <vt:lpstr>Extending Classes</vt:lpstr>
      <vt:lpstr>Extending Classes</vt:lpstr>
      <vt:lpstr>Types of Inheritance</vt:lpstr>
      <vt:lpstr>Extending Classes</vt:lpstr>
      <vt:lpstr>Access Control</vt:lpstr>
      <vt:lpstr>Accessing the Base Class</vt:lpstr>
      <vt:lpstr>Overriding Base Class Methods</vt:lpstr>
      <vt:lpstr>Exercise #1</vt:lpstr>
      <vt:lpstr>Object Class</vt:lpstr>
      <vt:lpstr>Equality</vt:lpstr>
      <vt:lpstr>Composition </vt:lpstr>
      <vt:lpstr>Polymorphism</vt:lpstr>
      <vt:lpstr>Types of polymorphism in Java</vt:lpstr>
      <vt:lpstr>Upcasting, Late Binding, and Downcasting</vt:lpstr>
      <vt:lpstr>Exercise #2</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for Android</dc:title>
  <dc:creator>Arthur Neuman</dc:creator>
  <cp:lastModifiedBy>Arthur Neuman</cp:lastModifiedBy>
  <cp:revision>61</cp:revision>
  <cp:lastPrinted>2016-03-03T00:50:06Z</cp:lastPrinted>
  <dcterms:created xsi:type="dcterms:W3CDTF">2016-01-21T00:24:28Z</dcterms:created>
  <dcterms:modified xsi:type="dcterms:W3CDTF">2017-03-01T00:38:32Z</dcterms:modified>
</cp:coreProperties>
</file>