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0"/>
  </p:notesMasterIdLst>
  <p:sldIdLst>
    <p:sldId id="256" r:id="rId2"/>
    <p:sldId id="258" r:id="rId3"/>
    <p:sldId id="293" r:id="rId4"/>
    <p:sldId id="257" r:id="rId5"/>
    <p:sldId id="277" r:id="rId6"/>
    <p:sldId id="308" r:id="rId7"/>
    <p:sldId id="300" r:id="rId8"/>
    <p:sldId id="288" r:id="rId9"/>
    <p:sldId id="289" r:id="rId10"/>
    <p:sldId id="291" r:id="rId11"/>
    <p:sldId id="292" r:id="rId12"/>
    <p:sldId id="301" r:id="rId13"/>
    <p:sldId id="302" r:id="rId14"/>
    <p:sldId id="303" r:id="rId15"/>
    <p:sldId id="304" r:id="rId16"/>
    <p:sldId id="305" r:id="rId17"/>
    <p:sldId id="306" r:id="rId18"/>
    <p:sldId id="30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807"/>
  </p:normalViewPr>
  <p:slideViewPr>
    <p:cSldViewPr snapToGrid="0" snapToObjects="1">
      <p:cViewPr varScale="1">
        <p:scale>
          <a:sx n="157" d="100"/>
          <a:sy n="157" d="100"/>
        </p:scale>
        <p:origin x="388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9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6DE110-0EDF-493F-B29F-E34BC771DCE9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0D31-591E-407A-BD0E-CA743A561B72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6031-F3A6-4A98-A512-FF59EA2EA858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BB6F-CA66-4E32-ABE7-0CB220B694B7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2A40-2988-49C5-B6D2-A7C698760584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20A0-4D62-425B-8CC0-3E16654C4DDE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946D-EBB1-40AB-AA0B-84DFF0753397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3F61-5581-4B50-8ED5-04CB839EC62B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0ABE-0F9F-447A-A33D-A3CB2BFD963B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3991-97CE-4145-8008-4C927E5BEA96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DBC4-4719-4263-A42E-DC94CBE81A7A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8264869-4419-47D8-8A95-EB4F7C3D1B59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neuman1@cscc.ed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Weeks 9 and 10: Abstract Classes and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We can formally define an interface using the </a:t>
            </a:r>
            <a:r>
              <a:rPr lang="en-US" sz="3600" i="1" dirty="0"/>
              <a:t>interface </a:t>
            </a:r>
            <a:r>
              <a:rPr lang="en-US" sz="3600" dirty="0"/>
              <a:t>reserved word</a:t>
            </a:r>
          </a:p>
          <a:p>
            <a:r>
              <a:rPr lang="en-US" sz="3600" dirty="0"/>
              <a:t>Interface types have no implementations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7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Interface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 to class declaration</a:t>
            </a:r>
          </a:p>
          <a:p>
            <a:r>
              <a:rPr lang="en-US" dirty="0"/>
              <a:t>Use </a:t>
            </a:r>
            <a:r>
              <a:rPr lang="en-US" i="1" dirty="0"/>
              <a:t>interface </a:t>
            </a:r>
            <a:r>
              <a:rPr lang="en-US" dirty="0"/>
              <a:t>instead of </a:t>
            </a:r>
            <a:r>
              <a:rPr lang="en-US" i="1" dirty="0"/>
              <a:t>class</a:t>
            </a:r>
          </a:p>
          <a:p>
            <a:r>
              <a:rPr lang="en-US" dirty="0"/>
              <a:t>A lot of interfaces end in </a:t>
            </a:r>
            <a:r>
              <a:rPr lang="en-US" i="1" dirty="0"/>
              <a:t>–able</a:t>
            </a:r>
            <a:r>
              <a:rPr lang="en-US" dirty="0"/>
              <a:t> (Callable, </a:t>
            </a:r>
            <a:r>
              <a:rPr lang="en-US" dirty="0" err="1"/>
              <a:t>Throwable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) but there are many that do not (Collection, Map, List)</a:t>
            </a:r>
          </a:p>
          <a:p>
            <a:r>
              <a:rPr lang="en-US" dirty="0"/>
              <a:t>Methods declared in an Interface are implicitly publically-</a:t>
            </a:r>
            <a:r>
              <a:rPr lang="en-US" dirty="0" err="1"/>
              <a:t>accessable</a:t>
            </a:r>
            <a:r>
              <a:rPr lang="en-US" dirty="0"/>
              <a:t>; using private or protected will result in an error</a:t>
            </a:r>
          </a:p>
          <a:p>
            <a:r>
              <a:rPr lang="en-US" dirty="0"/>
              <a:t>Interface fields are constants</a:t>
            </a:r>
          </a:p>
          <a:p>
            <a:r>
              <a:rPr lang="en-US" dirty="0"/>
              <a:t>Method declarations must end with a semicolon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interface Flier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void takeoff();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void fly();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void land();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5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2400" dirty="0"/>
              <a:t>A class can make use of an interface using the </a:t>
            </a:r>
            <a:r>
              <a:rPr lang="en-US" sz="2400" i="1" dirty="0"/>
              <a:t>implements</a:t>
            </a:r>
            <a:r>
              <a:rPr lang="en-US" sz="2400" dirty="0"/>
              <a:t> reserved word</a:t>
            </a:r>
          </a:p>
          <a:p>
            <a:r>
              <a:rPr lang="en-US" sz="2400" dirty="0"/>
              <a:t>Classes can implement multiple interfaces</a:t>
            </a:r>
          </a:p>
          <a:p>
            <a:r>
              <a:rPr lang="en-US" sz="2400" dirty="0"/>
              <a:t>When implementing an interface in a non-abstract class, implementations for declared methods must be provided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97611" y="1828800"/>
            <a:ext cx="5009429" cy="4351337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Airplane implements Flier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public void takeoff()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 // code for takeoff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public void fly()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 // code for fly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public void land()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 // code for land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0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24" y="1828800"/>
            <a:ext cx="5022002" cy="4351338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2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Java doesn’t support multiple implementation inheritance</a:t>
            </a:r>
          </a:p>
          <a:p>
            <a:r>
              <a:rPr lang="en-US" sz="3200" dirty="0"/>
              <a:t>Java does support multiple interface inheritance</a:t>
            </a:r>
          </a:p>
          <a:p>
            <a:r>
              <a:rPr lang="en-US" sz="3200" dirty="0"/>
              <a:t>Specify multiple interfaces using a comma-separated list of interfaces after 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implements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2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Decoupling Interface from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Implementation </a:t>
            </a:r>
            <a:r>
              <a:rPr lang="en-US" sz="3200" dirty="0"/>
              <a:t>inheritance provides ability to reuse code</a:t>
            </a:r>
          </a:p>
          <a:p>
            <a:r>
              <a:rPr lang="en-US" sz="3200" dirty="0"/>
              <a:t>Interface inheritance allows us to separate publically accessible methods from code that supports those methods</a:t>
            </a:r>
          </a:p>
          <a:p>
            <a:r>
              <a:rPr lang="en-US" sz="3200" dirty="0"/>
              <a:t>Allows us to write flexible code that supports different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Like classes, we can can extended interfaces and create </a:t>
            </a:r>
            <a:r>
              <a:rPr lang="en-US" sz="3600" dirty="0" err="1"/>
              <a:t>subinterfaces</a:t>
            </a:r>
            <a:endParaRPr lang="en-US" sz="3600" dirty="0"/>
          </a:p>
          <a:p>
            <a:r>
              <a:rPr lang="en-US" sz="3600" dirty="0"/>
              <a:t>Use the 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3600" dirty="0"/>
              <a:t> reserved word</a:t>
            </a:r>
          </a:p>
          <a:p>
            <a:r>
              <a:rPr lang="en-US" sz="3600" dirty="0"/>
              <a:t>An interface cannot implement another interface because we can’t specify implementation details in an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2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Standard library contains many interfaces</a:t>
            </a:r>
          </a:p>
          <a:p>
            <a:r>
              <a:rPr lang="en-US" sz="3600" dirty="0"/>
              <a:t>We’ve worked with examples from the Collections framework: List, Set, Map</a:t>
            </a:r>
          </a:p>
          <a:p>
            <a:r>
              <a:rPr lang="en-US" sz="3600" dirty="0"/>
              <a:t>Implementing Comparable allows us to sort lists of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1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Create a class to store contact information consisting of a name and email address. Additionally, create a class to store a collection of contacts that implements the </a:t>
            </a:r>
            <a:r>
              <a:rPr lang="en-US" sz="3200" i="1" dirty="0" err="1"/>
              <a:t>Iterable</a:t>
            </a:r>
            <a:r>
              <a:rPr lang="en-US" sz="3200" dirty="0"/>
              <a:t> interface so that a for-each loop can be used with the the collection class. Demonstrate this functionality with a for-each loop in the </a:t>
            </a:r>
            <a:r>
              <a:rPr lang="en-US" sz="3200" i="1" dirty="0" err="1"/>
              <a:t>Main.main</a:t>
            </a:r>
            <a:r>
              <a:rPr lang="en-US" sz="3200" i="1" dirty="0"/>
              <a:t>()</a:t>
            </a:r>
            <a:r>
              <a:rPr lang="en-US" sz="3200" dirty="0"/>
              <a:t> method that displays contact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/>
              <a:t>Learn Java for Android Development</a:t>
            </a:r>
            <a:r>
              <a:rPr lang="en-US" sz="2800" dirty="0"/>
              <a:t>, pp. 167-169, 174-183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/>
              <a:t>abstract method </a:t>
            </a:r>
            <a:r>
              <a:rPr lang="en-US" sz="3200" dirty="0"/>
              <a:t>is a declared method without a body/implementation.</a:t>
            </a:r>
          </a:p>
          <a:p>
            <a:r>
              <a:rPr lang="en-US" sz="3200" dirty="0"/>
              <a:t>Declared by prefixing the method header with the </a:t>
            </a:r>
            <a:r>
              <a:rPr lang="en-US" sz="3200" i="1" dirty="0"/>
              <a:t>abstract</a:t>
            </a:r>
            <a:r>
              <a:rPr lang="en-US" sz="3200" dirty="0"/>
              <a:t> reserved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000" dirty="0"/>
              <a:t>An </a:t>
            </a:r>
            <a:r>
              <a:rPr lang="en-US" sz="2000" b="1" dirty="0"/>
              <a:t>abstract class </a:t>
            </a:r>
            <a:r>
              <a:rPr lang="en-US" sz="2000" dirty="0"/>
              <a:t>is a class that cannot be used to create objects/instances directly – a subclass must be created.</a:t>
            </a:r>
          </a:p>
          <a:p>
            <a:r>
              <a:rPr lang="en-US" sz="2000" dirty="0"/>
              <a:t>Can be useful for describing generic categories where subclasses provide specific details. </a:t>
            </a:r>
          </a:p>
          <a:p>
            <a:r>
              <a:rPr lang="en-US" sz="2000" dirty="0"/>
              <a:t>An abstract class may or may not include abstract methods.</a:t>
            </a:r>
          </a:p>
          <a:p>
            <a:r>
              <a:rPr lang="en-US" sz="2000" dirty="0"/>
              <a:t>Any non-abstract subclasses must provide implementations for abstract methods. </a:t>
            </a:r>
          </a:p>
          <a:p>
            <a:r>
              <a:rPr lang="en-US" sz="2000" dirty="0"/>
              <a:t>Specified by prefixing the class declaration with </a:t>
            </a:r>
            <a:r>
              <a:rPr lang="en-US" sz="2000" i="1" dirty="0"/>
              <a:t>abstract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an abstract class for contacts that stores a contact's name and defines an abstract method </a:t>
            </a:r>
            <a:r>
              <a:rPr lang="en-US" sz="2400" i="1" dirty="0"/>
              <a:t>contact()</a:t>
            </a:r>
            <a:r>
              <a:rPr lang="en-US" sz="2400" dirty="0"/>
              <a:t>. Create one class that makes use of the abstract contact class that stores an email address and implements the </a:t>
            </a:r>
            <a:r>
              <a:rPr lang="en-US" sz="2400" i="1" dirty="0"/>
              <a:t>contact()</a:t>
            </a:r>
            <a:r>
              <a:rPr lang="en-US" sz="2400" dirty="0"/>
              <a:t> method using the email address and another class that stores a phone number and implements the </a:t>
            </a:r>
            <a:r>
              <a:rPr lang="en-US" sz="2400" i="1" dirty="0"/>
              <a:t>contact()</a:t>
            </a:r>
            <a:r>
              <a:rPr lang="en-US" sz="2400" dirty="0"/>
              <a:t> method using the phone number. The implementation of the </a:t>
            </a:r>
            <a:r>
              <a:rPr lang="en-US" sz="2400" i="1" dirty="0"/>
              <a:t>contact()</a:t>
            </a:r>
            <a:r>
              <a:rPr lang="en-US" sz="2400" dirty="0"/>
              <a:t> method should simply print a string with the appropriate information like "Emailing </a:t>
            </a:r>
            <a:r>
              <a:rPr lang="en-US" sz="2400" dirty="0">
                <a:hlinkClick r:id="rId2"/>
              </a:rPr>
              <a:t>aneuman1@cscc.edu</a:t>
            </a:r>
            <a:r>
              <a:rPr lang="en-US" sz="2400" dirty="0"/>
              <a:t>" or "Calling 123-456-7890".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vs Implementation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Class have both an interface and an implementation</a:t>
            </a:r>
          </a:p>
          <a:p>
            <a:r>
              <a:rPr lang="en-US" sz="2400" dirty="0"/>
              <a:t>A class’s interface consists of methods and fields that are available to other objects</a:t>
            </a:r>
          </a:p>
          <a:p>
            <a:r>
              <a:rPr lang="en-US" sz="2400" dirty="0"/>
              <a:t>A class’s implementation consists of code that provides functionality to the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6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vs Implementation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61491" y="1853514"/>
            <a:ext cx="5546701" cy="4351337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class Dog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private String breed;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private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Dog(String breed, </a:t>
            </a:r>
            <a:r>
              <a:rPr lang="en-US" sz="20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age)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this.breed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breed;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this.age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public void speak()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("Woof!");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68268" y="2498394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Interface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8268" y="402918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Implementation</a:t>
            </a:r>
          </a:p>
        </p:txBody>
      </p:sp>
      <p:cxnSp>
        <p:nvCxnSpPr>
          <p:cNvPr id="7" name="Straight Arrow Connector 6"/>
          <p:cNvCxnSpPr>
            <a:stCxn id="2" idx="1"/>
          </p:cNvCxnSpPr>
          <p:nvPr/>
        </p:nvCxnSpPr>
        <p:spPr>
          <a:xfrm flipH="1">
            <a:off x="4992130" y="2760004"/>
            <a:ext cx="2176138" cy="6381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>
            <a:off x="3967843" y="2760004"/>
            <a:ext cx="3200425" cy="218755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 flipV="1">
            <a:off x="4457700" y="2597812"/>
            <a:ext cx="2710568" cy="16929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 flipV="1">
            <a:off x="4457700" y="3928104"/>
            <a:ext cx="2710568" cy="36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</p:cNvCxnSpPr>
          <p:nvPr/>
        </p:nvCxnSpPr>
        <p:spPr>
          <a:xfrm flipH="1">
            <a:off x="5702848" y="4290792"/>
            <a:ext cx="1465420" cy="100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315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530</TotalTime>
  <Words>707</Words>
  <Application>Microsoft Office PowerPoint</Application>
  <PresentationFormat>Widescreen</PresentationFormat>
  <Paragraphs>113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Abstract Classes</vt:lpstr>
      <vt:lpstr>Abstract Methods</vt:lpstr>
      <vt:lpstr>Abstract Classes</vt:lpstr>
      <vt:lpstr>Exercise 1</vt:lpstr>
      <vt:lpstr>Interfaces</vt:lpstr>
      <vt:lpstr>Interface vs Implementation</vt:lpstr>
      <vt:lpstr>Interface vs Implementation</vt:lpstr>
      <vt:lpstr>Interfaces</vt:lpstr>
      <vt:lpstr>Declaring an Interface</vt:lpstr>
      <vt:lpstr>Implementing Interfaces</vt:lpstr>
      <vt:lpstr>Multiple Inheritance</vt:lpstr>
      <vt:lpstr>Multiple Inheritance</vt:lpstr>
      <vt:lpstr>Decoupling Interface from Implementation</vt:lpstr>
      <vt:lpstr>Extending Interfaces</vt:lpstr>
      <vt:lpstr>Standard Library</vt:lpstr>
      <vt:lpstr>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67</cp:revision>
  <cp:lastPrinted>2016-03-03T00:50:06Z</cp:lastPrinted>
  <dcterms:created xsi:type="dcterms:W3CDTF">2016-01-21T00:24:28Z</dcterms:created>
  <dcterms:modified xsi:type="dcterms:W3CDTF">2016-10-24T22:04:11Z</dcterms:modified>
</cp:coreProperties>
</file>