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9"/>
  </p:notesMasterIdLst>
  <p:sldIdLst>
    <p:sldId id="256" r:id="rId2"/>
    <p:sldId id="258" r:id="rId3"/>
    <p:sldId id="293" r:id="rId4"/>
    <p:sldId id="257" r:id="rId5"/>
    <p:sldId id="313" r:id="rId6"/>
    <p:sldId id="314" r:id="rId7"/>
    <p:sldId id="315" r:id="rId8"/>
    <p:sldId id="316" r:id="rId9"/>
    <p:sldId id="317" r:id="rId10"/>
    <p:sldId id="323" r:id="rId11"/>
    <p:sldId id="319" r:id="rId12"/>
    <p:sldId id="318" r:id="rId13"/>
    <p:sldId id="320" r:id="rId14"/>
    <p:sldId id="321" r:id="rId15"/>
    <p:sldId id="322" r:id="rId16"/>
    <p:sldId id="324" r:id="rId17"/>
    <p:sldId id="30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1"/>
    <p:restoredTop sz="94807"/>
  </p:normalViewPr>
  <p:slideViewPr>
    <p:cSldViewPr snapToGrid="0" snapToObjects="1">
      <p:cViewPr varScale="1">
        <p:scale>
          <a:sx n="108" d="100"/>
          <a:sy n="108" d="100"/>
        </p:scale>
        <p:origin x="20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6DEA0-F944-5946-9B95-BC7B5255CD0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3EE0D-70A9-3744-80A0-179DFFBD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8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86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03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32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08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32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28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9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0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75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86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28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22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41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63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0252C48-3F67-D341-8672-081553B4D34D}" type="datetime1">
              <a:rPr lang="en-US" smtClean="0"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E32A-15F6-AE4B-83EA-CE806D4E6EB8}" type="datetime1">
              <a:rPr lang="en-US" smtClean="0"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8E53-4108-AF4D-9BB4-B2A790A9EF1B}" type="datetime1">
              <a:rPr lang="en-US" smtClean="0"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D8E4-A904-4A4D-A4D7-759CDBECAFB8}" type="datetime1">
              <a:rPr lang="en-US" smtClean="0"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BA63-AF12-1545-9449-24750F677CF9}" type="datetime1">
              <a:rPr lang="en-US" smtClean="0"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0154-6070-C145-95A0-6560815C043C}" type="datetime1">
              <a:rPr lang="en-US" smtClean="0"/>
              <a:t>4/11/17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DB36-A457-2E48-A4F9-833AFF7E5B78}" type="datetime1">
              <a:rPr lang="en-US" smtClean="0"/>
              <a:t>4/11/17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65FC-EDAC-F046-A954-FA69FED51777}" type="datetime1">
              <a:rPr lang="en-US" smtClean="0"/>
              <a:t>4/11/17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98F1-F8A2-3A4B-B3AE-5F0FF99C1470}" type="datetime1">
              <a:rPr lang="en-US" smtClean="0"/>
              <a:t>4/11/17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53FC-BFB0-464E-B166-401613C0160D}" type="datetime1">
              <a:rPr lang="en-US" smtClean="0"/>
              <a:t>4/11/17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F647-BC0F-E14B-8AB7-7F712458675F}" type="datetime1">
              <a:rPr lang="en-US" smtClean="0"/>
              <a:t>4/11/17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0D8BF37-9AE2-5B4F-82A7-E9EB1A776AF8}" type="datetime1">
              <a:rPr lang="en-US" smtClean="0"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Fundamentals for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12: Generics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4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Types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Every generic type also identifies a raw type</a:t>
            </a:r>
          </a:p>
          <a:p>
            <a:r>
              <a:rPr lang="en-US" sz="3000" dirty="0" smtClean="0"/>
              <a:t>A </a:t>
            </a:r>
            <a:r>
              <a:rPr lang="en-US" sz="3000" b="1" dirty="0" smtClean="0"/>
              <a:t>raw type </a:t>
            </a:r>
            <a:r>
              <a:rPr lang="en-US" sz="3000" dirty="0" smtClean="0"/>
              <a:t>is specified by using a </a:t>
            </a:r>
            <a:r>
              <a:rPr lang="en-US" sz="3000" dirty="0" smtClean="0"/>
              <a:t>generic type without its parameters</a:t>
            </a:r>
          </a:p>
          <a:p>
            <a:r>
              <a:rPr lang="en-US" sz="3000" dirty="0" smtClean="0"/>
              <a:t>Raw types are not generic </a:t>
            </a:r>
            <a:r>
              <a:rPr lang="en-US" sz="3000" dirty="0" smtClean="0"/>
              <a:t>types themselves</a:t>
            </a:r>
            <a:endParaRPr lang="en-US" sz="3000" dirty="0" smtClean="0"/>
          </a:p>
          <a:p>
            <a:r>
              <a:rPr lang="en-US" sz="3000" dirty="0" smtClean="0"/>
              <a:t>Can be used but does not have type safety checks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46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and Using Generic Types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To declare a generic type, specify a formal type parameter list when declaring a class or interface and make use of them in the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795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Parameter Bounds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r>
              <a:rPr lang="en-US" sz="3000" dirty="0" smtClean="0"/>
              <a:t>An </a:t>
            </a:r>
            <a:r>
              <a:rPr lang="en-US" sz="3000" b="1" dirty="0" smtClean="0"/>
              <a:t>unbounded type parameter </a:t>
            </a:r>
            <a:r>
              <a:rPr lang="en-US" sz="3000" dirty="0" smtClean="0"/>
              <a:t>accepts any type as the actual type argument</a:t>
            </a:r>
          </a:p>
          <a:p>
            <a:r>
              <a:rPr lang="en-US" sz="3000" dirty="0" smtClean="0"/>
              <a:t>We can restrict the actual type arguments by specifying and upper bound</a:t>
            </a:r>
          </a:p>
          <a:p>
            <a:r>
              <a:rPr lang="en-US" sz="3000" dirty="0" smtClean="0"/>
              <a:t>An </a:t>
            </a:r>
            <a:r>
              <a:rPr lang="en-US" sz="3000" b="1" dirty="0" smtClean="0"/>
              <a:t>upper bound </a:t>
            </a:r>
            <a:r>
              <a:rPr lang="en-US" sz="3000" dirty="0" smtClean="0"/>
              <a:t>is a type that serves as an upper limit (in terms of subtyping) on the types that can be chosen as actual type arguments</a:t>
            </a:r>
          </a:p>
          <a:p>
            <a:r>
              <a:rPr lang="en-US" sz="3000" dirty="0" smtClean="0"/>
              <a:t>Specify multiple upper bounds using “&amp;” character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32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Parameter Scope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Type parameter’s scope is the entire corresponding class unless the type parameter is masked.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94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Parameter Scope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205" y="1902256"/>
            <a:ext cx="10898660" cy="4351337"/>
          </a:xfrm>
        </p:spPr>
        <p:txBody>
          <a:bodyPr anchor="ctr"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EnclosingClass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&lt;T&gt; { </a:t>
            </a:r>
            <a:endParaRPr lang="en-US" sz="24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static 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EnclosedClass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&lt;T extends Comparable&lt;T&gt;&gt; </a:t>
            </a:r>
            <a:r>
              <a:rPr 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{}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24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EnclosingClass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&lt;T&gt; { </a:t>
            </a:r>
            <a:endParaRPr lang="en-US" sz="24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static 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EnclosedClass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&lt;U extends Comparable&lt;U&gt;&gt; </a:t>
            </a:r>
            <a:r>
              <a:rPr 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{}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45394" y="2174790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Outer </a:t>
            </a:r>
            <a:r>
              <a:rPr lang="en-US" b="1" i="1" dirty="0" smtClean="0">
                <a:solidFill>
                  <a:srgbClr val="0070C0"/>
                </a:solidFill>
              </a:rPr>
              <a:t>T </a:t>
            </a:r>
            <a:r>
              <a:rPr lang="en-US" b="1" dirty="0" smtClean="0">
                <a:solidFill>
                  <a:srgbClr val="0070C0"/>
                </a:solidFill>
              </a:rPr>
              <a:t>masked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600304" y="2544122"/>
            <a:ext cx="123566" cy="54506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70789" y="5339194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Outer </a:t>
            </a:r>
            <a:r>
              <a:rPr lang="en-US" b="1" i="1" dirty="0" smtClean="0">
                <a:solidFill>
                  <a:srgbClr val="0070C0"/>
                </a:solidFill>
              </a:rPr>
              <a:t>T</a:t>
            </a:r>
            <a:r>
              <a:rPr lang="en-US" b="1" dirty="0" smtClean="0">
                <a:solidFill>
                  <a:srgbClr val="0070C0"/>
                </a:solidFill>
              </a:rPr>
              <a:t> not masked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997926" y="4992130"/>
            <a:ext cx="109004" cy="34706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19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Polymorphic behavior doesn’t apply to parameterized types</a:t>
            </a:r>
          </a:p>
          <a:p>
            <a:r>
              <a:rPr lang="en-US" sz="3000" dirty="0" smtClean="0"/>
              <a:t>If </a:t>
            </a:r>
            <a:r>
              <a:rPr lang="en-US" sz="3000" i="1" dirty="0" smtClean="0"/>
              <a:t>x</a:t>
            </a:r>
            <a:r>
              <a:rPr lang="en-US" sz="3000" dirty="0" smtClean="0"/>
              <a:t> is a subtype of </a:t>
            </a:r>
            <a:r>
              <a:rPr lang="en-US" sz="3000" i="1" dirty="0" smtClean="0"/>
              <a:t>y</a:t>
            </a:r>
            <a:r>
              <a:rPr lang="en-US" sz="3000" dirty="0" smtClean="0"/>
              <a:t>, </a:t>
            </a:r>
            <a:r>
              <a:rPr lang="en-US" sz="3000" i="1" dirty="0" smtClean="0"/>
              <a:t>G&lt;x&gt; </a:t>
            </a:r>
            <a:r>
              <a:rPr lang="en-US" sz="3000" dirty="0" smtClean="0"/>
              <a:t>is not a subtype of </a:t>
            </a:r>
            <a:r>
              <a:rPr lang="en-US" sz="3000" i="1" dirty="0" smtClean="0"/>
              <a:t>G&lt;y&gt;</a:t>
            </a:r>
          </a:p>
          <a:p>
            <a:r>
              <a:rPr lang="en-US" sz="3000" dirty="0" smtClean="0"/>
              <a:t>Used to represent any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40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Methods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1849" y="4032082"/>
            <a:ext cx="10682663" cy="1643449"/>
          </a:xfrm>
        </p:spPr>
        <p:txBody>
          <a:bodyPr anchor="ctr"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formal_type_parameter_list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return_type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identifier(</a:t>
            </a:r>
            <a:r>
              <a:rPr lang="en-US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parameter_list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20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6478" y="2287622"/>
            <a:ext cx="8595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A </a:t>
            </a:r>
            <a:r>
              <a:rPr lang="en-US" sz="3200" b="1" dirty="0" smtClean="0"/>
              <a:t>generic method</a:t>
            </a:r>
            <a:r>
              <a:rPr lang="en-US" sz="3200" dirty="0" smtClean="0"/>
              <a:t> is a class or instance method with a type-generalized implementation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03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Implement a </a:t>
            </a:r>
            <a:r>
              <a:rPr lang="en-US" sz="3200" i="1" dirty="0"/>
              <a:t>Queue&lt;E&gt;</a:t>
            </a:r>
            <a:r>
              <a:rPr lang="en-US" sz="3200" dirty="0"/>
              <a:t> generic type similar to the </a:t>
            </a:r>
            <a:r>
              <a:rPr lang="en-US" sz="3200" i="1" dirty="0"/>
              <a:t>Stack&lt;E&gt;</a:t>
            </a:r>
            <a:r>
              <a:rPr lang="en-US" sz="3200" dirty="0"/>
              <a:t> type but with </a:t>
            </a:r>
            <a:r>
              <a:rPr lang="en-US" sz="3200" i="1" dirty="0" err="1"/>
              <a:t>enqueue</a:t>
            </a:r>
            <a:r>
              <a:rPr lang="en-US" sz="3200" i="1" dirty="0"/>
              <a:t>()</a:t>
            </a:r>
            <a:r>
              <a:rPr lang="en-US" sz="3200" dirty="0"/>
              <a:t> and </a:t>
            </a:r>
            <a:r>
              <a:rPr lang="en-US" sz="3200" i="1" dirty="0" err="1"/>
              <a:t>dequeue</a:t>
            </a:r>
            <a:r>
              <a:rPr lang="en-US" sz="3200" i="1" dirty="0"/>
              <a:t>()</a:t>
            </a:r>
            <a:r>
              <a:rPr lang="en-US" sz="3200" dirty="0"/>
              <a:t> methods. The </a:t>
            </a:r>
            <a:r>
              <a:rPr lang="en-US" sz="3200" i="1" dirty="0" err="1"/>
              <a:t>enqueue</a:t>
            </a:r>
            <a:r>
              <a:rPr lang="en-US" sz="3200" i="1" dirty="0"/>
              <a:t>()</a:t>
            </a:r>
            <a:r>
              <a:rPr lang="en-US" sz="3200" dirty="0"/>
              <a:t> method adds an element to the queue and the </a:t>
            </a:r>
            <a:r>
              <a:rPr lang="en-US" sz="3200" i="1" dirty="0" err="1"/>
              <a:t>dequeue</a:t>
            </a:r>
            <a:r>
              <a:rPr lang="en-US" sz="3200" i="1" dirty="0"/>
              <a:t>()</a:t>
            </a:r>
            <a:r>
              <a:rPr lang="en-US" sz="3200" dirty="0"/>
              <a:t> method removes the first/oldest element from the queue. Stacks are often described as being "last-in, first-out" whereas queues represent a "first-in, first-out" behavior.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5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i="1" dirty="0" smtClean="0"/>
              <a:t>Learn Java for Android Development</a:t>
            </a:r>
            <a:r>
              <a:rPr lang="en-US" sz="2800" dirty="0" smtClean="0"/>
              <a:t>, pp. 255-273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3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Framework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When using the Collections Framework, we’ve written code like </a:t>
            </a:r>
            <a:br>
              <a:rPr lang="en-US" sz="3000" dirty="0" smtClean="0"/>
            </a:br>
            <a:r>
              <a:rPr lang="en-US" sz="3000" i="1" dirty="0" smtClean="0">
                <a:latin typeface="Consolas" charset="0"/>
                <a:ea typeface="Consolas" charset="0"/>
                <a:cs typeface="Consolas" charset="0"/>
              </a:rPr>
              <a:t>List&lt;String&gt; list = new </a:t>
            </a:r>
            <a:r>
              <a:rPr lang="en-US" sz="3000" i="1" dirty="0" err="1" smtClean="0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sz="3000" i="1" dirty="0" smtClean="0">
                <a:latin typeface="Consolas" charset="0"/>
                <a:ea typeface="Consolas" charset="0"/>
                <a:cs typeface="Consolas" charset="0"/>
              </a:rPr>
              <a:t>&lt;&gt;();</a:t>
            </a:r>
          </a:p>
          <a:p>
            <a:r>
              <a:rPr lang="en-US" sz="3000" dirty="0" smtClean="0"/>
              <a:t>Type between &lt; and &gt; is the type parameter</a:t>
            </a:r>
          </a:p>
          <a:p>
            <a:r>
              <a:rPr lang="en-US" sz="3000" dirty="0" smtClean="0"/>
              <a:t>Prior to Java 5, we weren’t able to specify a type parameter</a:t>
            </a:r>
          </a:p>
          <a:p>
            <a:r>
              <a:rPr lang="en-US" sz="3000" dirty="0" smtClean="0"/>
              <a:t>Need to check instance type to avoid </a:t>
            </a:r>
            <a:r>
              <a:rPr lang="en-US" sz="3000" i="1" dirty="0" err="1" smtClean="0"/>
              <a:t>ClassCastException</a:t>
            </a:r>
            <a:r>
              <a:rPr lang="en-US" sz="3000" dirty="0" smtClean="0"/>
              <a:t>, a runtime exception</a:t>
            </a:r>
            <a:endParaRPr lang="en-US" sz="30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Types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A </a:t>
            </a:r>
            <a:r>
              <a:rPr lang="en-US" sz="3000" b="1" dirty="0" smtClean="0"/>
              <a:t>generic type</a:t>
            </a:r>
            <a:r>
              <a:rPr lang="en-US" sz="3000" dirty="0" smtClean="0"/>
              <a:t> is a class or interface that declares a family of types</a:t>
            </a:r>
          </a:p>
          <a:p>
            <a:r>
              <a:rPr lang="en-US" sz="3000" dirty="0" smtClean="0"/>
              <a:t>Uses a </a:t>
            </a:r>
            <a:r>
              <a:rPr lang="en-US" sz="3000" b="1" dirty="0" smtClean="0"/>
              <a:t>formal type parameter list</a:t>
            </a:r>
            <a:r>
              <a:rPr lang="en-US" sz="3000" dirty="0" smtClean="0"/>
              <a:t>, a comma-separated list of type parameters between angle brackets</a:t>
            </a:r>
          </a:p>
          <a:p>
            <a:r>
              <a:rPr lang="en-US" sz="3000" dirty="0" smtClean="0"/>
              <a:t>Imposes type safety checks to detect violations at compile time rather than runtime.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17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Types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6175" y="1828800"/>
            <a:ext cx="10348337" cy="43513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 identifier&lt;</a:t>
            </a:r>
            <a:r>
              <a:rPr lang="en-US" sz="28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formal_type_parameter_list</a:t>
            </a:r>
            <a:r>
              <a:rPr lang="en-US" sz="2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&gt; {}</a:t>
            </a:r>
          </a:p>
          <a:p>
            <a:pPr marL="0" indent="0">
              <a:buNone/>
            </a:pPr>
            <a:endParaRPr lang="en-US" sz="28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interface identifier&lt;</a:t>
            </a:r>
            <a:r>
              <a:rPr lang="en-US" sz="28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formal_type_parameter_list</a:t>
            </a:r>
            <a:r>
              <a:rPr lang="en-US" sz="2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&gt; {}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5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Types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Examples include </a:t>
            </a:r>
            <a:r>
              <a:rPr lang="en-US" sz="3000" i="1" dirty="0" smtClean="0"/>
              <a:t>List&lt;E&gt;</a:t>
            </a:r>
            <a:r>
              <a:rPr lang="en-US" sz="3000" dirty="0"/>
              <a:t> </a:t>
            </a:r>
            <a:r>
              <a:rPr lang="en-US" sz="3000" dirty="0" smtClean="0"/>
              <a:t>and </a:t>
            </a:r>
            <a:r>
              <a:rPr lang="en-US" sz="3000" i="1" dirty="0" smtClean="0"/>
              <a:t>Map&lt;K, V&gt;</a:t>
            </a:r>
          </a:p>
          <a:p>
            <a:r>
              <a:rPr lang="en-US" sz="3000" dirty="0" smtClean="0"/>
              <a:t>Convention is to use a single uppercase letter for the type parameter name.</a:t>
            </a:r>
          </a:p>
          <a:p>
            <a:r>
              <a:rPr lang="en-US" sz="3000" i="1" dirty="0" smtClean="0"/>
              <a:t>E </a:t>
            </a:r>
            <a:r>
              <a:rPr lang="en-US" sz="3000" dirty="0" smtClean="0"/>
              <a:t>for element, </a:t>
            </a:r>
            <a:r>
              <a:rPr lang="en-US" sz="3000" i="1" dirty="0" smtClean="0"/>
              <a:t>T </a:t>
            </a:r>
            <a:r>
              <a:rPr lang="en-US" sz="3000" dirty="0" smtClean="0"/>
              <a:t>for type, </a:t>
            </a:r>
            <a:r>
              <a:rPr lang="en-US" sz="3000" i="1" dirty="0" smtClean="0"/>
              <a:t>K</a:t>
            </a:r>
            <a:r>
              <a:rPr lang="en-US" sz="3000" dirty="0" smtClean="0"/>
              <a:t> for key, </a:t>
            </a:r>
            <a:r>
              <a:rPr lang="en-US" sz="3000" i="1" dirty="0" smtClean="0"/>
              <a:t>V</a:t>
            </a:r>
            <a:r>
              <a:rPr lang="en-US" sz="3000" dirty="0" smtClean="0"/>
              <a:t> for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62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Types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Parameterized types are instances of generic types and are created by specifying a type for the type parameter.</a:t>
            </a:r>
          </a:p>
          <a:p>
            <a:r>
              <a:rPr lang="en-US" sz="3000" dirty="0" smtClean="0"/>
              <a:t>Type name that replaces a type parameter is the </a:t>
            </a:r>
            <a:r>
              <a:rPr lang="en-US" sz="3000" b="1" dirty="0" smtClean="0"/>
              <a:t>actual type argument</a:t>
            </a:r>
          </a:p>
          <a:p>
            <a:r>
              <a:rPr lang="en-US" sz="3000" i="1" dirty="0" smtClean="0"/>
              <a:t>List&lt;String&gt; </a:t>
            </a:r>
            <a:r>
              <a:rPr lang="en-US" sz="3000" dirty="0" smtClean="0"/>
              <a:t>is a parameterized type with </a:t>
            </a:r>
            <a:r>
              <a:rPr lang="en-US" sz="3000" i="1" dirty="0" smtClean="0"/>
              <a:t>String </a:t>
            </a:r>
            <a:r>
              <a:rPr lang="en-US" sz="3000" dirty="0" smtClean="0"/>
              <a:t>as the actual type argument</a:t>
            </a:r>
            <a:endParaRPr lang="en-US" sz="30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6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Actual Type Arguments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b="1" dirty="0" smtClean="0"/>
              <a:t>Concrete Type</a:t>
            </a:r>
            <a:r>
              <a:rPr lang="en-US" sz="3000" dirty="0" smtClean="0"/>
              <a:t>: the name of a class or interface (</a:t>
            </a:r>
            <a:r>
              <a:rPr lang="en-US" sz="3000" i="1" dirty="0" smtClean="0"/>
              <a:t>List&lt;String&gt;</a:t>
            </a:r>
            <a:r>
              <a:rPr lang="en-US" sz="30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smtClean="0"/>
              <a:t>Concrete Parameterized Type</a:t>
            </a:r>
            <a:r>
              <a:rPr lang="en-US" sz="3000" dirty="0" smtClean="0"/>
              <a:t>: another parametrized type (</a:t>
            </a:r>
            <a:r>
              <a:rPr lang="en-US" sz="3000" i="1" dirty="0" smtClean="0"/>
              <a:t>List&lt;List&lt;String&gt;&gt;</a:t>
            </a:r>
            <a:r>
              <a:rPr lang="en-US" sz="30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smtClean="0"/>
              <a:t>Array Type</a:t>
            </a:r>
            <a:r>
              <a:rPr lang="en-US" sz="3000" dirty="0" smtClean="0"/>
              <a:t>: array used as the type parameter (</a:t>
            </a:r>
            <a:r>
              <a:rPr lang="en-US" sz="3000" i="1" dirty="0" smtClean="0"/>
              <a:t>List&lt;String[]&gt;</a:t>
            </a:r>
            <a:r>
              <a:rPr lang="en-US" sz="30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smtClean="0"/>
              <a:t>Type Parameter</a:t>
            </a:r>
            <a:r>
              <a:rPr lang="en-US" sz="3000" dirty="0" smtClean="0"/>
              <a:t>: Another type parameter is used for the the type parameter </a:t>
            </a:r>
            <a:br>
              <a:rPr lang="en-US" sz="3000" dirty="0" smtClean="0"/>
            </a:br>
            <a:r>
              <a:rPr lang="en-US" sz="3000" dirty="0" smtClean="0"/>
              <a:t>(</a:t>
            </a:r>
            <a:r>
              <a:rPr lang="en-US" sz="3000" i="1" dirty="0" smtClean="0"/>
              <a:t>class X&lt;E&gt; { List&lt;E&gt; </a:t>
            </a:r>
            <a:r>
              <a:rPr lang="en-US" sz="3000" i="1" dirty="0" err="1" smtClean="0"/>
              <a:t>internalList</a:t>
            </a:r>
            <a:r>
              <a:rPr lang="en-US" sz="3000" i="1" dirty="0" smtClean="0"/>
              <a:t>; }</a:t>
            </a:r>
            <a:r>
              <a:rPr lang="en-US" sz="30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err="1" smtClean="0"/>
              <a:t>WildCard</a:t>
            </a:r>
            <a:r>
              <a:rPr lang="en-US" sz="3000" dirty="0" smtClean="0"/>
              <a:t>: a wildcard, </a:t>
            </a:r>
            <a:r>
              <a:rPr lang="en-US" sz="3000" i="1" dirty="0" smtClean="0"/>
              <a:t>?</a:t>
            </a:r>
            <a:r>
              <a:rPr lang="en-US" sz="3000" dirty="0" smtClean="0"/>
              <a:t>, is used to indicate that the type is unknown (</a:t>
            </a:r>
            <a:r>
              <a:rPr lang="en-US" sz="3000" i="1" dirty="0" smtClean="0"/>
              <a:t>List&lt;?&gt; </a:t>
            </a:r>
            <a:r>
              <a:rPr lang="en-US" sz="3000" i="1" dirty="0" err="1" smtClean="0"/>
              <a:t>aList</a:t>
            </a:r>
            <a:r>
              <a:rPr lang="en-US" sz="3000" i="1" dirty="0" smtClean="0"/>
              <a:t>;</a:t>
            </a:r>
            <a:r>
              <a:rPr lang="en-US" sz="3000" dirty="0" smtClean="0"/>
              <a:t>)</a:t>
            </a:r>
            <a:endParaRPr lang="en-US" sz="3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046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752</TotalTime>
  <Words>564</Words>
  <Application>Microsoft Macintosh PowerPoint</Application>
  <PresentationFormat>Widescreen</PresentationFormat>
  <Paragraphs>96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Century Schoolbook</vt:lpstr>
      <vt:lpstr>Consolas</vt:lpstr>
      <vt:lpstr>Wingdings 2</vt:lpstr>
      <vt:lpstr>Arial</vt:lpstr>
      <vt:lpstr>View</vt:lpstr>
      <vt:lpstr>Programming Fundamentals for Android</vt:lpstr>
      <vt:lpstr>Corresponding Text</vt:lpstr>
      <vt:lpstr>Generics</vt:lpstr>
      <vt:lpstr>Collections Framework </vt:lpstr>
      <vt:lpstr>Generic Types </vt:lpstr>
      <vt:lpstr>Generic Types </vt:lpstr>
      <vt:lpstr>Generic Types </vt:lpstr>
      <vt:lpstr>Generic Types </vt:lpstr>
      <vt:lpstr>Kinds of Actual Type Arguments </vt:lpstr>
      <vt:lpstr>Generic Types </vt:lpstr>
      <vt:lpstr>Declaring and Using Generic Types</vt:lpstr>
      <vt:lpstr>Type Parameter Bounds</vt:lpstr>
      <vt:lpstr>Type Parameter Scope</vt:lpstr>
      <vt:lpstr>Type Parameter Scope</vt:lpstr>
      <vt:lpstr>Wildcards</vt:lpstr>
      <vt:lpstr>Generic Methods</vt:lpstr>
      <vt:lpstr>Exercise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for Android</dc:title>
  <dc:creator>Arthur Neuman</dc:creator>
  <cp:lastModifiedBy>Arthur Neuman</cp:lastModifiedBy>
  <cp:revision>82</cp:revision>
  <cp:lastPrinted>2016-03-03T00:50:06Z</cp:lastPrinted>
  <dcterms:created xsi:type="dcterms:W3CDTF">2016-01-21T00:24:28Z</dcterms:created>
  <dcterms:modified xsi:type="dcterms:W3CDTF">2017-04-11T19:10:35Z</dcterms:modified>
</cp:coreProperties>
</file>