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0" r:id="rId1"/>
  </p:sldMasterIdLst>
  <p:notesMasterIdLst>
    <p:notesMasterId r:id="rId18"/>
  </p:notesMasterIdLst>
  <p:sldIdLst>
    <p:sldId id="256" r:id="rId2"/>
    <p:sldId id="258" r:id="rId3"/>
    <p:sldId id="293" r:id="rId4"/>
    <p:sldId id="257" r:id="rId5"/>
    <p:sldId id="313" r:id="rId6"/>
    <p:sldId id="325" r:id="rId7"/>
    <p:sldId id="326" r:id="rId8"/>
    <p:sldId id="315" r:id="rId9"/>
    <p:sldId id="327" r:id="rId10"/>
    <p:sldId id="316" r:id="rId11"/>
    <p:sldId id="317" r:id="rId12"/>
    <p:sldId id="323" r:id="rId13"/>
    <p:sldId id="319" r:id="rId14"/>
    <p:sldId id="318" r:id="rId15"/>
    <p:sldId id="328" r:id="rId16"/>
    <p:sldId id="307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79"/>
    <p:restoredTop sz="94807"/>
  </p:normalViewPr>
  <p:slideViewPr>
    <p:cSldViewPr snapToGrid="0" snapToObjects="1">
      <p:cViewPr varScale="1">
        <p:scale>
          <a:sx n="124" d="100"/>
          <a:sy n="124" d="100"/>
        </p:scale>
        <p:origin x="400" y="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56DEA0-F944-5946-9B95-BC7B5255CD05}" type="datetimeFigureOut">
              <a:rPr lang="en-US" smtClean="0"/>
              <a:t>11/21/16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F3EE0D-70A9-3744-80A0-179DFFBD3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4804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F3EE0D-70A9-3744-80A0-179DFFBD3C6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5123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F3EE0D-70A9-3744-80A0-179DFFBD3C6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1636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F3EE0D-70A9-3744-80A0-179DFFBD3C6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5032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F3EE0D-70A9-3744-80A0-179DFFBD3C6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374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F3EE0D-70A9-3744-80A0-179DFFBD3C6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5907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F3EE0D-70A9-3744-80A0-179DFFBD3C6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908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F3EE0D-70A9-3744-80A0-179DFFBD3C6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1897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F3EE0D-70A9-3744-80A0-179DFFBD3C6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3864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F3EE0D-70A9-3744-80A0-179DFFBD3C6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0862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F3EE0D-70A9-3744-80A0-179DFFBD3C6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9287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F3EE0D-70A9-3744-80A0-179DFFBD3C6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5227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F3EE0D-70A9-3744-80A0-179DFFBD3C6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3411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6898B705-5FFE-9F4D-8008-C4862FF0FA71}" type="datetime1">
              <a:rPr lang="en-US" smtClean="0"/>
              <a:t>11/21/16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0EF71-7976-3A4B-A1E7-81787B4E0C89}" type="datetime1">
              <a:rPr lang="en-US" smtClean="0"/>
              <a:t>11/21/16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9F5B6-44C8-B948-8DE9-635D16FC9B63}" type="datetime1">
              <a:rPr lang="en-US" smtClean="0"/>
              <a:t>11/21/16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7B75C-E825-BC43-A4B1-EB9BFCF6FB6F}" type="datetime1">
              <a:rPr lang="en-US" smtClean="0"/>
              <a:t>11/21/16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EB196-A45A-D845-99A2-A6C5754BCCDE}" type="datetime1">
              <a:rPr lang="en-US" smtClean="0"/>
              <a:t>11/21/16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B8C47-084D-5E4F-9F39-A9CC0AEE1836}" type="datetime1">
              <a:rPr lang="en-US" smtClean="0"/>
              <a:t>11/21/16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F556A-2A7E-7441-B66C-58B0F29F0DD4}" type="datetime1">
              <a:rPr lang="en-US" smtClean="0"/>
              <a:t>11/21/16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A0E91-21C9-B34B-BDA3-54828D048E15}" type="datetime1">
              <a:rPr lang="en-US" smtClean="0"/>
              <a:t>11/21/16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4D219-0026-5E46-A97C-95D1AFD5F241}" type="datetime1">
              <a:rPr lang="en-US" smtClean="0"/>
              <a:t>11/21/16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4A4E5-D3F3-0340-933B-89100A486D39}" type="datetime1">
              <a:rPr lang="en-US" smtClean="0"/>
              <a:t>11/21/16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65C76-6878-A94F-91FC-5ED539D1DEF7}" type="datetime1">
              <a:rPr lang="en-US" smtClean="0"/>
              <a:t>11/21/16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F3F457DB-16BB-F94C-806C-4F6051AD180A}" type="datetime1">
              <a:rPr lang="en-US" smtClean="0"/>
              <a:t>11/21/16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Programming Fundamentals for Android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Week 13: Concurrency and </a:t>
            </a:r>
            <a:r>
              <a:rPr lang="en-US" dirty="0" smtClean="0"/>
              <a:t>Threading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3466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Concurrency Utilities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ctr">
            <a:normAutofit lnSpcReduction="10000"/>
          </a:bodyPr>
          <a:lstStyle/>
          <a:p>
            <a:r>
              <a:rPr lang="en-US" sz="3000" dirty="0" smtClean="0"/>
              <a:t>The Threads API (</a:t>
            </a:r>
            <a:r>
              <a:rPr lang="en-US" sz="3000" i="1" dirty="0" smtClean="0"/>
              <a:t>Runnable, Thread, </a:t>
            </a:r>
            <a:r>
              <a:rPr lang="en-US" sz="3000" dirty="0" err="1" smtClean="0"/>
              <a:t>etc</a:t>
            </a:r>
            <a:r>
              <a:rPr lang="en-US" sz="3000" dirty="0" smtClean="0"/>
              <a:t>) provide a low-level way of working with threads</a:t>
            </a:r>
          </a:p>
          <a:p>
            <a:r>
              <a:rPr lang="en-US" sz="3000" dirty="0" smtClean="0"/>
              <a:t>As programs become more complex, the Threads API can become difficult to work with</a:t>
            </a:r>
          </a:p>
          <a:p>
            <a:r>
              <a:rPr lang="en-US" sz="3000" dirty="0" smtClean="0"/>
              <a:t>The Concurrency Utilities framework provides higher-level classes and interfaces to simplify threading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0668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Executors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sz="3000" dirty="0" smtClean="0"/>
              <a:t>An </a:t>
            </a:r>
            <a:r>
              <a:rPr lang="en-US" sz="3000" b="1" dirty="0" smtClean="0"/>
              <a:t>Executor</a:t>
            </a:r>
            <a:r>
              <a:rPr lang="en-US" sz="3000" dirty="0" smtClean="0"/>
              <a:t> decouples task submission from task execution – </a:t>
            </a:r>
            <a:r>
              <a:rPr lang="en-US" sz="3000" i="1" dirty="0" smtClean="0"/>
              <a:t>Thread </a:t>
            </a:r>
            <a:r>
              <a:rPr lang="en-US" sz="3000" dirty="0" smtClean="0"/>
              <a:t>responsible for creating a thread and running a task</a:t>
            </a:r>
          </a:p>
          <a:p>
            <a:r>
              <a:rPr lang="en-US" sz="3000" dirty="0" smtClean="0"/>
              <a:t>Executor alone can’t execute a collection of tasks, can’t return values, and can’t track running tasks</a:t>
            </a:r>
          </a:p>
          <a:p>
            <a:r>
              <a:rPr lang="en-US" sz="3000" b="1" dirty="0" err="1" smtClean="0"/>
              <a:t>ExecutorService</a:t>
            </a:r>
            <a:r>
              <a:rPr lang="en-US" sz="3000" b="1" i="1" dirty="0" smtClean="0"/>
              <a:t> </a:t>
            </a:r>
            <a:r>
              <a:rPr lang="en-US" sz="3000" dirty="0" smtClean="0"/>
              <a:t>provides these additional features</a:t>
            </a:r>
            <a:endParaRPr lang="en-US" sz="3000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04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Synchronizers	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sz="3000" b="1" dirty="0" smtClean="0"/>
              <a:t>Synchronizers </a:t>
            </a:r>
            <a:r>
              <a:rPr lang="en-US" sz="3000" dirty="0" smtClean="0"/>
              <a:t>are classes that facilitate common forms of synchronization</a:t>
            </a:r>
          </a:p>
          <a:p>
            <a:pPr lvl="2"/>
            <a:r>
              <a:rPr lang="en-US" sz="2600" b="1" dirty="0" smtClean="0"/>
              <a:t>Countdown Latches: </a:t>
            </a:r>
            <a:r>
              <a:rPr lang="en-US" sz="2600" dirty="0" smtClean="0"/>
              <a:t>threads wait until another thread allows them to continue</a:t>
            </a:r>
          </a:p>
          <a:p>
            <a:pPr lvl="2"/>
            <a:r>
              <a:rPr lang="en-US" sz="2600" b="1" dirty="0" smtClean="0"/>
              <a:t>Cyclic Barriers: </a:t>
            </a:r>
            <a:r>
              <a:rPr lang="en-US" sz="2600" dirty="0" smtClean="0"/>
              <a:t>a set of threads must reach a common point before they all continue</a:t>
            </a:r>
          </a:p>
          <a:p>
            <a:pPr lvl="2"/>
            <a:r>
              <a:rPr lang="en-US" sz="2600" b="1" dirty="0" smtClean="0"/>
              <a:t>Exchangers: </a:t>
            </a:r>
            <a:r>
              <a:rPr lang="en-US" sz="2600" dirty="0" smtClean="0"/>
              <a:t>provide a point where threads can swap data</a:t>
            </a:r>
          </a:p>
          <a:p>
            <a:pPr lvl="2"/>
            <a:r>
              <a:rPr lang="en-US" sz="2600" b="1" dirty="0" smtClean="0"/>
              <a:t>Semaphores: </a:t>
            </a:r>
            <a:r>
              <a:rPr lang="en-US" sz="2600" dirty="0" smtClean="0"/>
              <a:t>limit the number of threads that can access a resource</a:t>
            </a:r>
            <a:endParaRPr lang="en-US" sz="2600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6463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Semaphores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ctr">
            <a:normAutofit fontScale="92500" lnSpcReduction="20000"/>
          </a:bodyPr>
          <a:lstStyle/>
          <a:p>
            <a:r>
              <a:rPr lang="en-US" sz="3000" dirty="0" smtClean="0"/>
              <a:t>Maintain a set of permits</a:t>
            </a:r>
          </a:p>
          <a:p>
            <a:r>
              <a:rPr lang="en-US" sz="3000" dirty="0" smtClean="0"/>
              <a:t>A thread must acquire a permit before continuing and release the permit when done with a task</a:t>
            </a:r>
          </a:p>
          <a:p>
            <a:r>
              <a:rPr lang="en-US" sz="3000" dirty="0" smtClean="0"/>
              <a:t>If no permit is available, a thread must wait</a:t>
            </a:r>
          </a:p>
          <a:p>
            <a:r>
              <a:rPr lang="en-US" sz="3000" dirty="0" smtClean="0"/>
              <a:t>Fair semaphores grant permits in the order threads request them, unfair semaphores do not guarantee this</a:t>
            </a:r>
          </a:p>
          <a:p>
            <a:r>
              <a:rPr lang="en-US" sz="3000" dirty="0" smtClean="0"/>
              <a:t>Semaphores that allow only one thread to execute at a time are known as </a:t>
            </a:r>
            <a:r>
              <a:rPr lang="en-US" sz="3000" b="1" dirty="0" smtClean="0"/>
              <a:t>binary semaphores</a:t>
            </a:r>
            <a:r>
              <a:rPr lang="en-US" sz="3000" dirty="0" smtClean="0"/>
              <a:t> or </a:t>
            </a:r>
            <a:r>
              <a:rPr lang="en-US" sz="3000" b="1" dirty="0" err="1" smtClean="0"/>
              <a:t>mutexes</a:t>
            </a:r>
            <a:r>
              <a:rPr lang="en-US" sz="3000" dirty="0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7959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Concurrent Collections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ctr">
            <a:normAutofit fontScale="92500" lnSpcReduction="10000"/>
          </a:bodyPr>
          <a:lstStyle/>
          <a:p>
            <a:r>
              <a:rPr lang="en-US" sz="3000" i="1" dirty="0" smtClean="0"/>
              <a:t>List, Set, Map, </a:t>
            </a:r>
            <a:r>
              <a:rPr lang="en-US" sz="3000" i="1" dirty="0" err="1" smtClean="0"/>
              <a:t>ArrayList</a:t>
            </a:r>
            <a:r>
              <a:rPr lang="en-US" sz="3000" i="1" dirty="0" smtClean="0"/>
              <a:t>, </a:t>
            </a:r>
            <a:r>
              <a:rPr lang="en-US" sz="3000" i="1" dirty="0" err="1" smtClean="0"/>
              <a:t>HashSet</a:t>
            </a:r>
            <a:r>
              <a:rPr lang="en-US" sz="3000" i="1" dirty="0" smtClean="0"/>
              <a:t>, </a:t>
            </a:r>
            <a:r>
              <a:rPr lang="en-US" sz="3000" i="1" dirty="0" err="1" smtClean="0"/>
              <a:t>HashMap</a:t>
            </a:r>
            <a:r>
              <a:rPr lang="en-US" sz="3000" i="1" dirty="0" smtClean="0"/>
              <a:t>, </a:t>
            </a:r>
            <a:r>
              <a:rPr lang="en-US" sz="3000" dirty="0" err="1" smtClean="0"/>
              <a:t>etc</a:t>
            </a:r>
            <a:r>
              <a:rPr lang="en-US" sz="3000" dirty="0" smtClean="0"/>
              <a:t> are not thread-safe</a:t>
            </a:r>
          </a:p>
          <a:p>
            <a:r>
              <a:rPr lang="en-US" sz="3000" dirty="0" smtClean="0"/>
              <a:t>An object or code is </a:t>
            </a:r>
            <a:r>
              <a:rPr lang="en-US" sz="3000" b="1" dirty="0" smtClean="0"/>
              <a:t>thread-safe</a:t>
            </a:r>
            <a:r>
              <a:rPr lang="en-US" sz="3000" dirty="0" smtClean="0"/>
              <a:t> if it is guaranteed to be free of race conditions and functions correctly when accessed by multiple threads</a:t>
            </a:r>
          </a:p>
          <a:p>
            <a:r>
              <a:rPr lang="en-US" sz="3000" i="1" dirty="0" err="1" smtClean="0"/>
              <a:t>java.util.Collections</a:t>
            </a:r>
            <a:r>
              <a:rPr lang="en-US" sz="3000" i="1" dirty="0" smtClean="0"/>
              <a:t> </a:t>
            </a:r>
            <a:r>
              <a:rPr lang="en-US" sz="3000" dirty="0" smtClean="0"/>
              <a:t>includes </a:t>
            </a:r>
            <a:r>
              <a:rPr lang="en-US" sz="3000" dirty="0" smtClean="0"/>
              <a:t>wrapper </a:t>
            </a:r>
            <a:r>
              <a:rPr lang="en-US" sz="3000" dirty="0" smtClean="0"/>
              <a:t>methods to create thread-safe collection objects but often affect performance and require the use of semaphores when iterating </a:t>
            </a:r>
            <a:endParaRPr lang="en-US" sz="3000" i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8321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Concurrent Collections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ctr">
            <a:normAutofit fontScale="92500" lnSpcReduction="20000"/>
          </a:bodyPr>
          <a:lstStyle/>
          <a:p>
            <a:r>
              <a:rPr lang="en-US" sz="3000" dirty="0" smtClean="0"/>
              <a:t>Concurrency Utilities framework provides performant collections with weakly-consistent iterators</a:t>
            </a:r>
          </a:p>
          <a:p>
            <a:r>
              <a:rPr lang="en-US" sz="3000" dirty="0" smtClean="0"/>
              <a:t>A </a:t>
            </a:r>
            <a:r>
              <a:rPr lang="en-US" sz="3000" b="1" dirty="0" smtClean="0"/>
              <a:t>weakly-consistent </a:t>
            </a:r>
            <a:r>
              <a:rPr lang="en-US" sz="3000" dirty="0" smtClean="0"/>
              <a:t>iterator has the following properties</a:t>
            </a:r>
          </a:p>
          <a:p>
            <a:pPr lvl="2"/>
            <a:r>
              <a:rPr lang="en-US" sz="2600" dirty="0" smtClean="0"/>
              <a:t>If an element has been removed after iteration has begun and the element hasn’t been returned, it will not be returned during iteration</a:t>
            </a:r>
          </a:p>
          <a:p>
            <a:pPr lvl="2"/>
            <a:r>
              <a:rPr lang="en-US" sz="2600" dirty="0" smtClean="0"/>
              <a:t>No element is returned more than once during iteration</a:t>
            </a:r>
          </a:p>
          <a:p>
            <a:pPr lvl="2"/>
            <a:r>
              <a:rPr lang="en-US" sz="2600" dirty="0" smtClean="0"/>
              <a:t>If an element is added after iteration begins, it may or may not be returned during iteration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0104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3200" dirty="0"/>
              <a:t>In the checking account example, we addressed </a:t>
            </a:r>
            <a:r>
              <a:rPr lang="en-US" sz="3200" dirty="0" smtClean="0"/>
              <a:t>the race </a:t>
            </a:r>
            <a:r>
              <a:rPr lang="en-US" sz="3200" dirty="0"/>
              <a:t>condition though synchronization, first </a:t>
            </a:r>
            <a:r>
              <a:rPr lang="en-US" sz="3200" dirty="0" smtClean="0"/>
              <a:t>by declaring </a:t>
            </a:r>
            <a:r>
              <a:rPr lang="en-US" sz="3200" dirty="0"/>
              <a:t>the </a:t>
            </a:r>
            <a:r>
              <a:rPr lang="en-US" sz="3200" i="1" dirty="0"/>
              <a:t>withdraw()</a:t>
            </a:r>
            <a:r>
              <a:rPr lang="en-US" sz="3200" dirty="0"/>
              <a:t> method as </a:t>
            </a:r>
            <a:r>
              <a:rPr lang="en-US" sz="3200" dirty="0" smtClean="0"/>
              <a:t>synchronized and </a:t>
            </a:r>
            <a:r>
              <a:rPr lang="en-US" sz="3200" dirty="0"/>
              <a:t>second by using a synchronizer. An </a:t>
            </a:r>
            <a:r>
              <a:rPr lang="en-US" sz="3200" dirty="0" smtClean="0"/>
              <a:t>alternative method </a:t>
            </a:r>
            <a:r>
              <a:rPr lang="en-US" sz="3200" dirty="0"/>
              <a:t>is to use a synchronize statement like this</a:t>
            </a:r>
            <a:r>
              <a:rPr lang="en-US" sz="3200" dirty="0" smtClean="0"/>
              <a:t>:</a:t>
            </a:r>
          </a:p>
          <a:p>
            <a:pPr marL="0" indent="0">
              <a:lnSpc>
                <a:spcPct val="120000"/>
              </a:lnSpc>
              <a:buNone/>
            </a:pPr>
            <a:endParaRPr lang="en-US" sz="32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//</a:t>
            </a:r>
            <a:r>
              <a:rPr lang="en-US" sz="32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some </a:t>
            </a:r>
            <a:r>
              <a:rPr lang="en-US" sz="320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code </a:t>
            </a:r>
            <a:endParaRPr lang="en-US" sz="3200" smtClean="0">
              <a:solidFill>
                <a:srgbClr val="FF0000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synchronize(object</a:t>
            </a:r>
            <a:r>
              <a:rPr lang="en-US" sz="32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) { </a:t>
            </a:r>
            <a:endParaRPr lang="en-US" sz="3200" dirty="0" smtClean="0">
              <a:solidFill>
                <a:srgbClr val="FF0000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3200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  // </a:t>
            </a:r>
            <a:r>
              <a:rPr lang="en-US" sz="32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code that uses object </a:t>
            </a:r>
            <a:endParaRPr lang="en-US" sz="3200" dirty="0" smtClean="0">
              <a:solidFill>
                <a:srgbClr val="FF0000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3200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  // but </a:t>
            </a:r>
            <a:r>
              <a:rPr lang="en-US" sz="32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only allows one thread to access it at a time </a:t>
            </a:r>
            <a:endParaRPr lang="en-US" sz="3200" dirty="0" smtClean="0">
              <a:solidFill>
                <a:srgbClr val="FF0000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sz="3200" dirty="0">
              <a:solidFill>
                <a:srgbClr val="FF0000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sz="3200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en-US" sz="3200" dirty="0" smtClean="0"/>
              <a:t>This </a:t>
            </a:r>
            <a:r>
              <a:rPr lang="en-US" sz="3200" dirty="0"/>
              <a:t>creates an intrinsic lock on </a:t>
            </a:r>
            <a:r>
              <a:rPr lang="en-US" sz="3200" i="1" dirty="0"/>
              <a:t>object</a:t>
            </a:r>
            <a:r>
              <a:rPr lang="en-US" sz="3200" dirty="0"/>
              <a:t>. Rewrite the checking account example to use an intrinsic lock on the </a:t>
            </a:r>
            <a:r>
              <a:rPr lang="en-US" sz="3200" i="1" dirty="0"/>
              <a:t>account</a:t>
            </a:r>
            <a:r>
              <a:rPr lang="en-US" sz="3200" dirty="0"/>
              <a:t> object created </a:t>
            </a:r>
            <a:r>
              <a:rPr lang="en-US" sz="3200" i="1" dirty="0" err="1"/>
              <a:t>Main.main</a:t>
            </a:r>
            <a:r>
              <a:rPr lang="en-US" sz="3200" i="1" dirty="0"/>
              <a:t>()</a:t>
            </a:r>
            <a:r>
              <a:rPr lang="en-US" sz="3200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156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Corresponding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sz="2800" i="1" dirty="0" smtClean="0"/>
              <a:t>Learn Java for Android Development</a:t>
            </a:r>
            <a:r>
              <a:rPr lang="en-US" sz="2800" dirty="0" smtClean="0"/>
              <a:t>, pp. 324-354, 487-536</a:t>
            </a:r>
            <a:endParaRPr lang="en-US" sz="280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899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034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sz="3000" dirty="0" smtClean="0"/>
              <a:t>A </a:t>
            </a:r>
            <a:r>
              <a:rPr lang="en-US" sz="3000" b="1" dirty="0" smtClean="0"/>
              <a:t>thread</a:t>
            </a:r>
            <a:r>
              <a:rPr lang="en-US" sz="3000" dirty="0" smtClean="0"/>
              <a:t> is a path of execution through a program’s code</a:t>
            </a:r>
          </a:p>
          <a:p>
            <a:r>
              <a:rPr lang="en-US" sz="3000" dirty="0" smtClean="0"/>
              <a:t>All our programs so far have executed in a single thread</a:t>
            </a:r>
          </a:p>
          <a:p>
            <a:r>
              <a:rPr lang="en-US" sz="3000" dirty="0" smtClean="0"/>
              <a:t>We can use threads to execute multiple tasks simultaneously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53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Runnable Interface	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 anchor="ctr">
            <a:normAutofit/>
          </a:bodyPr>
          <a:lstStyle/>
          <a:p>
            <a:r>
              <a:rPr lang="en-US" sz="3000" dirty="0" smtClean="0"/>
              <a:t>Used to supply code for threads to execute</a:t>
            </a:r>
          </a:p>
          <a:p>
            <a:r>
              <a:rPr lang="en-US" sz="3000" dirty="0" smtClean="0"/>
              <a:t>Declares a single method that takes no parameters and returns no value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 anchor="ctr">
            <a:norm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sz="20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Runnable r = new Runnable</a:t>
            </a:r>
            <a:r>
              <a:rPr lang="en-US" sz="2000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() {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sz="2000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   @</a:t>
            </a:r>
            <a:r>
              <a:rPr lang="en-US" sz="20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Override </a:t>
            </a:r>
            <a:endParaRPr lang="en-US" sz="2000" dirty="0" smtClean="0">
              <a:solidFill>
                <a:srgbClr val="FF0000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sz="20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  public </a:t>
            </a:r>
            <a:r>
              <a:rPr lang="en-US" sz="20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void run() { </a:t>
            </a:r>
            <a:endParaRPr lang="en-US" sz="2000" dirty="0" smtClean="0">
              <a:solidFill>
                <a:srgbClr val="FF0000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sz="20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      // </a:t>
            </a:r>
            <a:r>
              <a:rPr lang="en-US" sz="20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code to execute </a:t>
            </a:r>
            <a:endParaRPr lang="en-US" sz="2000" dirty="0" smtClean="0">
              <a:solidFill>
                <a:srgbClr val="FF0000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sz="20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  }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sz="2000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};</a:t>
            </a:r>
            <a:endParaRPr lang="en-US" sz="2000" dirty="0">
              <a:solidFill>
                <a:srgbClr val="FF0000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517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 Class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sz="3000" dirty="0" smtClean="0"/>
              <a:t>A way of interfacing with the operating system’s thread management</a:t>
            </a:r>
          </a:p>
          <a:p>
            <a:r>
              <a:rPr lang="en-US" sz="3000" dirty="0" smtClean="0"/>
              <a:t>A single operating system thread is associated with a </a:t>
            </a:r>
            <a:r>
              <a:rPr lang="en-US" sz="3000" i="1" dirty="0" smtClean="0"/>
              <a:t>Thread</a:t>
            </a:r>
            <a:r>
              <a:rPr lang="en-US" sz="3000" dirty="0" smtClean="0"/>
              <a:t> instance</a:t>
            </a:r>
          </a:p>
          <a:p>
            <a:r>
              <a:rPr lang="en-US" sz="3000" dirty="0" smtClean="0"/>
              <a:t>We can pass a </a:t>
            </a:r>
            <a:r>
              <a:rPr lang="en-US" sz="3000" i="1" dirty="0" smtClean="0"/>
              <a:t>Runnable</a:t>
            </a:r>
            <a:r>
              <a:rPr lang="en-US" sz="3000" dirty="0" smtClean="0"/>
              <a:t> instance using the </a:t>
            </a:r>
            <a:r>
              <a:rPr lang="en-US" sz="3000" i="1" dirty="0" smtClean="0"/>
              <a:t>Thread</a:t>
            </a:r>
            <a:r>
              <a:rPr lang="en-US" sz="3000" dirty="0" smtClean="0"/>
              <a:t> constructor or override the </a:t>
            </a:r>
            <a:r>
              <a:rPr lang="en-US" sz="3000" i="1" dirty="0" smtClean="0"/>
              <a:t>run()</a:t>
            </a:r>
            <a:r>
              <a:rPr lang="en-US" sz="3000" dirty="0" smtClean="0"/>
              <a:t> method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364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 within Threads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sz="3000" dirty="0" smtClean="0"/>
              <a:t>Unhandled exceptions will cause a thread to terminate</a:t>
            </a:r>
          </a:p>
          <a:p>
            <a:r>
              <a:rPr lang="en-US" sz="3000" dirty="0" smtClean="0"/>
              <a:t>We can use uncaught exception handlers to deal with exceptions that occur in threads that aren’t handled elsewhere in the thread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4567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Synchronization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ctr">
            <a:normAutofit fontScale="92500" lnSpcReduction="10000"/>
          </a:bodyPr>
          <a:lstStyle/>
          <a:p>
            <a:r>
              <a:rPr lang="en-US" sz="3000" dirty="0" smtClean="0"/>
              <a:t>Though threads execute independently, they often share data</a:t>
            </a:r>
          </a:p>
          <a:p>
            <a:r>
              <a:rPr lang="en-US" sz="3000" dirty="0" smtClean="0"/>
              <a:t>Problems can arise due to how shared data is accessed/modified</a:t>
            </a:r>
          </a:p>
          <a:p>
            <a:r>
              <a:rPr lang="en-US" sz="3000" dirty="0" smtClean="0"/>
              <a:t>A </a:t>
            </a:r>
            <a:r>
              <a:rPr lang="en-US" sz="3000" b="1" dirty="0" smtClean="0"/>
              <a:t>race condition </a:t>
            </a:r>
            <a:r>
              <a:rPr lang="en-US" sz="3000" dirty="0" smtClean="0"/>
              <a:t>is a </a:t>
            </a:r>
            <a:r>
              <a:rPr lang="en-US" sz="3000" dirty="0" smtClean="0"/>
              <a:t>scenario </a:t>
            </a:r>
            <a:r>
              <a:rPr lang="en-US" sz="3000" dirty="0" smtClean="0"/>
              <a:t>in which multiple threads access data and the final result is dependent on the timing of how threads are executed</a:t>
            </a:r>
          </a:p>
          <a:p>
            <a:r>
              <a:rPr lang="en-US" sz="3000" b="1" dirty="0" smtClean="0"/>
              <a:t>Synchronized access </a:t>
            </a:r>
            <a:r>
              <a:rPr lang="en-US" sz="3000" dirty="0" smtClean="0"/>
              <a:t>to a method allows only one thread to execute a method at a time</a:t>
            </a:r>
            <a:endParaRPr lang="en-US" sz="3000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8621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Concurrency Utilities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905202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697</TotalTime>
  <Words>709</Words>
  <Application>Microsoft Macintosh PowerPoint</Application>
  <PresentationFormat>Widescreen</PresentationFormat>
  <Paragraphs>99</Paragraphs>
  <Slides>16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Calibri</vt:lpstr>
      <vt:lpstr>Century Schoolbook</vt:lpstr>
      <vt:lpstr>Consolas</vt:lpstr>
      <vt:lpstr>Wingdings 2</vt:lpstr>
      <vt:lpstr>Arial</vt:lpstr>
      <vt:lpstr>View</vt:lpstr>
      <vt:lpstr>Programming Fundamentals for Android</vt:lpstr>
      <vt:lpstr>Corresponding Text</vt:lpstr>
      <vt:lpstr>Threads</vt:lpstr>
      <vt:lpstr>Threads</vt:lpstr>
      <vt:lpstr>Runnable Interface </vt:lpstr>
      <vt:lpstr>Thread Class</vt:lpstr>
      <vt:lpstr>Exceptions within Threads</vt:lpstr>
      <vt:lpstr>Synchronization</vt:lpstr>
      <vt:lpstr>Concurrency Utilities</vt:lpstr>
      <vt:lpstr>Concurrency Utilities</vt:lpstr>
      <vt:lpstr>Executors</vt:lpstr>
      <vt:lpstr>Synchronizers </vt:lpstr>
      <vt:lpstr>Semaphores</vt:lpstr>
      <vt:lpstr>Concurrent Collections</vt:lpstr>
      <vt:lpstr>Concurrent Collections</vt:lpstr>
      <vt:lpstr>Exercise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Fundamentals for Android</dc:title>
  <dc:creator>Arthur Neuman</dc:creator>
  <cp:lastModifiedBy>Arthur Neuman</cp:lastModifiedBy>
  <cp:revision>84</cp:revision>
  <cp:lastPrinted>2016-03-03T00:50:06Z</cp:lastPrinted>
  <dcterms:created xsi:type="dcterms:W3CDTF">2016-01-21T00:24:28Z</dcterms:created>
  <dcterms:modified xsi:type="dcterms:W3CDTF">2016-11-21T22:59:59Z</dcterms:modified>
</cp:coreProperties>
</file>