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7" d="100"/>
          <a:sy n="67" d="100"/>
        </p:scale>
        <p:origin x="6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E76768-7830-43EB-9C2D-53DA4D21C766}"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373111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76768-7830-43EB-9C2D-53DA4D21C766}"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322862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76768-7830-43EB-9C2D-53DA4D21C766}"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39956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76768-7830-43EB-9C2D-53DA4D21C766}"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B508-068E-49A1-BAB9-F52319264DF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5143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76768-7830-43EB-9C2D-53DA4D21C766}"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4010646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CE76768-7830-43EB-9C2D-53DA4D21C766}"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865130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CE76768-7830-43EB-9C2D-53DA4D21C766}"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3551452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E76768-7830-43EB-9C2D-53DA4D21C766}"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200481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E76768-7830-43EB-9C2D-53DA4D21C766}"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52809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E76768-7830-43EB-9C2D-53DA4D21C766}"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30432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E76768-7830-43EB-9C2D-53DA4D21C766}"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208119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E76768-7830-43EB-9C2D-53DA4D21C766}"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143769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E76768-7830-43EB-9C2D-53DA4D21C766}"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3086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E76768-7830-43EB-9C2D-53DA4D21C766}"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171991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CE76768-7830-43EB-9C2D-53DA4D21C766}"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206758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76768-7830-43EB-9C2D-53DA4D21C766}"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399235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76768-7830-43EB-9C2D-53DA4D21C766}"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B508-068E-49A1-BAB9-F52319264DF4}" type="slidenum">
              <a:rPr lang="en-US" smtClean="0"/>
              <a:t>‹#›</a:t>
            </a:fld>
            <a:endParaRPr lang="en-US"/>
          </a:p>
        </p:txBody>
      </p:sp>
    </p:spTree>
    <p:extLst>
      <p:ext uri="{BB962C8B-B14F-4D97-AF65-F5344CB8AC3E}">
        <p14:creationId xmlns:p14="http://schemas.microsoft.com/office/powerpoint/2010/main" val="404730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CE76768-7830-43EB-9C2D-53DA4D21C766}" type="datetimeFigureOut">
              <a:rPr lang="en-US" smtClean="0"/>
              <a:t>11/24/2019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5E6B508-068E-49A1-BAB9-F52319264DF4}" type="slidenum">
              <a:rPr lang="en-US" smtClean="0"/>
              <a:t>‹#›</a:t>
            </a:fld>
            <a:endParaRPr lang="en-US"/>
          </a:p>
        </p:txBody>
      </p:sp>
    </p:spTree>
    <p:extLst>
      <p:ext uri="{BB962C8B-B14F-4D97-AF65-F5344CB8AC3E}">
        <p14:creationId xmlns:p14="http://schemas.microsoft.com/office/powerpoint/2010/main" val="17401216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1109059" y="1242515"/>
            <a:ext cx="9225566" cy="5078313"/>
          </a:xfrm>
          <a:prstGeom prst="rect">
            <a:avLst/>
          </a:prstGeom>
        </p:spPr>
        <p:txBody>
          <a:bodyPr wrap="square">
            <a:spAutoFit/>
          </a:bodyPr>
          <a:lstStyle/>
          <a:p>
            <a:pPr algn="just" fontAlgn="base"/>
            <a:r>
              <a:rPr lang="en-US" sz="3600" b="0" i="0" u="none" strike="noStrike" dirty="0" smtClean="0">
                <a:solidFill>
                  <a:srgbClr val="282828"/>
                </a:solidFill>
                <a:effectLst/>
              </a:rPr>
              <a:t>The Internet of Things, or </a:t>
            </a:r>
            <a:r>
              <a:rPr lang="en-US" sz="3600" b="0" i="0" u="none" strike="noStrike" dirty="0" err="1" smtClean="0">
                <a:solidFill>
                  <a:srgbClr val="282828"/>
                </a:solidFill>
                <a:effectLst/>
              </a:rPr>
              <a:t>IoT</a:t>
            </a:r>
            <a:r>
              <a:rPr lang="en-US" sz="3600" b="0" i="0" u="none" strike="noStrike" dirty="0" smtClean="0">
                <a:solidFill>
                  <a:srgbClr val="282828"/>
                </a:solidFill>
                <a:effectLst/>
              </a:rPr>
              <a:t>, isn't as esoteric as it sounds. It simply refers to the interconnection of physical objects, computing devices and encompasses a wide range of emerging technologies such as virtual power plants, intelligent transportation systems and smart cars. One a smaller scale, </a:t>
            </a:r>
            <a:r>
              <a:rPr lang="en-US" sz="3600" b="0" i="0" u="none" strike="noStrike" dirty="0" err="1" smtClean="0">
                <a:solidFill>
                  <a:srgbClr val="282828"/>
                </a:solidFill>
                <a:effectLst/>
              </a:rPr>
              <a:t>IoT</a:t>
            </a:r>
            <a:r>
              <a:rPr lang="en-US" sz="3600" b="0" i="0" u="none" strike="noStrike" dirty="0" smtClean="0">
                <a:solidFill>
                  <a:srgbClr val="282828"/>
                </a:solidFill>
                <a:effectLst/>
              </a:rPr>
              <a:t> includes any "smart" (internet-connected) household item, from lighting to thermostats to televisions. </a:t>
            </a:r>
            <a:endParaRPr lang="en-US" sz="3600" b="0" i="0" u="none" strike="noStrike" dirty="0">
              <a:solidFill>
                <a:srgbClr val="282828"/>
              </a:solidFill>
              <a:effectLst/>
            </a:endParaRPr>
          </a:p>
        </p:txBody>
      </p:sp>
    </p:spTree>
    <p:extLst>
      <p:ext uri="{BB962C8B-B14F-4D97-AF65-F5344CB8AC3E}">
        <p14:creationId xmlns:p14="http://schemas.microsoft.com/office/powerpoint/2010/main" val="376470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0762" y="980213"/>
            <a:ext cx="7824787" cy="4031873"/>
          </a:xfrm>
          <a:prstGeom prst="rect">
            <a:avLst/>
          </a:prstGeom>
        </p:spPr>
        <p:txBody>
          <a:bodyPr wrap="square">
            <a:spAutoFit/>
          </a:bodyPr>
          <a:lstStyle/>
          <a:p>
            <a:pPr algn="just"/>
            <a:r>
              <a:rPr lang="en-US" sz="3200" b="0" i="0" u="none" strike="noStrike" dirty="0" err="1" smtClean="0">
                <a:solidFill>
                  <a:srgbClr val="282828"/>
                </a:solidFill>
                <a:effectLst/>
                <a:latin typeface="Calibri" panose="020F0502020204030204" pitchFamily="34" charset="0"/>
                <a:cs typeface="Calibri" panose="020F0502020204030204" pitchFamily="34" charset="0"/>
              </a:rPr>
              <a:t>IoT</a:t>
            </a:r>
            <a:r>
              <a:rPr lang="en-US" sz="3200" b="0" i="0" u="none" strike="noStrike" dirty="0" smtClean="0">
                <a:solidFill>
                  <a:srgbClr val="282828"/>
                </a:solidFill>
                <a:effectLst/>
                <a:latin typeface="Calibri" panose="020F0502020204030204" pitchFamily="34" charset="0"/>
                <a:cs typeface="Calibri" panose="020F0502020204030204" pitchFamily="34" charset="0"/>
              </a:rPr>
              <a:t> can be thought of as a far-reaching expansion of internet technology through an ever widening network of products, devices and systems embedded with sensors, software, and other electronic systems. Belonging to an interconnected ecosystem enables them to both generate and exchange data to make them more useful.</a:t>
            </a:r>
            <a:r>
              <a:rPr lang="en-US" sz="3200" b="0" i="0" u="none" strike="noStrike" dirty="0" smtClean="0">
                <a:solidFill>
                  <a:srgbClr val="282828"/>
                </a:solidFill>
                <a:effectLst/>
                <a:latin typeface="Georgia" panose="02040502050405020303" pitchFamily="18" charset="0"/>
              </a:rPr>
              <a:t> </a:t>
            </a:r>
            <a:endParaRPr lang="en-US" sz="3200" dirty="0"/>
          </a:p>
        </p:txBody>
      </p:sp>
    </p:spTree>
    <p:extLst>
      <p:ext uri="{BB962C8B-B14F-4D97-AF65-F5344CB8AC3E}">
        <p14:creationId xmlns:p14="http://schemas.microsoft.com/office/powerpoint/2010/main" val="58284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2337" y="394425"/>
            <a:ext cx="6096000" cy="5632311"/>
          </a:xfrm>
          <a:prstGeom prst="rect">
            <a:avLst/>
          </a:prstGeom>
        </p:spPr>
        <p:txBody>
          <a:bodyPr>
            <a:spAutoFit/>
          </a:bodyPr>
          <a:lstStyle/>
          <a:p>
            <a:pPr algn="just"/>
            <a:r>
              <a:rPr lang="en-US" sz="3600" b="0" i="0" u="none" strike="noStrike" dirty="0" smtClean="0">
                <a:solidFill>
                  <a:srgbClr val="282828"/>
                </a:solidFill>
                <a:effectLst/>
                <a:latin typeface="Calibri" panose="020F0502020204030204" pitchFamily="34" charset="0"/>
                <a:cs typeface="Calibri" panose="020F0502020204030204" pitchFamily="34" charset="0"/>
              </a:rPr>
              <a:t>2015, more than three billion people have used it to communicate, share content, stream video, purchase goods and services and more. The Internet of Things is poised to be the next big leap in the evolution of the internet with the potential to transform how we work, play and live.</a:t>
            </a:r>
            <a:endParaRPr 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126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2262" y="0"/>
            <a:ext cx="7210425" cy="6494085"/>
          </a:xfrm>
          <a:prstGeom prst="rect">
            <a:avLst/>
          </a:prstGeom>
        </p:spPr>
        <p:txBody>
          <a:bodyPr wrap="square">
            <a:spAutoFit/>
          </a:bodyPr>
          <a:lstStyle/>
          <a:p>
            <a:pPr algn="just"/>
            <a:r>
              <a:rPr lang="en-US" sz="3200" b="0" i="0" u="none" strike="noStrike" dirty="0" smtClean="0">
                <a:solidFill>
                  <a:srgbClr val="282828"/>
                </a:solidFill>
                <a:effectLst/>
                <a:latin typeface="Calibri" panose="020F0502020204030204" pitchFamily="34" charset="0"/>
                <a:cs typeface="Calibri" panose="020F0502020204030204" pitchFamily="34" charset="0"/>
              </a:rPr>
              <a:t>The use of </a:t>
            </a:r>
            <a:r>
              <a:rPr lang="en-US" sz="3200" b="0" i="0" u="none" strike="noStrike" dirty="0" err="1" smtClean="0">
                <a:solidFill>
                  <a:srgbClr val="282828"/>
                </a:solidFill>
                <a:effectLst/>
                <a:latin typeface="Calibri" panose="020F0502020204030204" pitchFamily="34" charset="0"/>
                <a:cs typeface="Calibri" panose="020F0502020204030204" pitchFamily="34" charset="0"/>
              </a:rPr>
              <a:t>IoT</a:t>
            </a:r>
            <a:r>
              <a:rPr lang="en-US" sz="3200" b="0" i="0" u="none" strike="noStrike" dirty="0" smtClean="0">
                <a:solidFill>
                  <a:srgbClr val="282828"/>
                </a:solidFill>
                <a:effectLst/>
                <a:latin typeface="Calibri" panose="020F0502020204030204" pitchFamily="34" charset="0"/>
                <a:cs typeface="Calibri" panose="020F0502020204030204" pitchFamily="34" charset="0"/>
              </a:rPr>
              <a:t> is industry-specific. Agriculture companies, for example, have already made use of sensors to monitor crops and environmental changes such as soil quality, rainfall, and temperature. This real-time data is then sent to automated farm equipment, which interprets the information to determine how much fertilizer and water to distribute. Meanwhile, the same sensor technologies can be applied in healthcare to enable providers to automatically monitor patients’ vitals.</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65010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34</TotalTime>
  <Words>220</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Georgia</vt:lpstr>
      <vt:lpstr>Tw Cen MT</vt:lpstr>
      <vt:lpstr>Droplet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Mohd Zairol Yusoff</dc:creator>
  <cp:lastModifiedBy>Dr Mohd Zairol Yusoff</cp:lastModifiedBy>
  <cp:revision>3</cp:revision>
  <dcterms:created xsi:type="dcterms:W3CDTF">2019-11-24T02:43:26Z</dcterms:created>
  <dcterms:modified xsi:type="dcterms:W3CDTF">2019-11-24T03:18:06Z</dcterms:modified>
</cp:coreProperties>
</file>