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7"/>
  </p:notesMasterIdLst>
  <p:sldIdLst>
    <p:sldId id="256" r:id="rId2"/>
    <p:sldId id="261" r:id="rId3"/>
    <p:sldId id="258" r:id="rId4"/>
    <p:sldId id="259" r:id="rId5"/>
    <p:sldId id="292" r:id="rId6"/>
    <p:sldId id="260" r:id="rId7"/>
    <p:sldId id="263" r:id="rId8"/>
    <p:sldId id="264" r:id="rId9"/>
    <p:sldId id="265" r:id="rId10"/>
    <p:sldId id="266" r:id="rId11"/>
    <p:sldId id="267" r:id="rId12"/>
    <p:sldId id="293" r:id="rId13"/>
    <p:sldId id="268" r:id="rId14"/>
    <p:sldId id="271" r:id="rId15"/>
    <p:sldId id="272" r:id="rId16"/>
    <p:sldId id="294" r:id="rId17"/>
    <p:sldId id="273" r:id="rId18"/>
    <p:sldId id="274" r:id="rId19"/>
    <p:sldId id="275" r:id="rId20"/>
    <p:sldId id="276" r:id="rId21"/>
    <p:sldId id="277" r:id="rId22"/>
    <p:sldId id="278" r:id="rId23"/>
    <p:sldId id="290" r:id="rId24"/>
    <p:sldId id="291" r:id="rId25"/>
    <p:sldId id="295" r:id="rId26"/>
    <p:sldId id="281" r:id="rId27"/>
    <p:sldId id="282" r:id="rId28"/>
    <p:sldId id="283" r:id="rId29"/>
    <p:sldId id="300" r:id="rId30"/>
    <p:sldId id="284" r:id="rId31"/>
    <p:sldId id="285" r:id="rId32"/>
    <p:sldId id="296" r:id="rId33"/>
    <p:sldId id="286" r:id="rId34"/>
    <p:sldId id="287" r:id="rId35"/>
    <p:sldId id="297" r:id="rId36"/>
    <p:sldId id="288" r:id="rId37"/>
    <p:sldId id="279" r:id="rId38"/>
    <p:sldId id="298" r:id="rId39"/>
    <p:sldId id="289" r:id="rId40"/>
    <p:sldId id="280" r:id="rId41"/>
    <p:sldId id="299" r:id="rId42"/>
    <p:sldId id="301" r:id="rId43"/>
    <p:sldId id="302" r:id="rId44"/>
    <p:sldId id="303" r:id="rId45"/>
    <p:sldId id="305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7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1" r:id="rId70"/>
    <p:sldId id="332" r:id="rId71"/>
    <p:sldId id="333" r:id="rId72"/>
    <p:sldId id="334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5" r:id="rId101"/>
    <p:sldId id="367" r:id="rId102"/>
    <p:sldId id="368" r:id="rId103"/>
    <p:sldId id="366" r:id="rId104"/>
    <p:sldId id="364" r:id="rId105"/>
    <p:sldId id="369" r:id="rId10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FF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7F08-CAD0-A544-BD4F-29DA45C90680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0AAF9-B2FF-EE4B-873D-C8899A0ED41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4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730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945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40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266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49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84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50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3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53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82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55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97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57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0323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59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766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60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9584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61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752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7447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63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79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64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6297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66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555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67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877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72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8725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73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2930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75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32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76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3968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78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4019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87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060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166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104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47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99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84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364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61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Users should fiasy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889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Users should fiasy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0AAF9-B2FF-EE4B-873D-C8899A0ED41E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95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533D-0DAD-89FD-39F2-F89F77D55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B0761-0FE0-131D-020D-9010DCBA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9056-2FBA-9C09-9F79-F08182E2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3A0A-67D2-14FC-F578-9C23AC36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8F09-6086-C9CD-1222-A6211FF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2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C391-FB0A-1EA8-04AF-CFB52428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8B5CB-359E-419F-FCB3-520D7B9F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CC0F-775D-8A9B-9FE8-8698A8E3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4E3D-05B0-1A3C-0EEF-FA81E2D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95DB-0599-F270-99D3-8A7486D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460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7CE86-9158-D98E-6762-7208AF6AD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0C2A4-A630-FA35-EC43-31F5BE93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4B85-7CF4-D1EB-4548-9FC747AB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D16D-EA2D-EF95-5664-B0EC5681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A61-A186-2AEF-6916-7B6BBAD9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54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FFCA-1564-CCE7-96CD-A2AB2D2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8ED8-4326-8209-0D9B-11292510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4C78-12CB-1370-4608-FA782545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4750-D41A-F90A-50E9-0F6A7E1E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BEFA-2172-DCC0-214E-B5D94F90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68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BEC1-E43F-9C31-1449-2CD080B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5FD1-0B52-15F8-6919-4540B6FE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E18A-EAC0-3FC4-04D7-2B89A5D6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67F0-3C8F-FD56-97C5-7A78932A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E29E-2EE1-2C56-1CFF-520B9B54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83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C28B-3AE1-564C-DD43-6F3D9491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6700-A7A7-85F5-37D9-2632F69AF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80A9-F07D-8BC7-79DA-DFB3BBFC7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D2EF0-1AB8-D834-6AA8-B41F955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95B3-0A5A-DC20-9163-AF10EB5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31A3-E34F-7834-2185-C5645A93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55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37BB-0822-AB8A-0438-3C5F8452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AA03-E19B-EF70-3E89-6F581661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783AD-8225-78C7-DB1A-E8FD4B6E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8F343-7742-DE65-17AE-5CEDDA6EF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80580-BC6C-A4D1-DA88-4BBDDCBBE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50874-DB75-6BE0-2327-E73C06B3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1FF7A-C700-229D-5213-6A2A7403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8CCF3-824A-805A-2E64-C098816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53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2E2C-78E4-EE86-54CE-2314871F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0052B-34B2-9662-9145-99A62C6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15E94-89A2-81F2-BACD-76603168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19780-BC27-6152-F34B-BF7A860E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144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911C2-E4A1-72E0-7FE3-92FBEE6C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8938D-BA15-ED62-A783-2E95F8BD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1A6B-0AFB-6E48-8BE9-24DB8935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2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3CF9-B0ED-B6B3-8AEE-68D8EB53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E68-E64F-D443-D0C9-B6474FCF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B568B-A439-E48B-D02A-4E1FCE3B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967CB-4B5C-D574-6693-BF39D8A0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C7BF-BC96-584F-3E14-04565D5B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2E753-7254-2C2D-69B9-9957BDE0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77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0B94-1628-EA9D-D790-8D0AE167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597F6-4D7E-8B8E-F03D-7C1DD98F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B1F3D-23A4-79F7-12AF-E4F0F451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3E0D9-8C0C-042A-A109-C25E8003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B929-3C99-BFAA-80C6-4FB1A4F7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A88EE-DE7F-DD6B-3FE1-CCB0EAB5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79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BBC12-8536-F3C1-4455-9C22E48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6B6D4-1D76-409D-9C42-EDD13620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CC9B-3CB0-BDE3-5AE8-3D61F5A3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337C-5BAA-D549-9745-C103F689A4AB}" type="datetimeFigureOut">
              <a:rPr lang="en-DE" smtClean="0"/>
              <a:t>02.12.23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EA5F-B51A-C548-E9C6-B425B03F0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C4B7-5BEF-10BF-B618-0217E25C8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EEF5-8274-1349-805A-00689870F0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7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svg"/><Relationship Id="rId34" Type="http://schemas.openxmlformats.org/officeDocument/2006/relationships/image" Target="../media/image42.png"/><Relationship Id="rId7" Type="http://schemas.openxmlformats.org/officeDocument/2006/relationships/image" Target="../media/image48.png"/><Relationship Id="rId12" Type="http://schemas.openxmlformats.org/officeDocument/2006/relationships/image" Target="../media/image21.sv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" Type="http://schemas.openxmlformats.org/officeDocument/2006/relationships/image" Target="../media/image46.pn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4.sv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8" Type="http://schemas.openxmlformats.org/officeDocument/2006/relationships/image" Target="../media/image49.svg"/><Relationship Id="rId3" Type="http://schemas.openxmlformats.org/officeDocument/2006/relationships/image" Target="../media/image1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26" Type="http://schemas.openxmlformats.org/officeDocument/2006/relationships/image" Target="../media/image41.sv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24" Type="http://schemas.openxmlformats.org/officeDocument/2006/relationships/image" Target="../media/image39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svg"/><Relationship Id="rId34" Type="http://schemas.openxmlformats.org/officeDocument/2006/relationships/image" Target="../media/image42.png"/><Relationship Id="rId7" Type="http://schemas.openxmlformats.org/officeDocument/2006/relationships/image" Target="../media/image48.png"/><Relationship Id="rId12" Type="http://schemas.openxmlformats.org/officeDocument/2006/relationships/image" Target="../media/image21.sv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" Type="http://schemas.openxmlformats.org/officeDocument/2006/relationships/image" Target="../media/image46.pn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4.sv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35" Type="http://schemas.openxmlformats.org/officeDocument/2006/relationships/image" Target="../media/image43.svg"/><Relationship Id="rId8" Type="http://schemas.openxmlformats.org/officeDocument/2006/relationships/image" Target="../media/image49.svg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26" Type="http://schemas.openxmlformats.org/officeDocument/2006/relationships/image" Target="../media/image41.sv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24" Type="http://schemas.openxmlformats.org/officeDocument/2006/relationships/image" Target="../media/image39.svg"/><Relationship Id="rId32" Type="http://schemas.openxmlformats.org/officeDocument/2006/relationships/image" Target="../media/image52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31" Type="http://schemas.openxmlformats.org/officeDocument/2006/relationships/image" Target="../media/image51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18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57.png"/><Relationship Id="rId5" Type="http://schemas.openxmlformats.org/officeDocument/2006/relationships/image" Target="../media/image20.png"/><Relationship Id="rId15" Type="http://schemas.openxmlformats.org/officeDocument/2006/relationships/image" Target="../media/image61.png"/><Relationship Id="rId10" Type="http://schemas.openxmlformats.org/officeDocument/2006/relationships/image" Target="../media/image56.svg"/><Relationship Id="rId4" Type="http://schemas.openxmlformats.org/officeDocument/2006/relationships/image" Target="../media/image19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26" Type="http://schemas.openxmlformats.org/officeDocument/2006/relationships/image" Target="../media/image41.sv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24" Type="http://schemas.openxmlformats.org/officeDocument/2006/relationships/image" Target="../media/image39.svg"/><Relationship Id="rId32" Type="http://schemas.openxmlformats.org/officeDocument/2006/relationships/image" Target="../media/image64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31" Type="http://schemas.openxmlformats.org/officeDocument/2006/relationships/image" Target="../media/image63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7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25.svg"/><Relationship Id="rId4" Type="http://schemas.openxmlformats.org/officeDocument/2006/relationships/image" Target="../media/image54.svg"/><Relationship Id="rId9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26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68.svg"/><Relationship Id="rId4" Type="http://schemas.openxmlformats.org/officeDocument/2006/relationships/image" Target="../media/image27.svg"/><Relationship Id="rId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3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72.svg"/><Relationship Id="rId4" Type="http://schemas.openxmlformats.org/officeDocument/2006/relationships/image" Target="../media/image31.svg"/><Relationship Id="rId9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34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38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80.svg"/><Relationship Id="rId4" Type="http://schemas.openxmlformats.org/officeDocument/2006/relationships/image" Target="../media/image39.svg"/><Relationship Id="rId9" Type="http://schemas.openxmlformats.org/officeDocument/2006/relationships/image" Target="../media/image7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4.png"/><Relationship Id="rId21" Type="http://schemas.openxmlformats.org/officeDocument/2006/relationships/image" Target="../media/image100.png"/><Relationship Id="rId7" Type="http://schemas.openxmlformats.org/officeDocument/2006/relationships/image" Target="../media/image88.png"/><Relationship Id="rId12" Type="http://schemas.openxmlformats.org/officeDocument/2006/relationships/image" Target="../media/image6.sv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3.png"/><Relationship Id="rId16" Type="http://schemas.openxmlformats.org/officeDocument/2006/relationships/image" Target="../media/image95.svg"/><Relationship Id="rId20" Type="http://schemas.openxmlformats.org/officeDocument/2006/relationships/image" Target="../media/image9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5.png"/><Relationship Id="rId24" Type="http://schemas.openxmlformats.org/officeDocument/2006/relationships/image" Target="../media/image103.png"/><Relationship Id="rId5" Type="http://schemas.openxmlformats.org/officeDocument/2006/relationships/image" Target="../media/image86.sv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91.svg"/><Relationship Id="rId19" Type="http://schemas.openxmlformats.org/officeDocument/2006/relationships/image" Target="../media/image98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3.svg"/><Relationship Id="rId22" Type="http://schemas.openxmlformats.org/officeDocument/2006/relationships/image" Target="../media/image10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>
                <a:latin typeface="+mn-lt"/>
              </a:rPr>
              <a:t>Monolithic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93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DE" sz="2400" b="1" dirty="0"/>
              <a:t>Operational Complexity</a:t>
            </a:r>
            <a:r>
              <a:rPr lang="en-DE" sz="2400" dirty="0"/>
              <a:t>: Managing a large number of microservices can be operationally complex in terms of infrastructure, tools for deployment, monitoring, etc.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Inter-Service Communication</a:t>
            </a:r>
            <a:r>
              <a:rPr lang="en-DE" sz="2400" dirty="0"/>
              <a:t>: As microservices rely on network communication, there can be issues with latency, reliability, and data consistency between services.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Testing and Debugging</a:t>
            </a:r>
            <a:r>
              <a:rPr lang="en-DE" sz="2400" dirty="0"/>
              <a:t>: testing microservices individually and ensuring proper integration can be challenging. Debugging issues that span multiple services can be complex and time-consuming.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Challenges of Microservices Architecture?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160121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623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908F0B-6632-D568-2663-BA7790A5F7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4" name="Graphic 3" descr="Single gear outline">
            <a:extLst>
              <a:ext uri="{FF2B5EF4-FFF2-40B4-BE49-F238E27FC236}">
                <a16:creationId xmlns:a16="http://schemas.microsoft.com/office/drawing/2014/main" id="{007C7C6F-8AB8-0F3F-5C6B-9ED74617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089" y="1310780"/>
            <a:ext cx="914400" cy="914400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5F7396F8-6045-58E1-4F8D-A956B5086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4089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DE2105B2-F220-EDAB-B9FA-F3854FEC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4504" y="2514600"/>
            <a:ext cx="914400" cy="914400"/>
          </a:xfrm>
          <a:prstGeom prst="rect">
            <a:avLst/>
          </a:prstGeom>
        </p:spPr>
      </p:pic>
      <p:pic>
        <p:nvPicPr>
          <p:cNvPr id="8" name="Graphic 7" descr="Single gear outline">
            <a:extLst>
              <a:ext uri="{FF2B5EF4-FFF2-40B4-BE49-F238E27FC236}">
                <a16:creationId xmlns:a16="http://schemas.microsoft.com/office/drawing/2014/main" id="{E73A2D12-51E3-4D9E-EF74-42A75688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089" y="3609363"/>
            <a:ext cx="914400" cy="914400"/>
          </a:xfrm>
          <a:prstGeom prst="rect">
            <a:avLst/>
          </a:prstGeom>
        </p:spPr>
      </p:pic>
      <p:pic>
        <p:nvPicPr>
          <p:cNvPr id="9" name="Graphic 8" descr="Single gear outline">
            <a:extLst>
              <a:ext uri="{FF2B5EF4-FFF2-40B4-BE49-F238E27FC236}">
                <a16:creationId xmlns:a16="http://schemas.microsoft.com/office/drawing/2014/main" id="{984DB635-EA01-AC0F-D686-CBE63EF2D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674" y="2514600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F30FD6-402B-B047-9802-112C40EC456E}"/>
              </a:ext>
            </a:extLst>
          </p:cNvPr>
          <p:cNvSpPr/>
          <p:nvPr/>
        </p:nvSpPr>
        <p:spPr>
          <a:xfrm>
            <a:off x="4967880" y="2082568"/>
            <a:ext cx="5811973" cy="85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000" dirty="0"/>
              <a:t>Microservices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CD313-E0C5-44C5-BF95-39AD3C04C316}"/>
              </a:ext>
            </a:extLst>
          </p:cNvPr>
          <p:cNvSpPr/>
          <p:nvPr/>
        </p:nvSpPr>
        <p:spPr>
          <a:xfrm>
            <a:off x="4934324" y="2755085"/>
            <a:ext cx="5811973" cy="85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with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08941-7304-F8E0-38D7-468D6C465C71}"/>
              </a:ext>
            </a:extLst>
          </p:cNvPr>
          <p:cNvSpPr/>
          <p:nvPr/>
        </p:nvSpPr>
        <p:spPr>
          <a:xfrm>
            <a:off x="4546834" y="3427602"/>
            <a:ext cx="7091492" cy="85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NodeJS, React, Typescript and Kubernetes</a:t>
            </a:r>
          </a:p>
        </p:txBody>
      </p:sp>
    </p:spTree>
    <p:extLst>
      <p:ext uri="{BB962C8B-B14F-4D97-AF65-F5344CB8AC3E}">
        <p14:creationId xmlns:p14="http://schemas.microsoft.com/office/powerpoint/2010/main" val="25048428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2349-514A-458A-3A84-2C46E2441009}"/>
              </a:ext>
            </a:extLst>
          </p:cNvPr>
          <p:cNvSpPr txBox="1">
            <a:spLocks/>
          </p:cNvSpPr>
          <p:nvPr/>
        </p:nvSpPr>
        <p:spPr>
          <a:xfrm>
            <a:off x="839788" y="264253"/>
            <a:ext cx="6676748" cy="4236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b="1" dirty="0">
                <a:latin typeface="+mn-lt"/>
              </a:rPr>
              <a:t>What are you going to build?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AFF19C-8876-2B8D-8E96-503A8AA8B3BE}"/>
              </a:ext>
            </a:extLst>
          </p:cNvPr>
          <p:cNvSpPr txBox="1">
            <a:spLocks/>
          </p:cNvSpPr>
          <p:nvPr/>
        </p:nvSpPr>
        <p:spPr>
          <a:xfrm>
            <a:off x="1582723" y="223520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800" b="1" dirty="0">
                <a:latin typeface="+mn-lt"/>
              </a:rPr>
              <a:t>A fullstack e-commerce freelance marketplace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19034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Understand the basics of microservices architecture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Build event-driven microservices using NodeJS, Express and Typescript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Use Database-per-service pattern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Setup communication styles with both Request/Response pattern and</a:t>
            </a:r>
            <a:r>
              <a:rPr lang="en-GB" sz="2000" b="1" dirty="0"/>
              <a:t> </a:t>
            </a:r>
            <a:r>
              <a:rPr lang="en-GB" sz="2000" dirty="0"/>
              <a:t>Event-driven pattern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Setup single node </a:t>
            </a:r>
            <a:r>
              <a:rPr lang="en-GB" sz="2000" dirty="0" err="1"/>
              <a:t>kubernetes</a:t>
            </a:r>
            <a:r>
              <a:rPr lang="en-GB" sz="2000" dirty="0"/>
              <a:t> cluster with </a:t>
            </a:r>
            <a:r>
              <a:rPr lang="en-GB" sz="2000" dirty="0" err="1"/>
              <a:t>Minikube</a:t>
            </a:r>
            <a:r>
              <a:rPr lang="en-GB" sz="2000" dirty="0"/>
              <a:t> and multi-node </a:t>
            </a:r>
            <a:r>
              <a:rPr lang="en-GB" sz="2000" dirty="0" err="1"/>
              <a:t>kubernetes</a:t>
            </a:r>
            <a:r>
              <a:rPr lang="en-GB" sz="2000" dirty="0"/>
              <a:t> cluster with EKS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Use Docker and Kubernetes to deploy multiple microservices either locally with </a:t>
            </a:r>
            <a:r>
              <a:rPr lang="en-GB" sz="2000" dirty="0" err="1"/>
              <a:t>Minikube</a:t>
            </a:r>
            <a:r>
              <a:rPr lang="en-GB" sz="2000" dirty="0"/>
              <a:t> or to the cloud with AWS EKS</a:t>
            </a:r>
          </a:p>
          <a:p>
            <a:pPr>
              <a:lnSpc>
                <a:spcPct val="150000"/>
              </a:lnSpc>
            </a:pPr>
            <a:endParaRPr lang="en-GB" sz="2400" dirty="0"/>
          </a:p>
          <a:p>
            <a:pPr>
              <a:lnSpc>
                <a:spcPct val="150000"/>
              </a:lnSpc>
            </a:pPr>
            <a:endParaRPr lang="en-DE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At the end of the course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E1D08-FE93-7C92-4573-5BC0B4B8D2F3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D0998-F4E8-426D-BBED-57909977238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DB7D-9102-2E5B-7C64-F0D6FF473033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8215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83"/>
            <a:ext cx="11761365" cy="614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5BCF89-1E57-AA9C-E421-4F8E5CCCE3D2}"/>
              </a:ext>
            </a:extLst>
          </p:cNvPr>
          <p:cNvGrpSpPr/>
          <p:nvPr/>
        </p:nvGrpSpPr>
        <p:grpSpPr>
          <a:xfrm>
            <a:off x="606489" y="3216372"/>
            <a:ext cx="1139934" cy="1238666"/>
            <a:chOff x="5696709" y="1822053"/>
            <a:chExt cx="1908000" cy="190800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A5AA8B5-874A-69BE-921C-67E2980754FD}"/>
                </a:ext>
              </a:extLst>
            </p:cNvPr>
            <p:cNvSpPr/>
            <p:nvPr/>
          </p:nvSpPr>
          <p:spPr>
            <a:xfrm>
              <a:off x="5791200" y="1886546"/>
              <a:ext cx="1725335" cy="912071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30C746D-BC31-E57D-C5D5-6027D3FD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96709" y="1822053"/>
              <a:ext cx="1908000" cy="1908000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Project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B02F9711-15DF-338D-9E08-D36F4D60B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6230" y="528540"/>
            <a:ext cx="743526" cy="7435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F951CB-FEE9-82C8-57AB-7E96F120B6FF}"/>
              </a:ext>
            </a:extLst>
          </p:cNvPr>
          <p:cNvSpPr/>
          <p:nvPr/>
        </p:nvSpPr>
        <p:spPr>
          <a:xfrm>
            <a:off x="5686230" y="1660699"/>
            <a:ext cx="744258" cy="7435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14F9EB4-57CC-8468-735B-416E19B188C3}"/>
              </a:ext>
            </a:extLst>
          </p:cNvPr>
          <p:cNvSpPr/>
          <p:nvPr/>
        </p:nvSpPr>
        <p:spPr>
          <a:xfrm>
            <a:off x="662943" y="5654180"/>
            <a:ext cx="11098422" cy="5227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ELASTICSEARCH/KIBANA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1E6538D7-6983-0F81-7C2A-368560616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337" y="4729176"/>
            <a:ext cx="273600" cy="268823"/>
          </a:xfrm>
          <a:prstGeom prst="rect">
            <a:avLst/>
          </a:prstGeom>
        </p:spPr>
      </p:pic>
      <p:pic>
        <p:nvPicPr>
          <p:cNvPr id="150" name="Graphic 149" descr="Database with solid fill">
            <a:extLst>
              <a:ext uri="{FF2B5EF4-FFF2-40B4-BE49-F238E27FC236}">
                <a16:creationId xmlns:a16="http://schemas.microsoft.com/office/drawing/2014/main" id="{8C9AB99B-255D-3633-E707-B0EEAAFC2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8371" y="4601197"/>
            <a:ext cx="475200" cy="47520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FEC16CC4-F4BA-C2E2-44FF-419DD56F5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2838" y="4709887"/>
            <a:ext cx="282154" cy="298320"/>
          </a:xfrm>
          <a:prstGeom prst="rect">
            <a:avLst/>
          </a:prstGeom>
        </p:spPr>
      </p:pic>
      <p:pic>
        <p:nvPicPr>
          <p:cNvPr id="152" name="Graphic 151" descr="Database with solid fill">
            <a:extLst>
              <a:ext uri="{FF2B5EF4-FFF2-40B4-BE49-F238E27FC236}">
                <a16:creationId xmlns:a16="http://schemas.microsoft.com/office/drawing/2014/main" id="{75832EED-0302-96EC-BCEF-75FCB8B02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0228" y="4590024"/>
            <a:ext cx="474565" cy="474565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3DCB03B9-8100-C44B-1794-47493B35E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6629" y="4677009"/>
            <a:ext cx="282154" cy="298320"/>
          </a:xfrm>
          <a:prstGeom prst="rect">
            <a:avLst/>
          </a:prstGeom>
        </p:spPr>
      </p:pic>
      <p:pic>
        <p:nvPicPr>
          <p:cNvPr id="154" name="Graphic 153" descr="Database with solid fill">
            <a:extLst>
              <a:ext uri="{FF2B5EF4-FFF2-40B4-BE49-F238E27FC236}">
                <a16:creationId xmlns:a16="http://schemas.microsoft.com/office/drawing/2014/main" id="{A84DC1C4-C5F8-6B35-D0CA-2BC74D8680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7761" y="4604451"/>
            <a:ext cx="474565" cy="474565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39A372E2-4218-3761-AAC9-13A9A6B6F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3838" y="4713140"/>
            <a:ext cx="282154" cy="298320"/>
          </a:xfrm>
          <a:prstGeom prst="rect">
            <a:avLst/>
          </a:prstGeom>
        </p:spPr>
      </p:pic>
      <p:pic>
        <p:nvPicPr>
          <p:cNvPr id="156" name="Graphic 155" descr="Database with solid fill">
            <a:extLst>
              <a:ext uri="{FF2B5EF4-FFF2-40B4-BE49-F238E27FC236}">
                <a16:creationId xmlns:a16="http://schemas.microsoft.com/office/drawing/2014/main" id="{AC260199-D9FB-FBC3-02EB-E60FE7860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1886" y="4564288"/>
            <a:ext cx="474565" cy="474565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548F98A0-F23E-D801-62FB-7266B76B9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1853" y="4672977"/>
            <a:ext cx="282154" cy="298320"/>
          </a:xfrm>
          <a:prstGeom prst="rect">
            <a:avLst/>
          </a:prstGeom>
        </p:spPr>
      </p:pic>
      <p:pic>
        <p:nvPicPr>
          <p:cNvPr id="158" name="Graphic 157" descr="Database with solid fill">
            <a:extLst>
              <a:ext uri="{FF2B5EF4-FFF2-40B4-BE49-F238E27FC236}">
                <a16:creationId xmlns:a16="http://schemas.microsoft.com/office/drawing/2014/main" id="{A5742FAF-5D08-6D7C-D705-B95206C5A3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3108" y="4568320"/>
            <a:ext cx="474565" cy="474565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4040B3E7-EDD3-E324-84B5-59A99BB49A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3075" y="4677009"/>
            <a:ext cx="282154" cy="298320"/>
          </a:xfrm>
          <a:prstGeom prst="rect">
            <a:avLst/>
          </a:prstGeom>
        </p:spPr>
      </p:pic>
      <p:pic>
        <p:nvPicPr>
          <p:cNvPr id="160" name="Graphic 159" descr="Database with solid fill">
            <a:extLst>
              <a:ext uri="{FF2B5EF4-FFF2-40B4-BE49-F238E27FC236}">
                <a16:creationId xmlns:a16="http://schemas.microsoft.com/office/drawing/2014/main" id="{E4D4E71D-1C87-3EA6-ABDE-D1BA07387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6915" y="4599394"/>
            <a:ext cx="474565" cy="474565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3DDCFEEA-00C6-21D8-B92E-6FA5AC16D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6882" y="4708083"/>
            <a:ext cx="282154" cy="298320"/>
          </a:xfrm>
          <a:prstGeom prst="rect">
            <a:avLst/>
          </a:prstGeom>
        </p:spPr>
      </p:pic>
      <p:pic>
        <p:nvPicPr>
          <p:cNvPr id="165" name="Graphic 164" descr="Ringer with solid fill">
            <a:extLst>
              <a:ext uri="{FF2B5EF4-FFF2-40B4-BE49-F238E27FC236}">
                <a16:creationId xmlns:a16="http://schemas.microsoft.com/office/drawing/2014/main" id="{68466001-68DF-47C6-7610-7826F55D35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644" y="3270066"/>
            <a:ext cx="518400" cy="518400"/>
          </a:xfrm>
          <a:prstGeom prst="rect">
            <a:avLst/>
          </a:prstGeom>
        </p:spPr>
      </p:pic>
      <p:pic>
        <p:nvPicPr>
          <p:cNvPr id="181" name="Picture 180" descr="A stack of red blocks with white shapes and stars&#10;&#10;Description automatically generated">
            <a:extLst>
              <a:ext uri="{FF2B5EF4-FFF2-40B4-BE49-F238E27FC236}">
                <a16:creationId xmlns:a16="http://schemas.microsoft.com/office/drawing/2014/main" id="{81C1C650-A496-4F51-8F66-1F2871B64D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8736" y="4708083"/>
            <a:ext cx="284400" cy="284400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5C755698-B377-208F-407E-8171D435E924}"/>
              </a:ext>
            </a:extLst>
          </p:cNvPr>
          <p:cNvSpPr txBox="1"/>
          <p:nvPr/>
        </p:nvSpPr>
        <p:spPr>
          <a:xfrm>
            <a:off x="700373" y="385780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NOTIFICATION</a:t>
            </a:r>
          </a:p>
          <a:p>
            <a:pPr algn="ctr"/>
            <a:r>
              <a:rPr lang="en-DE" sz="1000" dirty="0"/>
              <a:t>SERVICE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59612DC-47DC-4382-CC15-E778955BE63E}"/>
              </a:ext>
            </a:extLst>
          </p:cNvPr>
          <p:cNvGrpSpPr/>
          <p:nvPr/>
        </p:nvGrpSpPr>
        <p:grpSpPr>
          <a:xfrm>
            <a:off x="2259142" y="3200310"/>
            <a:ext cx="1139934" cy="1238666"/>
            <a:chOff x="2259142" y="3200310"/>
            <a:chExt cx="1139934" cy="1238666"/>
          </a:xfrm>
        </p:grpSpPr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B49C0287-E03C-4C35-70AD-684AE2855DD5}"/>
                </a:ext>
              </a:extLst>
            </p:cNvPr>
            <p:cNvSpPr/>
            <p:nvPr/>
          </p:nvSpPr>
          <p:spPr>
            <a:xfrm>
              <a:off x="2315596" y="3242179"/>
              <a:ext cx="1030801" cy="592113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089C30CE-9BA6-5D5D-3CF9-53C1F5E4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59142" y="3200310"/>
              <a:ext cx="1139934" cy="1238666"/>
            </a:xfrm>
            <a:prstGeom prst="rect">
              <a:avLst/>
            </a:prstGeom>
          </p:spPr>
        </p:pic>
        <p:pic>
          <p:nvPicPr>
            <p:cNvPr id="169" name="Graphic 168" descr="Shield Tick with solid fill">
              <a:extLst>
                <a:ext uri="{FF2B5EF4-FFF2-40B4-BE49-F238E27FC236}">
                  <a16:creationId xmlns:a16="http://schemas.microsoft.com/office/drawing/2014/main" id="{6AD7F769-697B-FFCC-0AB8-F288BB72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66036" y="3279035"/>
              <a:ext cx="518400" cy="5184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BFA7DF-0FED-1DF9-B5B1-602522B26529}"/>
                </a:ext>
              </a:extLst>
            </p:cNvPr>
            <p:cNvSpPr txBox="1"/>
            <p:nvPr/>
          </p:nvSpPr>
          <p:spPr>
            <a:xfrm>
              <a:off x="2510886" y="3832451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AUTH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E99BDCB-9CB4-15E1-B8AE-970B850A2B28}"/>
              </a:ext>
            </a:extLst>
          </p:cNvPr>
          <p:cNvGrpSpPr/>
          <p:nvPr/>
        </p:nvGrpSpPr>
        <p:grpSpPr>
          <a:xfrm>
            <a:off x="3897996" y="3212881"/>
            <a:ext cx="1139934" cy="1238666"/>
            <a:chOff x="3897996" y="3212881"/>
            <a:chExt cx="1139934" cy="123866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25A069F7-3F0B-3C6D-06CE-78D1609EF890}"/>
                </a:ext>
              </a:extLst>
            </p:cNvPr>
            <p:cNvSpPr/>
            <p:nvPr/>
          </p:nvSpPr>
          <p:spPr>
            <a:xfrm>
              <a:off x="3954450" y="3254750"/>
              <a:ext cx="1030801" cy="592113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8D4D18BC-1E00-A37E-4824-15E924F1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97996" y="3212881"/>
              <a:ext cx="1139934" cy="1238666"/>
            </a:xfrm>
            <a:prstGeom prst="rect">
              <a:avLst/>
            </a:prstGeom>
          </p:spPr>
        </p:pic>
        <p:pic>
          <p:nvPicPr>
            <p:cNvPr id="171" name="Graphic 170" descr="Users with solid fill">
              <a:extLst>
                <a:ext uri="{FF2B5EF4-FFF2-40B4-BE49-F238E27FC236}">
                  <a16:creationId xmlns:a16="http://schemas.microsoft.com/office/drawing/2014/main" id="{4B36024D-A1BE-AED1-6354-B68D4AB6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206712" y="3287573"/>
              <a:ext cx="518400" cy="5184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557731-5A8B-75D7-D754-07124F3C071C}"/>
                </a:ext>
              </a:extLst>
            </p:cNvPr>
            <p:cNvSpPr txBox="1"/>
            <p:nvPr/>
          </p:nvSpPr>
          <p:spPr>
            <a:xfrm>
              <a:off x="4151796" y="3857807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USERS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B470900-80D7-16C7-A019-0BC38327DE9C}"/>
              </a:ext>
            </a:extLst>
          </p:cNvPr>
          <p:cNvGrpSpPr/>
          <p:nvPr/>
        </p:nvGrpSpPr>
        <p:grpSpPr>
          <a:xfrm>
            <a:off x="5518992" y="3198784"/>
            <a:ext cx="1139934" cy="1238666"/>
            <a:chOff x="5518992" y="3198784"/>
            <a:chExt cx="1139934" cy="1238666"/>
          </a:xfrm>
        </p:grpSpPr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DD9A092B-D7C9-C1D2-A1AA-467196AD5FA0}"/>
                </a:ext>
              </a:extLst>
            </p:cNvPr>
            <p:cNvSpPr/>
            <p:nvPr/>
          </p:nvSpPr>
          <p:spPr>
            <a:xfrm>
              <a:off x="5575446" y="3240653"/>
              <a:ext cx="1030801" cy="592113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2817351E-C3F0-C218-E7DC-1ACD60B1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18992" y="3198784"/>
              <a:ext cx="1139934" cy="1238666"/>
            </a:xfrm>
            <a:prstGeom prst="rect">
              <a:avLst/>
            </a:prstGeom>
          </p:spPr>
        </p:pic>
        <p:pic>
          <p:nvPicPr>
            <p:cNvPr id="173" name="Graphic 172" descr="Safe with solid fill">
              <a:extLst>
                <a:ext uri="{FF2B5EF4-FFF2-40B4-BE49-F238E27FC236}">
                  <a16:creationId xmlns:a16="http://schemas.microsoft.com/office/drawing/2014/main" id="{0DBAB3B9-8623-839B-C926-A15C0563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822220" y="3268273"/>
              <a:ext cx="518400" cy="51840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837F437-0752-A9AE-D807-EB8529BF91F1}"/>
                </a:ext>
              </a:extLst>
            </p:cNvPr>
            <p:cNvSpPr txBox="1"/>
            <p:nvPr/>
          </p:nvSpPr>
          <p:spPr>
            <a:xfrm>
              <a:off x="5774610" y="3840145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GIG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E3B97CBE-DA5A-C9EF-3F06-70DE071EB82A}"/>
              </a:ext>
            </a:extLst>
          </p:cNvPr>
          <p:cNvGrpSpPr/>
          <p:nvPr/>
        </p:nvGrpSpPr>
        <p:grpSpPr>
          <a:xfrm>
            <a:off x="7188553" y="3171012"/>
            <a:ext cx="1139934" cy="1238666"/>
            <a:chOff x="7188553" y="3171012"/>
            <a:chExt cx="1139934" cy="1238666"/>
          </a:xfrm>
        </p:grpSpPr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596A2922-1695-0BF5-2A18-50C169F46147}"/>
                </a:ext>
              </a:extLst>
            </p:cNvPr>
            <p:cNvSpPr/>
            <p:nvPr/>
          </p:nvSpPr>
          <p:spPr>
            <a:xfrm>
              <a:off x="7245007" y="3212881"/>
              <a:ext cx="1030801" cy="59211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FB2B53B-F7C6-C8A4-14E8-8E68D324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188553" y="3171012"/>
              <a:ext cx="1139934" cy="1238666"/>
            </a:xfrm>
            <a:prstGeom prst="rect">
              <a:avLst/>
            </a:prstGeom>
          </p:spPr>
        </p:pic>
        <p:pic>
          <p:nvPicPr>
            <p:cNvPr id="175" name="Graphic 174" descr="Chat with solid fill">
              <a:extLst>
                <a:ext uri="{FF2B5EF4-FFF2-40B4-BE49-F238E27FC236}">
                  <a16:creationId xmlns:a16="http://schemas.microsoft.com/office/drawing/2014/main" id="{4C26CFB4-08D5-7037-1832-D4A16B0B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501160" y="3275978"/>
              <a:ext cx="518400" cy="5184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B33C6ED-4087-FDE7-A97B-D9BEF9AE3A06}"/>
                </a:ext>
              </a:extLst>
            </p:cNvPr>
            <p:cNvSpPr txBox="1"/>
            <p:nvPr/>
          </p:nvSpPr>
          <p:spPr>
            <a:xfrm>
              <a:off x="7451261" y="3831348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CHAT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7B429D1-9CC7-7DFE-8946-EECDDD6464A3}"/>
              </a:ext>
            </a:extLst>
          </p:cNvPr>
          <p:cNvGrpSpPr/>
          <p:nvPr/>
        </p:nvGrpSpPr>
        <p:grpSpPr>
          <a:xfrm>
            <a:off x="8885721" y="3179078"/>
            <a:ext cx="1139934" cy="1238666"/>
            <a:chOff x="8885721" y="3179078"/>
            <a:chExt cx="1139934" cy="1238666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913A3DB9-AAC5-693D-33AC-778B42B12241}"/>
                </a:ext>
              </a:extLst>
            </p:cNvPr>
            <p:cNvSpPr/>
            <p:nvPr/>
          </p:nvSpPr>
          <p:spPr>
            <a:xfrm>
              <a:off x="8942175" y="3220947"/>
              <a:ext cx="1030801" cy="592113"/>
            </a:xfrm>
            <a:prstGeom prst="diamond">
              <a:avLst/>
            </a:prstGeom>
            <a:solidFill>
              <a:srgbClr val="FF4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76F6D1C-5A2A-46C4-B5F8-4077B7D8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885721" y="3179078"/>
              <a:ext cx="1139934" cy="1238666"/>
            </a:xfrm>
            <a:prstGeom prst="rect">
              <a:avLst/>
            </a:prstGeom>
          </p:spPr>
        </p:pic>
        <p:pic>
          <p:nvPicPr>
            <p:cNvPr id="177" name="Graphic 176" descr="Shopping cart with solid fill">
              <a:extLst>
                <a:ext uri="{FF2B5EF4-FFF2-40B4-BE49-F238E27FC236}">
                  <a16:creationId xmlns:a16="http://schemas.microsoft.com/office/drawing/2014/main" id="{2DAFF4E2-6DB5-9508-BB3B-891F2FB7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215710" y="3256633"/>
              <a:ext cx="518400" cy="518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4346463-952F-041D-529D-B1F7CFE8F6A8}"/>
                </a:ext>
              </a:extLst>
            </p:cNvPr>
            <p:cNvSpPr txBox="1"/>
            <p:nvPr/>
          </p:nvSpPr>
          <p:spPr>
            <a:xfrm>
              <a:off x="9138814" y="3836593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ORDER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4B32439-82E7-A075-669A-184B821F1C1B}"/>
              </a:ext>
            </a:extLst>
          </p:cNvPr>
          <p:cNvGrpSpPr/>
          <p:nvPr/>
        </p:nvGrpSpPr>
        <p:grpSpPr>
          <a:xfrm>
            <a:off x="10532590" y="3185661"/>
            <a:ext cx="1139934" cy="1238666"/>
            <a:chOff x="10532590" y="3185661"/>
            <a:chExt cx="1139934" cy="1238666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C34994F6-1A24-4EAA-6579-D152076982CA}"/>
                </a:ext>
              </a:extLst>
            </p:cNvPr>
            <p:cNvSpPr/>
            <p:nvPr/>
          </p:nvSpPr>
          <p:spPr>
            <a:xfrm>
              <a:off x="10589044" y="3227530"/>
              <a:ext cx="1030801" cy="592113"/>
            </a:xfrm>
            <a:prstGeom prst="diamond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C02E8058-F2D8-DA22-9075-D9AA0014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532590" y="3185661"/>
              <a:ext cx="1139934" cy="1238666"/>
            </a:xfrm>
            <a:prstGeom prst="rect">
              <a:avLst/>
            </a:prstGeom>
          </p:spPr>
        </p:pic>
        <p:pic>
          <p:nvPicPr>
            <p:cNvPr id="179" name="Graphic 178" descr="Rating 3 Star with solid fill">
              <a:extLst>
                <a:ext uri="{FF2B5EF4-FFF2-40B4-BE49-F238E27FC236}">
                  <a16:creationId xmlns:a16="http://schemas.microsoft.com/office/drawing/2014/main" id="{32FBB059-DB91-F412-AD27-BCA62E37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819058" y="3234646"/>
              <a:ext cx="518400" cy="51840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F0A8C3A-98B4-84F1-B662-B8FBF7685858}"/>
                </a:ext>
              </a:extLst>
            </p:cNvPr>
            <p:cNvSpPr txBox="1"/>
            <p:nvPr/>
          </p:nvSpPr>
          <p:spPr>
            <a:xfrm>
              <a:off x="10787898" y="3837702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REVIEW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C5688930-7AEE-1D2D-EA37-D50711378A6A}"/>
              </a:ext>
            </a:extLst>
          </p:cNvPr>
          <p:cNvSpPr txBox="1"/>
          <p:nvPr/>
        </p:nvSpPr>
        <p:spPr>
          <a:xfrm>
            <a:off x="633666" y="5042885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0E424F9-8298-D281-C7E4-5F0B31F9F13C}"/>
              </a:ext>
            </a:extLst>
          </p:cNvPr>
          <p:cNvSpPr txBox="1"/>
          <p:nvPr/>
        </p:nvSpPr>
        <p:spPr>
          <a:xfrm>
            <a:off x="2167978" y="4331548"/>
            <a:ext cx="556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MYSQL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3B4EFDC-7A39-4473-FC0C-927CE2950D9C}"/>
              </a:ext>
            </a:extLst>
          </p:cNvPr>
          <p:cNvSpPr txBox="1"/>
          <p:nvPr/>
        </p:nvSpPr>
        <p:spPr>
          <a:xfrm>
            <a:off x="2372810" y="5078643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349F160-F952-04BA-09CF-1E817FF5D538}"/>
              </a:ext>
            </a:extLst>
          </p:cNvPr>
          <p:cNvSpPr txBox="1"/>
          <p:nvPr/>
        </p:nvSpPr>
        <p:spPr>
          <a:xfrm>
            <a:off x="3347815" y="505948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5BC55D3-7182-283E-1234-0D41DBECA44F}"/>
              </a:ext>
            </a:extLst>
          </p:cNvPr>
          <p:cNvSpPr txBox="1"/>
          <p:nvPr/>
        </p:nvSpPr>
        <p:spPr>
          <a:xfrm>
            <a:off x="3873800" y="4396482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C14B1B6-FAC1-BDDE-8BB6-874E0DAFF0BE}"/>
              </a:ext>
            </a:extLst>
          </p:cNvPr>
          <p:cNvSpPr txBox="1"/>
          <p:nvPr/>
        </p:nvSpPr>
        <p:spPr>
          <a:xfrm>
            <a:off x="4449964" y="5035869"/>
            <a:ext cx="486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REDIS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8D986DA-872A-A192-D958-2BACEF3A2731}"/>
              </a:ext>
            </a:extLst>
          </p:cNvPr>
          <p:cNvSpPr txBox="1"/>
          <p:nvPr/>
        </p:nvSpPr>
        <p:spPr>
          <a:xfrm>
            <a:off x="5394049" y="4389478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5EACDEB-FE6D-4B73-AB76-EC1FF6F658C2}"/>
              </a:ext>
            </a:extLst>
          </p:cNvPr>
          <p:cNvSpPr txBox="1"/>
          <p:nvPr/>
        </p:nvSpPr>
        <p:spPr>
          <a:xfrm>
            <a:off x="5687879" y="5069202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19AEB70-1057-154C-A295-E503040DF7A5}"/>
              </a:ext>
            </a:extLst>
          </p:cNvPr>
          <p:cNvSpPr txBox="1"/>
          <p:nvPr/>
        </p:nvSpPr>
        <p:spPr>
          <a:xfrm>
            <a:off x="7450797" y="5070371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EB18C7B-793E-CA31-A35F-BFE0E9F76529}"/>
              </a:ext>
            </a:extLst>
          </p:cNvPr>
          <p:cNvSpPr txBox="1"/>
          <p:nvPr/>
        </p:nvSpPr>
        <p:spPr>
          <a:xfrm>
            <a:off x="9213715" y="5071540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04A8629-1668-D3C4-08E4-5389617D6EBB}"/>
              </a:ext>
            </a:extLst>
          </p:cNvPr>
          <p:cNvSpPr txBox="1"/>
          <p:nvPr/>
        </p:nvSpPr>
        <p:spPr>
          <a:xfrm>
            <a:off x="10841129" y="5073617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E9493B8-9EC9-0C4B-2DB0-89680628DC51}"/>
              </a:ext>
            </a:extLst>
          </p:cNvPr>
          <p:cNvSpPr txBox="1"/>
          <p:nvPr/>
        </p:nvSpPr>
        <p:spPr>
          <a:xfrm>
            <a:off x="7122857" y="434594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EAFB7AF-463A-F546-E1D1-352E7DDA1013}"/>
              </a:ext>
            </a:extLst>
          </p:cNvPr>
          <p:cNvSpPr txBox="1"/>
          <p:nvPr/>
        </p:nvSpPr>
        <p:spPr>
          <a:xfrm>
            <a:off x="8784017" y="434690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875E8D-BED0-132B-698D-440FE36CB9EC}"/>
              </a:ext>
            </a:extLst>
          </p:cNvPr>
          <p:cNvSpPr txBox="1"/>
          <p:nvPr/>
        </p:nvSpPr>
        <p:spPr>
          <a:xfrm>
            <a:off x="10377803" y="4363724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POSTGRESQL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C99C87B-A581-4837-6924-4B3C007CE383}"/>
              </a:ext>
            </a:extLst>
          </p:cNvPr>
          <p:cNvSpPr txBox="1"/>
          <p:nvPr/>
        </p:nvSpPr>
        <p:spPr>
          <a:xfrm>
            <a:off x="5692348" y="1853743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1" dirty="0"/>
              <a:t>API</a:t>
            </a: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GATEWAY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03A7937-73CA-32F0-631F-65EBB18C0E20}"/>
              </a:ext>
            </a:extLst>
          </p:cNvPr>
          <p:cNvCxnSpPr>
            <a:endCxn id="9" idx="0"/>
          </p:cNvCxnSpPr>
          <p:nvPr/>
        </p:nvCxnSpPr>
        <p:spPr>
          <a:xfrm>
            <a:off x="6057993" y="1102435"/>
            <a:ext cx="366" cy="5582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91560E99-2176-B577-92A5-42D1DAE3366A}"/>
              </a:ext>
            </a:extLst>
          </p:cNvPr>
          <p:cNvSpPr txBox="1"/>
          <p:nvPr/>
        </p:nvSpPr>
        <p:spPr>
          <a:xfrm>
            <a:off x="6541005" y="552871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DE" sz="1000" b="1" dirty="0"/>
          </a:p>
          <a:p>
            <a:pPr algn="ctr"/>
            <a:r>
              <a:rPr lang="en-DE" sz="1000" b="1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891687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AFF19C-8876-2B8D-8E96-503A8AA8B3BE}"/>
              </a:ext>
            </a:extLst>
          </p:cNvPr>
          <p:cNvSpPr txBox="1">
            <a:spLocks/>
          </p:cNvSpPr>
          <p:nvPr/>
        </p:nvSpPr>
        <p:spPr>
          <a:xfrm>
            <a:off x="1582723" y="223520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800" b="1" dirty="0">
                <a:latin typeface="+mn-lt"/>
              </a:rPr>
              <a:t>Hope you take this course.</a:t>
            </a:r>
          </a:p>
        </p:txBody>
      </p:sp>
    </p:spTree>
    <p:extLst>
      <p:ext uri="{BB962C8B-B14F-4D97-AF65-F5344CB8AC3E}">
        <p14:creationId xmlns:p14="http://schemas.microsoft.com/office/powerpoint/2010/main" val="78329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DE" sz="2400" b="1" dirty="0"/>
              <a:t>Security and Compliance</a:t>
            </a:r>
            <a:r>
              <a:rPr lang="en-DE" sz="2400" dirty="0"/>
              <a:t>: Security can be more challenging in a microservices environment, as there are more potential entry points for security breaches.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Monitoring and Observability</a:t>
            </a:r>
            <a:r>
              <a:rPr lang="en-DE" sz="2400" dirty="0"/>
              <a:t>: Monitoring and tracking the behavior of multiple microservices can be complex.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Team Communication and Collaboration</a:t>
            </a:r>
            <a:r>
              <a:rPr lang="en-DE" sz="2400" dirty="0"/>
              <a:t>: Effective communication and collaboration between teams are crucial for asuccessful implementation.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15971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79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Microservices Communication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5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DE" sz="2400" dirty="0"/>
          </a:p>
          <a:p>
            <a:pPr>
              <a:lnSpc>
                <a:spcPct val="150000"/>
              </a:lnSpc>
            </a:pPr>
            <a:endParaRPr lang="en-DE" sz="2400" dirty="0"/>
          </a:p>
          <a:p>
            <a:pPr>
              <a:lnSpc>
                <a:spcPct val="150000"/>
              </a:lnSpc>
            </a:pPr>
            <a:endParaRPr lang="en-DE" sz="2400" dirty="0"/>
          </a:p>
          <a:p>
            <a:pPr>
              <a:lnSpc>
                <a:spcPct val="150000"/>
              </a:lnSpc>
            </a:pPr>
            <a:endParaRPr lang="en-DE" sz="2400" dirty="0"/>
          </a:p>
          <a:p>
            <a:pPr>
              <a:lnSpc>
                <a:spcPct val="150000"/>
              </a:lnSpc>
            </a:pPr>
            <a:endParaRPr lang="en-DE" sz="2400" dirty="0"/>
          </a:p>
          <a:p>
            <a:pPr>
              <a:lnSpc>
                <a:spcPct val="150000"/>
              </a:lnSpc>
            </a:pPr>
            <a:r>
              <a:rPr lang="en-DE" sz="1800" dirty="0"/>
              <a:t>The client sends a request and waits for a response from the service.</a:t>
            </a:r>
          </a:p>
          <a:p>
            <a:pPr>
              <a:lnSpc>
                <a:spcPct val="150000"/>
              </a:lnSpc>
            </a:pPr>
            <a:r>
              <a:rPr lang="en-DE" sz="1800" b="1" dirty="0"/>
              <a:t>HTTP</a:t>
            </a:r>
            <a:r>
              <a:rPr lang="en-DE" sz="1800" dirty="0"/>
              <a:t> uses synchronous communication.</a:t>
            </a:r>
          </a:p>
          <a:p>
            <a:pPr>
              <a:lnSpc>
                <a:spcPct val="150000"/>
              </a:lnSpc>
            </a:pPr>
            <a:r>
              <a:rPr lang="en-DE" sz="1800" dirty="0"/>
              <a:t>The communication protocol can be </a:t>
            </a:r>
            <a:r>
              <a:rPr lang="en-DE" sz="1800" b="1" dirty="0"/>
              <a:t>HTTP</a:t>
            </a:r>
            <a:r>
              <a:rPr lang="en-DE" sz="1800" dirty="0"/>
              <a:t> or </a:t>
            </a:r>
            <a:r>
              <a:rPr lang="en-DE" sz="1800" b="1" dirty="0"/>
              <a:t>HTTPS.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Synchronous 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A8E298-5BA4-98B3-BCF3-E4A228CDE1F9}"/>
              </a:ext>
            </a:extLst>
          </p:cNvPr>
          <p:cNvCxnSpPr/>
          <p:nvPr/>
        </p:nvCxnSpPr>
        <p:spPr>
          <a:xfrm>
            <a:off x="6188360" y="1065147"/>
            <a:ext cx="0" cy="293716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Ui Ux with solid fill">
            <a:extLst>
              <a:ext uri="{FF2B5EF4-FFF2-40B4-BE49-F238E27FC236}">
                <a16:creationId xmlns:a16="http://schemas.microsoft.com/office/drawing/2014/main" id="{07DEC6ED-79F1-8CDA-2642-97626BC0A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437" y="1435682"/>
            <a:ext cx="2387600" cy="23876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E85F1585-3932-CE9C-0496-79E41DEB2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2763" y="1321457"/>
            <a:ext cx="2386800" cy="2386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F48627F-7B83-8FDF-902C-885DDD981C14}"/>
              </a:ext>
            </a:extLst>
          </p:cNvPr>
          <p:cNvSpPr/>
          <p:nvPr/>
        </p:nvSpPr>
        <p:spPr>
          <a:xfrm>
            <a:off x="3703782" y="2081155"/>
            <a:ext cx="5089236" cy="129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E14EA2-6F6E-0E0F-F6A1-244A08D94884}"/>
              </a:ext>
            </a:extLst>
          </p:cNvPr>
          <p:cNvSpPr/>
          <p:nvPr/>
        </p:nvSpPr>
        <p:spPr>
          <a:xfrm flipH="1">
            <a:off x="3703782" y="2813129"/>
            <a:ext cx="5089236" cy="129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3786F-D02E-7BC5-4B94-D4EC4F16FB8E}"/>
              </a:ext>
            </a:extLst>
          </p:cNvPr>
          <p:cNvSpPr/>
          <p:nvPr/>
        </p:nvSpPr>
        <p:spPr>
          <a:xfrm>
            <a:off x="5606473" y="2016768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CED1A1-AC7E-0E10-9DE3-A6FE96515ACC}"/>
              </a:ext>
            </a:extLst>
          </p:cNvPr>
          <p:cNvSpPr/>
          <p:nvPr/>
        </p:nvSpPr>
        <p:spPr>
          <a:xfrm>
            <a:off x="5606473" y="2726896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48EDD-475B-CC56-E18C-E3CF9BFDAC9F}"/>
              </a:ext>
            </a:extLst>
          </p:cNvPr>
          <p:cNvSpPr/>
          <p:nvPr/>
        </p:nvSpPr>
        <p:spPr>
          <a:xfrm>
            <a:off x="1981200" y="936106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68990-EBF6-FEC1-2A35-A79824F22BBB}"/>
              </a:ext>
            </a:extLst>
          </p:cNvPr>
          <p:cNvSpPr/>
          <p:nvPr/>
        </p:nvSpPr>
        <p:spPr>
          <a:xfrm>
            <a:off x="8915499" y="936106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224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6011"/>
            <a:ext cx="10825385" cy="5270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r>
              <a:rPr lang="en-DE" sz="1800" dirty="0"/>
              <a:t>The client sends a request but doesn’t wait for a response from the service(s).</a:t>
            </a:r>
          </a:p>
          <a:p>
            <a:pPr>
              <a:lnSpc>
                <a:spcPct val="150000"/>
              </a:lnSpc>
            </a:pPr>
            <a:r>
              <a:rPr lang="en-DE" sz="1800" dirty="0"/>
              <a:t>It uses </a:t>
            </a:r>
            <a:r>
              <a:rPr lang="en-DE" sz="1800" b="1" dirty="0"/>
              <a:t>AMQP</a:t>
            </a:r>
            <a:r>
              <a:rPr lang="en-DE" sz="1800" dirty="0"/>
              <a:t> (Advanced Message Queuing Protocol)with message brokers like </a:t>
            </a:r>
            <a:r>
              <a:rPr lang="en-DE" sz="1800" b="1" dirty="0"/>
              <a:t>Kafka</a:t>
            </a:r>
            <a:r>
              <a:rPr lang="en-DE" sz="1800" dirty="0"/>
              <a:t> and </a:t>
            </a:r>
            <a:r>
              <a:rPr lang="en-DE" sz="1800" b="1" dirty="0"/>
              <a:t>RabbitMQ</a:t>
            </a:r>
            <a:r>
              <a:rPr lang="en-DE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DE" sz="1800" dirty="0"/>
              <a:t>Communication could be </a:t>
            </a:r>
            <a:r>
              <a:rPr lang="en-DE" sz="1800" b="1" dirty="0"/>
              <a:t>one-to-one</a:t>
            </a:r>
            <a:r>
              <a:rPr lang="en-DE" sz="1800" dirty="0"/>
              <a:t> or </a:t>
            </a:r>
            <a:r>
              <a:rPr lang="en-DE" sz="1800" b="1" dirty="0"/>
              <a:t>one-to-many</a:t>
            </a:r>
            <a:r>
              <a:rPr lang="en-DE" sz="18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Asynchronous 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4D4E927D-279E-CF01-834B-695F23180B84}"/>
              </a:ext>
            </a:extLst>
          </p:cNvPr>
          <p:cNvSpPr/>
          <p:nvPr/>
        </p:nvSpPr>
        <p:spPr>
          <a:xfrm rot="16200000">
            <a:off x="6302086" y="1491096"/>
            <a:ext cx="393703" cy="238759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6B731-3A53-E753-84E2-E8987DD989E7}"/>
              </a:ext>
            </a:extLst>
          </p:cNvPr>
          <p:cNvSpPr txBox="1"/>
          <p:nvPr/>
        </p:nvSpPr>
        <p:spPr>
          <a:xfrm>
            <a:off x="5819975" y="2530097"/>
            <a:ext cx="135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Message Queue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8DFF36-94B1-2B46-AE33-FA9617D6097B}"/>
              </a:ext>
            </a:extLst>
          </p:cNvPr>
          <p:cNvCxnSpPr/>
          <p:nvPr/>
        </p:nvCxnSpPr>
        <p:spPr>
          <a:xfrm flipV="1">
            <a:off x="7692737" y="1576742"/>
            <a:ext cx="1585487" cy="994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3A1A74F-6B16-0133-FDA8-F13E728400E4}"/>
              </a:ext>
            </a:extLst>
          </p:cNvPr>
          <p:cNvCxnSpPr>
            <a:cxnSpLocks/>
          </p:cNvCxnSpPr>
          <p:nvPr/>
        </p:nvCxnSpPr>
        <p:spPr>
          <a:xfrm>
            <a:off x="7692737" y="2837874"/>
            <a:ext cx="1615994" cy="954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14CAAD-580C-B004-4F63-679C580DE703}"/>
              </a:ext>
            </a:extLst>
          </p:cNvPr>
          <p:cNvCxnSpPr>
            <a:cxnSpLocks/>
          </p:cNvCxnSpPr>
          <p:nvPr/>
        </p:nvCxnSpPr>
        <p:spPr>
          <a:xfrm flipV="1">
            <a:off x="7692737" y="2665399"/>
            <a:ext cx="1585487" cy="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407207-4088-6C13-D7CF-1DA52598E106}"/>
              </a:ext>
            </a:extLst>
          </p:cNvPr>
          <p:cNvSpPr/>
          <p:nvPr/>
        </p:nvSpPr>
        <p:spPr>
          <a:xfrm>
            <a:off x="9792794" y="1447701"/>
            <a:ext cx="1792402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EAF7B8-9D56-5128-4059-F332E6063383}"/>
              </a:ext>
            </a:extLst>
          </p:cNvPr>
          <p:cNvSpPr/>
          <p:nvPr/>
        </p:nvSpPr>
        <p:spPr>
          <a:xfrm>
            <a:off x="9836183" y="2530097"/>
            <a:ext cx="1792402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5260F-1528-79D3-1CC0-82FF806074CA}"/>
              </a:ext>
            </a:extLst>
          </p:cNvPr>
          <p:cNvSpPr/>
          <p:nvPr/>
        </p:nvSpPr>
        <p:spPr>
          <a:xfrm>
            <a:off x="9871183" y="3612493"/>
            <a:ext cx="1792402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33" name="Graphic 32" descr="Server outline">
            <a:extLst>
              <a:ext uri="{FF2B5EF4-FFF2-40B4-BE49-F238E27FC236}">
                <a16:creationId xmlns:a16="http://schemas.microsoft.com/office/drawing/2014/main" id="{96F56817-7584-9D18-C651-59F46C40D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4604" y="1270566"/>
            <a:ext cx="745200" cy="745200"/>
          </a:xfrm>
          <a:prstGeom prst="rect">
            <a:avLst/>
          </a:prstGeom>
        </p:spPr>
      </p:pic>
      <p:pic>
        <p:nvPicPr>
          <p:cNvPr id="34" name="Graphic 33" descr="Server outline">
            <a:extLst>
              <a:ext uri="{FF2B5EF4-FFF2-40B4-BE49-F238E27FC236}">
                <a16:creationId xmlns:a16="http://schemas.microsoft.com/office/drawing/2014/main" id="{7478E72E-EF48-8742-F548-5F333E84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0126" y="2376514"/>
            <a:ext cx="745200" cy="745200"/>
          </a:xfrm>
          <a:prstGeom prst="rect">
            <a:avLst/>
          </a:prstGeom>
        </p:spPr>
      </p:pic>
      <p:pic>
        <p:nvPicPr>
          <p:cNvPr id="35" name="Graphic 34" descr="Server outline">
            <a:extLst>
              <a:ext uri="{FF2B5EF4-FFF2-40B4-BE49-F238E27FC236}">
                <a16:creationId xmlns:a16="http://schemas.microsoft.com/office/drawing/2014/main" id="{6618A284-8D40-A220-7D1F-8E661466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312" y="3456000"/>
            <a:ext cx="745200" cy="745200"/>
          </a:xfrm>
          <a:prstGeom prst="rect">
            <a:avLst/>
          </a:prstGeom>
        </p:spPr>
      </p:pic>
      <p:pic>
        <p:nvPicPr>
          <p:cNvPr id="37" name="Graphic 36" descr="Server outline">
            <a:extLst>
              <a:ext uri="{FF2B5EF4-FFF2-40B4-BE49-F238E27FC236}">
                <a16:creationId xmlns:a16="http://schemas.microsoft.com/office/drawing/2014/main" id="{22371B4A-0BE8-C746-A60A-59D820A26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3016" y="1760552"/>
            <a:ext cx="745200" cy="745200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2B540FF6-B91A-46CD-3CFA-E478FB71D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4159" y="2915983"/>
            <a:ext cx="745200" cy="745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03784B-E08F-0CB6-FF4F-E09A2A2B3445}"/>
              </a:ext>
            </a:extLst>
          </p:cNvPr>
          <p:cNvCxnSpPr>
            <a:cxnSpLocks/>
          </p:cNvCxnSpPr>
          <p:nvPr/>
        </p:nvCxnSpPr>
        <p:spPr>
          <a:xfrm>
            <a:off x="2295616" y="2383802"/>
            <a:ext cx="0" cy="60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4D7E917-B6DF-8F21-2B9C-6A87276429A8}"/>
              </a:ext>
            </a:extLst>
          </p:cNvPr>
          <p:cNvSpPr/>
          <p:nvPr/>
        </p:nvSpPr>
        <p:spPr>
          <a:xfrm>
            <a:off x="1440873" y="1576742"/>
            <a:ext cx="1741654" cy="221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F2DC4E-399D-7657-07E5-9FE7175936DE}"/>
              </a:ext>
            </a:extLst>
          </p:cNvPr>
          <p:cNvSpPr/>
          <p:nvPr/>
        </p:nvSpPr>
        <p:spPr>
          <a:xfrm>
            <a:off x="1515565" y="1182106"/>
            <a:ext cx="1792402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Microservice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5FDA8C-A877-9FBB-72A6-2E365980FE02}"/>
              </a:ext>
            </a:extLst>
          </p:cNvPr>
          <p:cNvCxnSpPr/>
          <p:nvPr/>
        </p:nvCxnSpPr>
        <p:spPr>
          <a:xfrm>
            <a:off x="3182527" y="2674692"/>
            <a:ext cx="212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98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Microservices Communication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348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munication process&#10;&#10;Description automatically generated">
            <a:extLst>
              <a:ext uri="{FF2B5EF4-FFF2-40B4-BE49-F238E27FC236}">
                <a16:creationId xmlns:a16="http://schemas.microsoft.com/office/drawing/2014/main" id="{CF215C22-588F-AF81-3366-49809A55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43589"/>
            <a:ext cx="10905066" cy="40621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382922-9772-B2D8-BEC3-A3EAE7D83AC5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90715-C1AF-BB0B-03A0-34FDB3B85CB0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1A831-9B88-AF0F-9768-A54B89052A22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5B002-B762-411F-0781-4377448C7FF8}"/>
              </a:ext>
            </a:extLst>
          </p:cNvPr>
          <p:cNvSpPr txBox="1"/>
          <p:nvPr/>
        </p:nvSpPr>
        <p:spPr>
          <a:xfrm>
            <a:off x="10172739" y="4885000"/>
            <a:ext cx="1487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Source: Microsoft Learn</a:t>
            </a:r>
          </a:p>
        </p:txBody>
      </p:sp>
    </p:spTree>
    <p:extLst>
      <p:ext uri="{BB962C8B-B14F-4D97-AF65-F5344CB8AC3E}">
        <p14:creationId xmlns:p14="http://schemas.microsoft.com/office/powerpoint/2010/main" val="349550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munication base&#10;&#10;Description automatically generated">
            <a:extLst>
              <a:ext uri="{FF2B5EF4-FFF2-40B4-BE49-F238E27FC236}">
                <a16:creationId xmlns:a16="http://schemas.microsoft.com/office/drawing/2014/main" id="{7B8179BE-CE73-76CE-78A4-F79319F5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257572"/>
            <a:ext cx="10817605" cy="55710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FE9BCB-0790-8966-E592-28BE80212C43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7139C-5C54-8203-9A42-9694C4B75D15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33183-7C1D-FE34-77E1-4C40AB02D0B6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B2E1C-E744-52C7-4DED-BAF1D9CF19D6}"/>
              </a:ext>
            </a:extLst>
          </p:cNvPr>
          <p:cNvSpPr txBox="1"/>
          <p:nvPr/>
        </p:nvSpPr>
        <p:spPr>
          <a:xfrm>
            <a:off x="9328558" y="5833493"/>
            <a:ext cx="1484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Source: Microsoft Learn</a:t>
            </a:r>
          </a:p>
        </p:txBody>
      </p:sp>
    </p:spTree>
    <p:extLst>
      <p:ext uri="{BB962C8B-B14F-4D97-AF65-F5344CB8AC3E}">
        <p14:creationId xmlns:p14="http://schemas.microsoft.com/office/powerpoint/2010/main" val="32183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69AC-9807-7D03-0496-1A4DA126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What is a Monolithic Architecture?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1FF0-9B1D-2FE9-79FC-A6637806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31846"/>
            <a:ext cx="4847948" cy="541928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Traditional and unified approach to software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Application is built as a single, tightly integrated unit.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It usually involves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Client-side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Server-side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Database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E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B486DF-1915-5C02-0A12-C4D38399E3AB}"/>
              </a:ext>
            </a:extLst>
          </p:cNvPr>
          <p:cNvSpPr/>
          <p:nvPr/>
        </p:nvSpPr>
        <p:spPr>
          <a:xfrm>
            <a:off x="6602136" y="1098151"/>
            <a:ext cx="4874003" cy="5352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8675453-C30A-275F-6263-B521D65C18B3}"/>
              </a:ext>
            </a:extLst>
          </p:cNvPr>
          <p:cNvSpPr/>
          <p:nvPr/>
        </p:nvSpPr>
        <p:spPr>
          <a:xfrm>
            <a:off x="9091622" y="2201837"/>
            <a:ext cx="132268" cy="432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A41C3E-047B-B032-6A19-A87B2BCE0EBC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BE845-58F5-50D3-1C23-6F04C5D6437D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045AD-657E-38C9-D2CB-49D0D352F9C8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C9FE430-4CDA-7BC5-AE23-DE04DA7A4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869" y="2865453"/>
            <a:ext cx="914400" cy="914400"/>
          </a:xfrm>
          <a:prstGeom prst="rect">
            <a:avLst/>
          </a:prstGeom>
        </p:spPr>
      </p:pic>
      <p:pic>
        <p:nvPicPr>
          <p:cNvPr id="31" name="Graphic 30" descr="Server outline">
            <a:extLst>
              <a:ext uri="{FF2B5EF4-FFF2-40B4-BE49-F238E27FC236}">
                <a16:creationId xmlns:a16="http://schemas.microsoft.com/office/drawing/2014/main" id="{CDE12726-1EB9-117D-1636-67EA8034D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3432" y="2870090"/>
            <a:ext cx="914400" cy="914400"/>
          </a:xfrm>
          <a:prstGeom prst="rect">
            <a:avLst/>
          </a:prstGeom>
        </p:spPr>
      </p:pic>
      <p:pic>
        <p:nvPicPr>
          <p:cNvPr id="35" name="Graphic 34" descr="Server outline">
            <a:extLst>
              <a:ext uri="{FF2B5EF4-FFF2-40B4-BE49-F238E27FC236}">
                <a16:creationId xmlns:a16="http://schemas.microsoft.com/office/drawing/2014/main" id="{92DB4F11-DEAE-10BE-3705-70FC3DC7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6995" y="2874727"/>
            <a:ext cx="914400" cy="914400"/>
          </a:xfrm>
          <a:prstGeom prst="rect">
            <a:avLst/>
          </a:prstGeom>
        </p:spPr>
      </p:pic>
      <p:pic>
        <p:nvPicPr>
          <p:cNvPr id="37" name="Graphic 36" descr="Server outline">
            <a:extLst>
              <a:ext uri="{FF2B5EF4-FFF2-40B4-BE49-F238E27FC236}">
                <a16:creationId xmlns:a16="http://schemas.microsoft.com/office/drawing/2014/main" id="{A96B7B53-7BEA-BD90-D1E0-388B48CA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0558" y="2879364"/>
            <a:ext cx="914400" cy="914400"/>
          </a:xfrm>
          <a:prstGeom prst="rect">
            <a:avLst/>
          </a:prstGeom>
        </p:spPr>
      </p:pic>
      <p:pic>
        <p:nvPicPr>
          <p:cNvPr id="53" name="Graphic 52" descr="Database outline">
            <a:extLst>
              <a:ext uri="{FF2B5EF4-FFF2-40B4-BE49-F238E27FC236}">
                <a16:creationId xmlns:a16="http://schemas.microsoft.com/office/drawing/2014/main" id="{CC87D0C2-B0B3-F962-6C47-15F13E33F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6356" y="478907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E24E13F-8199-6B8C-D531-F1875C421745}"/>
              </a:ext>
            </a:extLst>
          </p:cNvPr>
          <p:cNvSpPr txBox="1"/>
          <p:nvPr/>
        </p:nvSpPr>
        <p:spPr>
          <a:xfrm>
            <a:off x="8706841" y="5578172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Database</a:t>
            </a:r>
          </a:p>
        </p:txBody>
      </p:sp>
      <p:pic>
        <p:nvPicPr>
          <p:cNvPr id="71" name="Graphic 70" descr="Users outline">
            <a:extLst>
              <a:ext uri="{FF2B5EF4-FFF2-40B4-BE49-F238E27FC236}">
                <a16:creationId xmlns:a16="http://schemas.microsoft.com/office/drawing/2014/main" id="{B89F741D-3B77-EF9F-16A2-E94A30FAC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1651" y="1161603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05922D-197E-D87D-E726-D3C1E871C435}"/>
              </a:ext>
            </a:extLst>
          </p:cNvPr>
          <p:cNvSpPr txBox="1"/>
          <p:nvPr/>
        </p:nvSpPr>
        <p:spPr>
          <a:xfrm>
            <a:off x="8617741" y="1908151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Clients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5522D8-1ABD-C635-3EDC-18E828E6AAA3}"/>
              </a:ext>
            </a:extLst>
          </p:cNvPr>
          <p:cNvSpPr/>
          <p:nvPr/>
        </p:nvSpPr>
        <p:spPr>
          <a:xfrm>
            <a:off x="6789868" y="2651132"/>
            <a:ext cx="4562343" cy="1459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8F53758D-8220-863B-0587-86DA36555791}"/>
              </a:ext>
            </a:extLst>
          </p:cNvPr>
          <p:cNvSpPr/>
          <p:nvPr/>
        </p:nvSpPr>
        <p:spPr>
          <a:xfrm>
            <a:off x="9112164" y="4134720"/>
            <a:ext cx="111726" cy="730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F2F26E-5B54-AA4C-15CE-F1503951BA00}"/>
              </a:ext>
            </a:extLst>
          </p:cNvPr>
          <p:cNvSpPr txBox="1"/>
          <p:nvPr/>
        </p:nvSpPr>
        <p:spPr>
          <a:xfrm>
            <a:off x="6692616" y="3683619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Auth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001A57-FBFA-5565-B50A-99106619147E}"/>
              </a:ext>
            </a:extLst>
          </p:cNvPr>
          <p:cNvSpPr txBox="1"/>
          <p:nvPr/>
        </p:nvSpPr>
        <p:spPr>
          <a:xfrm>
            <a:off x="7892001" y="3683619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Product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393DB-2C79-823F-8D8C-286BB744DBAC}"/>
              </a:ext>
            </a:extLst>
          </p:cNvPr>
          <p:cNvSpPr txBox="1"/>
          <p:nvPr/>
        </p:nvSpPr>
        <p:spPr>
          <a:xfrm>
            <a:off x="9082549" y="3684987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Cart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76918C-B5DF-2A0D-6531-1C32ACDDC048}"/>
              </a:ext>
            </a:extLst>
          </p:cNvPr>
          <p:cNvSpPr txBox="1"/>
          <p:nvPr/>
        </p:nvSpPr>
        <p:spPr>
          <a:xfrm>
            <a:off x="10273097" y="3686355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41600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event&#10;&#10;Description automatically generated">
            <a:extLst>
              <a:ext uri="{FF2B5EF4-FFF2-40B4-BE49-F238E27FC236}">
                <a16:creationId xmlns:a16="http://schemas.microsoft.com/office/drawing/2014/main" id="{7EBCEC8A-A603-697E-A5CC-FA68A38A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95871"/>
            <a:ext cx="10905066" cy="55615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F6056D-142C-1319-6B86-AB5E449FDDB5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ED489-E3B0-5E4A-C9AA-D10CAFF995CC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0EC39-1EF8-DC45-FB12-261ECEEB99F3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C0B2B-E669-499E-7577-4F326F6849FE}"/>
              </a:ext>
            </a:extLst>
          </p:cNvPr>
          <p:cNvSpPr txBox="1"/>
          <p:nvPr/>
        </p:nvSpPr>
        <p:spPr>
          <a:xfrm>
            <a:off x="10184235" y="5874901"/>
            <a:ext cx="1627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Source: Microsoft Learn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7EAC5-AF6A-84B0-1FFB-76EE3F352E82}"/>
              </a:ext>
            </a:extLst>
          </p:cNvPr>
          <p:cNvSpPr/>
          <p:nvPr/>
        </p:nvSpPr>
        <p:spPr>
          <a:xfrm>
            <a:off x="1870745" y="5402510"/>
            <a:ext cx="8112154" cy="310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6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38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871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6653-5450-86D8-666C-5FC372CE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6103"/>
          </a:xfrm>
        </p:spPr>
        <p:txBody>
          <a:bodyPr>
            <a:normAutofit/>
          </a:bodyPr>
          <a:lstStyle/>
          <a:p>
            <a:r>
              <a:rPr lang="en-DE" sz="2800" b="1" dirty="0">
                <a:latin typeface="+mn-lt"/>
              </a:rPr>
              <a:t>What are we going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A536-CA83-F460-3C04-2D258858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4811"/>
            <a:ext cx="9144000" cy="2522989"/>
          </a:xfrm>
        </p:spPr>
        <p:txBody>
          <a:bodyPr/>
          <a:lstStyle/>
          <a:p>
            <a:r>
              <a:rPr lang="en-DE" dirty="0"/>
              <a:t>A freelance marketplace where sellers can create gigs and buyers can purchase gigs or custom gigs.</a:t>
            </a:r>
          </a:p>
        </p:txBody>
      </p:sp>
    </p:spTree>
    <p:extLst>
      <p:ext uri="{BB962C8B-B14F-4D97-AF65-F5344CB8AC3E}">
        <p14:creationId xmlns:p14="http://schemas.microsoft.com/office/powerpoint/2010/main" val="31992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Freelance Marketplace Subdomains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02125-2DC8-2602-6E63-FC1B63C761E5}"/>
              </a:ext>
            </a:extLst>
          </p:cNvPr>
          <p:cNvGrpSpPr/>
          <p:nvPr/>
        </p:nvGrpSpPr>
        <p:grpSpPr>
          <a:xfrm>
            <a:off x="505394" y="1024881"/>
            <a:ext cx="1139934" cy="1238666"/>
            <a:chOff x="606489" y="1496627"/>
            <a:chExt cx="1139934" cy="1238666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A5AA8B5-874A-69BE-921C-67E2980754FD}"/>
                </a:ext>
              </a:extLst>
            </p:cNvPr>
            <p:cNvSpPr/>
            <p:nvPr/>
          </p:nvSpPr>
          <p:spPr>
            <a:xfrm>
              <a:off x="662943" y="1538496"/>
              <a:ext cx="1030801" cy="592113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30C746D-BC31-E57D-C5D5-6027D3FD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489" y="1496627"/>
              <a:ext cx="1139934" cy="1238666"/>
            </a:xfrm>
            <a:prstGeom prst="rect">
              <a:avLst/>
            </a:prstGeom>
          </p:spPr>
        </p:pic>
        <p:pic>
          <p:nvPicPr>
            <p:cNvPr id="165" name="Graphic 164" descr="Ringer with solid fill">
              <a:extLst>
                <a:ext uri="{FF2B5EF4-FFF2-40B4-BE49-F238E27FC236}">
                  <a16:creationId xmlns:a16="http://schemas.microsoft.com/office/drawing/2014/main" id="{68466001-68DF-47C6-7610-7826F55D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5644" y="1550321"/>
              <a:ext cx="518400" cy="5184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C755698-B377-208F-407E-8171D435E924}"/>
                </a:ext>
              </a:extLst>
            </p:cNvPr>
            <p:cNvSpPr txBox="1"/>
            <p:nvPr/>
          </p:nvSpPr>
          <p:spPr>
            <a:xfrm>
              <a:off x="700373" y="2138062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NOTIFICATION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59612DC-47DC-4382-CC15-E778955BE63E}"/>
              </a:ext>
            </a:extLst>
          </p:cNvPr>
          <p:cNvGrpSpPr/>
          <p:nvPr/>
        </p:nvGrpSpPr>
        <p:grpSpPr>
          <a:xfrm>
            <a:off x="539143" y="3082067"/>
            <a:ext cx="1139934" cy="1238666"/>
            <a:chOff x="2259142" y="3200310"/>
            <a:chExt cx="1139934" cy="1238666"/>
          </a:xfrm>
        </p:grpSpPr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B49C0287-E03C-4C35-70AD-684AE2855DD5}"/>
                </a:ext>
              </a:extLst>
            </p:cNvPr>
            <p:cNvSpPr/>
            <p:nvPr/>
          </p:nvSpPr>
          <p:spPr>
            <a:xfrm>
              <a:off x="2315596" y="3242179"/>
              <a:ext cx="1030801" cy="592113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089C30CE-9BA6-5D5D-3CF9-53C1F5E4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9142" y="3200310"/>
              <a:ext cx="1139934" cy="1238666"/>
            </a:xfrm>
            <a:prstGeom prst="rect">
              <a:avLst/>
            </a:prstGeom>
          </p:spPr>
        </p:pic>
        <p:pic>
          <p:nvPicPr>
            <p:cNvPr id="169" name="Graphic 168" descr="Shield Tick with solid fill">
              <a:extLst>
                <a:ext uri="{FF2B5EF4-FFF2-40B4-BE49-F238E27FC236}">
                  <a16:creationId xmlns:a16="http://schemas.microsoft.com/office/drawing/2014/main" id="{6AD7F769-697B-FFCC-0AB8-F288BB72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66036" y="3279035"/>
              <a:ext cx="518400" cy="5184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BFA7DF-0FED-1DF9-B5B1-602522B26529}"/>
                </a:ext>
              </a:extLst>
            </p:cNvPr>
            <p:cNvSpPr txBox="1"/>
            <p:nvPr/>
          </p:nvSpPr>
          <p:spPr>
            <a:xfrm>
              <a:off x="2510886" y="3832451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AUTH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E99BDCB-9CB4-15E1-B8AE-970B850A2B28}"/>
              </a:ext>
            </a:extLst>
          </p:cNvPr>
          <p:cNvGrpSpPr/>
          <p:nvPr/>
        </p:nvGrpSpPr>
        <p:grpSpPr>
          <a:xfrm>
            <a:off x="516300" y="5078385"/>
            <a:ext cx="1139934" cy="1238666"/>
            <a:chOff x="3897996" y="3212881"/>
            <a:chExt cx="1139934" cy="123866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25A069F7-3F0B-3C6D-06CE-78D1609EF890}"/>
                </a:ext>
              </a:extLst>
            </p:cNvPr>
            <p:cNvSpPr/>
            <p:nvPr/>
          </p:nvSpPr>
          <p:spPr>
            <a:xfrm>
              <a:off x="3954450" y="3254750"/>
              <a:ext cx="1030801" cy="592113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8D4D18BC-1E00-A37E-4824-15E924F1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7996" y="3212881"/>
              <a:ext cx="1139934" cy="1238666"/>
            </a:xfrm>
            <a:prstGeom prst="rect">
              <a:avLst/>
            </a:prstGeom>
          </p:spPr>
        </p:pic>
        <p:pic>
          <p:nvPicPr>
            <p:cNvPr id="171" name="Graphic 170" descr="Users with solid fill">
              <a:extLst>
                <a:ext uri="{FF2B5EF4-FFF2-40B4-BE49-F238E27FC236}">
                  <a16:creationId xmlns:a16="http://schemas.microsoft.com/office/drawing/2014/main" id="{4B36024D-A1BE-AED1-6354-B68D4AB6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06712" y="3287573"/>
              <a:ext cx="518400" cy="5184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557731-5A8B-75D7-D754-07124F3C071C}"/>
                </a:ext>
              </a:extLst>
            </p:cNvPr>
            <p:cNvSpPr txBox="1"/>
            <p:nvPr/>
          </p:nvSpPr>
          <p:spPr>
            <a:xfrm>
              <a:off x="4151796" y="3857807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USERS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B470900-80D7-16C7-A019-0BC38327DE9C}"/>
              </a:ext>
            </a:extLst>
          </p:cNvPr>
          <p:cNvGrpSpPr/>
          <p:nvPr/>
        </p:nvGrpSpPr>
        <p:grpSpPr>
          <a:xfrm>
            <a:off x="4478757" y="1024881"/>
            <a:ext cx="1139934" cy="1238666"/>
            <a:chOff x="5518992" y="3198784"/>
            <a:chExt cx="1139934" cy="1238666"/>
          </a:xfrm>
        </p:grpSpPr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DD9A092B-D7C9-C1D2-A1AA-467196AD5FA0}"/>
                </a:ext>
              </a:extLst>
            </p:cNvPr>
            <p:cNvSpPr/>
            <p:nvPr/>
          </p:nvSpPr>
          <p:spPr>
            <a:xfrm>
              <a:off x="5575446" y="3240653"/>
              <a:ext cx="1030801" cy="592113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2817351E-C3F0-C218-E7DC-1ACD60B1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18992" y="3198784"/>
              <a:ext cx="1139934" cy="1238666"/>
            </a:xfrm>
            <a:prstGeom prst="rect">
              <a:avLst/>
            </a:prstGeom>
          </p:spPr>
        </p:pic>
        <p:pic>
          <p:nvPicPr>
            <p:cNvPr id="173" name="Graphic 172" descr="Safe with solid fill">
              <a:extLst>
                <a:ext uri="{FF2B5EF4-FFF2-40B4-BE49-F238E27FC236}">
                  <a16:creationId xmlns:a16="http://schemas.microsoft.com/office/drawing/2014/main" id="{0DBAB3B9-8623-839B-C926-A15C0563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22220" y="3268273"/>
              <a:ext cx="518400" cy="51840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837F437-0752-A9AE-D807-EB8529BF91F1}"/>
                </a:ext>
              </a:extLst>
            </p:cNvPr>
            <p:cNvSpPr txBox="1"/>
            <p:nvPr/>
          </p:nvSpPr>
          <p:spPr>
            <a:xfrm>
              <a:off x="5774610" y="3840145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GIG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E3B97CBE-DA5A-C9EF-3F06-70DE071EB82A}"/>
              </a:ext>
            </a:extLst>
          </p:cNvPr>
          <p:cNvGrpSpPr/>
          <p:nvPr/>
        </p:nvGrpSpPr>
        <p:grpSpPr>
          <a:xfrm>
            <a:off x="4478757" y="3002614"/>
            <a:ext cx="1139934" cy="1238666"/>
            <a:chOff x="7188553" y="3171012"/>
            <a:chExt cx="1139934" cy="1238666"/>
          </a:xfrm>
        </p:grpSpPr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596A2922-1695-0BF5-2A18-50C169F46147}"/>
                </a:ext>
              </a:extLst>
            </p:cNvPr>
            <p:cNvSpPr/>
            <p:nvPr/>
          </p:nvSpPr>
          <p:spPr>
            <a:xfrm>
              <a:off x="7245007" y="3212881"/>
              <a:ext cx="1030801" cy="59211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FB2B53B-F7C6-C8A4-14E8-8E68D324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88553" y="3171012"/>
              <a:ext cx="1139934" cy="1238666"/>
            </a:xfrm>
            <a:prstGeom prst="rect">
              <a:avLst/>
            </a:prstGeom>
          </p:spPr>
        </p:pic>
        <p:pic>
          <p:nvPicPr>
            <p:cNvPr id="175" name="Graphic 174" descr="Chat with solid fill">
              <a:extLst>
                <a:ext uri="{FF2B5EF4-FFF2-40B4-BE49-F238E27FC236}">
                  <a16:creationId xmlns:a16="http://schemas.microsoft.com/office/drawing/2014/main" id="{4C26CFB4-08D5-7037-1832-D4A16B0B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01160" y="3275978"/>
              <a:ext cx="518400" cy="5184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B33C6ED-4087-FDE7-A97B-D9BEF9AE3A06}"/>
                </a:ext>
              </a:extLst>
            </p:cNvPr>
            <p:cNvSpPr txBox="1"/>
            <p:nvPr/>
          </p:nvSpPr>
          <p:spPr>
            <a:xfrm>
              <a:off x="7451261" y="3831348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CHAT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7B429D1-9CC7-7DFE-8946-EECDDD6464A3}"/>
              </a:ext>
            </a:extLst>
          </p:cNvPr>
          <p:cNvGrpSpPr/>
          <p:nvPr/>
        </p:nvGrpSpPr>
        <p:grpSpPr>
          <a:xfrm>
            <a:off x="4535211" y="5036629"/>
            <a:ext cx="1139934" cy="1238666"/>
            <a:chOff x="8885721" y="3179078"/>
            <a:chExt cx="1139934" cy="1238666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913A3DB9-AAC5-693D-33AC-778B42B12241}"/>
                </a:ext>
              </a:extLst>
            </p:cNvPr>
            <p:cNvSpPr/>
            <p:nvPr/>
          </p:nvSpPr>
          <p:spPr>
            <a:xfrm>
              <a:off x="8942175" y="3220947"/>
              <a:ext cx="1030801" cy="592113"/>
            </a:xfrm>
            <a:prstGeom prst="diamond">
              <a:avLst/>
            </a:prstGeom>
            <a:solidFill>
              <a:srgbClr val="FF4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76F6D1C-5A2A-46C4-B5F8-4077B7D8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85721" y="3179078"/>
              <a:ext cx="1139934" cy="1238666"/>
            </a:xfrm>
            <a:prstGeom prst="rect">
              <a:avLst/>
            </a:prstGeom>
          </p:spPr>
        </p:pic>
        <p:pic>
          <p:nvPicPr>
            <p:cNvPr id="177" name="Graphic 176" descr="Shopping cart with solid fill">
              <a:extLst>
                <a:ext uri="{FF2B5EF4-FFF2-40B4-BE49-F238E27FC236}">
                  <a16:creationId xmlns:a16="http://schemas.microsoft.com/office/drawing/2014/main" id="{2DAFF4E2-6DB5-9508-BB3B-891F2FB7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215710" y="3256633"/>
              <a:ext cx="518400" cy="518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4346463-952F-041D-529D-B1F7CFE8F6A8}"/>
                </a:ext>
              </a:extLst>
            </p:cNvPr>
            <p:cNvSpPr txBox="1"/>
            <p:nvPr/>
          </p:nvSpPr>
          <p:spPr>
            <a:xfrm>
              <a:off x="9138814" y="3836593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ORDER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4B32439-82E7-A075-669A-184B821F1C1B}"/>
              </a:ext>
            </a:extLst>
          </p:cNvPr>
          <p:cNvGrpSpPr/>
          <p:nvPr/>
        </p:nvGrpSpPr>
        <p:grpSpPr>
          <a:xfrm>
            <a:off x="8275952" y="977642"/>
            <a:ext cx="1139934" cy="1238666"/>
            <a:chOff x="10532590" y="3185661"/>
            <a:chExt cx="1139934" cy="1238666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C34994F6-1A24-4EAA-6579-D152076982CA}"/>
                </a:ext>
              </a:extLst>
            </p:cNvPr>
            <p:cNvSpPr/>
            <p:nvPr/>
          </p:nvSpPr>
          <p:spPr>
            <a:xfrm>
              <a:off x="10589044" y="3227530"/>
              <a:ext cx="1030801" cy="592113"/>
            </a:xfrm>
            <a:prstGeom prst="diamond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C02E8058-F2D8-DA22-9075-D9AA0014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532590" y="3185661"/>
              <a:ext cx="1139934" cy="1238666"/>
            </a:xfrm>
            <a:prstGeom prst="rect">
              <a:avLst/>
            </a:prstGeom>
          </p:spPr>
        </p:pic>
        <p:pic>
          <p:nvPicPr>
            <p:cNvPr id="179" name="Graphic 178" descr="Rating 3 Star with solid fill">
              <a:extLst>
                <a:ext uri="{FF2B5EF4-FFF2-40B4-BE49-F238E27FC236}">
                  <a16:creationId xmlns:a16="http://schemas.microsoft.com/office/drawing/2014/main" id="{32FBB059-DB91-F412-AD27-BCA62E37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19058" y="3234646"/>
              <a:ext cx="518400" cy="51840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F0A8C3A-98B4-84F1-B662-B8FBF7685858}"/>
                </a:ext>
              </a:extLst>
            </p:cNvPr>
            <p:cNvSpPr txBox="1"/>
            <p:nvPr/>
          </p:nvSpPr>
          <p:spPr>
            <a:xfrm>
              <a:off x="10787898" y="3837702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REVIEW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02A437-11D2-CE81-DB85-C0FC02EA1DE1}"/>
              </a:ext>
            </a:extLst>
          </p:cNvPr>
          <p:cNvSpPr txBox="1"/>
          <p:nvPr/>
        </p:nvSpPr>
        <p:spPr>
          <a:xfrm>
            <a:off x="1686533" y="1490325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sending emails to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2F246-E2A8-827D-A223-CFB68EB07BB7}"/>
              </a:ext>
            </a:extLst>
          </p:cNvPr>
          <p:cNvSpPr txBox="1"/>
          <p:nvPr/>
        </p:nvSpPr>
        <p:spPr>
          <a:xfrm>
            <a:off x="1656234" y="3547511"/>
            <a:ext cx="231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users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75BCB-20FE-3513-C4C7-8153EEC56A04}"/>
              </a:ext>
            </a:extLst>
          </p:cNvPr>
          <p:cNvSpPr txBox="1"/>
          <p:nvPr/>
        </p:nvSpPr>
        <p:spPr>
          <a:xfrm>
            <a:off x="1651890" y="5530786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Sellers and Buyers Profiles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FB56-CA88-3843-FE4B-FD59A838A2DE}"/>
              </a:ext>
            </a:extLst>
          </p:cNvPr>
          <p:cNvSpPr txBox="1"/>
          <p:nvPr/>
        </p:nvSpPr>
        <p:spPr>
          <a:xfrm>
            <a:off x="5547159" y="1475794"/>
            <a:ext cx="231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gig CRUD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B1301-A5A0-13DC-9A38-830FD13ED6E8}"/>
              </a:ext>
            </a:extLst>
          </p:cNvPr>
          <p:cNvSpPr txBox="1"/>
          <p:nvPr/>
        </p:nvSpPr>
        <p:spPr>
          <a:xfrm>
            <a:off x="9407785" y="1461263"/>
            <a:ext cx="222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reviews and ratings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EFE73-C5EA-7E99-3C98-AFBFC4CD86B9}"/>
              </a:ext>
            </a:extLst>
          </p:cNvPr>
          <p:cNvSpPr txBox="1"/>
          <p:nvPr/>
        </p:nvSpPr>
        <p:spPr>
          <a:xfrm>
            <a:off x="5612225" y="3490321"/>
            <a:ext cx="292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buyers and sellers messaging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785A-E639-5D2C-75E7-7F3BC8D2DD00}"/>
              </a:ext>
            </a:extLst>
          </p:cNvPr>
          <p:cNvSpPr txBox="1"/>
          <p:nvPr/>
        </p:nvSpPr>
        <p:spPr>
          <a:xfrm>
            <a:off x="5670094" y="5542895"/>
            <a:ext cx="2285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Handles orders and payment</a:t>
            </a:r>
          </a:p>
        </p:txBody>
      </p:sp>
    </p:spTree>
    <p:extLst>
      <p:ext uri="{BB962C8B-B14F-4D97-AF65-F5344CB8AC3E}">
        <p14:creationId xmlns:p14="http://schemas.microsoft.com/office/powerpoint/2010/main" val="137745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8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2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E0D10-4103-7073-CC74-9AC98C9D5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77636" y="987425"/>
            <a:ext cx="4677751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18737-398B-7215-6097-77C05339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183507" cy="48736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Functional requirements are specific features, behaviors, and capabilities that a system must possess.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These requirements describe what the system should do.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They are typically defined in detail to guide the design, development, and testing processes.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AC4E12-F350-6624-509D-5B920A82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Functional Requirements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BF264-5C18-6A63-1637-23FC8668BE27}"/>
              </a:ext>
            </a:extLst>
          </p:cNvPr>
          <p:cNvSpPr/>
          <p:nvPr/>
        </p:nvSpPr>
        <p:spPr>
          <a:xfrm>
            <a:off x="8204433" y="2105636"/>
            <a:ext cx="2368800" cy="2368800"/>
          </a:xfrm>
          <a:prstGeom prst="ellipse">
            <a:avLst/>
          </a:prstGeom>
          <a:noFill/>
          <a:ln w="203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FC55B-616A-6761-F7AA-F53D5D07B8FB}"/>
              </a:ext>
            </a:extLst>
          </p:cNvPr>
          <p:cNvSpPr txBox="1"/>
          <p:nvPr/>
        </p:nvSpPr>
        <p:spPr>
          <a:xfrm>
            <a:off x="8707987" y="3026329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Functional</a:t>
            </a:r>
          </a:p>
          <a:p>
            <a:r>
              <a:rPr lang="en-DE" b="1" dirty="0"/>
              <a:t>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BD7A-1FE1-812B-EC03-6499CCD21F0F}"/>
              </a:ext>
            </a:extLst>
          </p:cNvPr>
          <p:cNvSpPr/>
          <p:nvPr/>
        </p:nvSpPr>
        <p:spPr>
          <a:xfrm>
            <a:off x="8951053" y="2843868"/>
            <a:ext cx="1023457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D78-749C-47F6-4B20-47D9B0202B3D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CEBCA-3917-A2F7-71DB-7749D2516182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4A55F-16D9-7CA1-6B86-138D5098261B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42121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E0D10-4103-7073-CC74-9AC98C9D5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77636" y="987425"/>
            <a:ext cx="4677751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18737-398B-7215-6097-77C05339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183507" cy="559838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User Authentication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Create accounts, login, password reset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User Profiles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Create a seller’s profile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Update profile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Search and Filters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Search for gigs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Messaging System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Buyers should be able to message sellers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Rating and Reviews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Buyers can review sellers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Sellers can review buyers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Payment Gateway Integration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View Orders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Buyers and sellers can view </a:t>
            </a:r>
            <a:r>
              <a:rPr lang="en-DE" sz="1600" b="1" dirty="0"/>
              <a:t>active</a:t>
            </a:r>
            <a:r>
              <a:rPr lang="en-DE" sz="1600" dirty="0"/>
              <a:t>, </a:t>
            </a:r>
            <a:r>
              <a:rPr lang="en-DE" sz="1600" b="1" dirty="0"/>
              <a:t>completed</a:t>
            </a:r>
            <a:r>
              <a:rPr lang="en-DE" sz="1600" dirty="0"/>
              <a:t> and </a:t>
            </a:r>
            <a:r>
              <a:rPr lang="en-DE" sz="1600" b="1" dirty="0"/>
              <a:t>cancelled</a:t>
            </a:r>
            <a:r>
              <a:rPr lang="en-DE" sz="1600" dirty="0"/>
              <a:t> orders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Cancellation of Orders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  <a:p>
            <a:pPr lvl="1">
              <a:lnSpc>
                <a:spcPct val="100000"/>
              </a:lnSpc>
            </a:pPr>
            <a:endParaRPr lang="en-DE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AC4E12-F350-6624-509D-5B920A82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Freelance Marketplace Domain Requirements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BF264-5C18-6A63-1637-23FC8668BE27}"/>
              </a:ext>
            </a:extLst>
          </p:cNvPr>
          <p:cNvSpPr/>
          <p:nvPr/>
        </p:nvSpPr>
        <p:spPr>
          <a:xfrm>
            <a:off x="8204433" y="2105636"/>
            <a:ext cx="2368800" cy="2368800"/>
          </a:xfrm>
          <a:prstGeom prst="ellipse">
            <a:avLst/>
          </a:prstGeom>
          <a:noFill/>
          <a:ln w="203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FC55B-616A-6761-F7AA-F53D5D07B8FB}"/>
              </a:ext>
            </a:extLst>
          </p:cNvPr>
          <p:cNvSpPr txBox="1"/>
          <p:nvPr/>
        </p:nvSpPr>
        <p:spPr>
          <a:xfrm>
            <a:off x="8707987" y="3026329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Functional</a:t>
            </a:r>
          </a:p>
          <a:p>
            <a:r>
              <a:rPr lang="en-DE" b="1" dirty="0"/>
              <a:t>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BD7A-1FE1-812B-EC03-6499CCD21F0F}"/>
              </a:ext>
            </a:extLst>
          </p:cNvPr>
          <p:cNvSpPr/>
          <p:nvPr/>
        </p:nvSpPr>
        <p:spPr>
          <a:xfrm>
            <a:off x="8951053" y="2843868"/>
            <a:ext cx="1023457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B8EB11-7C27-87F8-AF45-5D737D577D1B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840D3-1D33-47D7-6273-FC52921416EA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94B5-EA68-7456-14D2-FEEFA7B07026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2290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Non-functional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13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DE" sz="2400" dirty="0"/>
              <a:t>Single codebase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Simple to develop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Easy deployment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Easier debugging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Simplified testing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Single technology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Benefits of a Monolithic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9833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E0D10-4103-7073-CC74-9AC98C9D5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77636" y="987425"/>
            <a:ext cx="4677751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18737-398B-7215-6097-77C05339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183507" cy="48736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Non-functional requirements describes how the system should perform, rather than what it should do.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NFR are requirements that describes how the system works.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They focus on the quality attributes and constraints that a system must meet.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NFR are as equally important as functional requirements because they impact the user experience with the system.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AC4E12-F350-6624-509D-5B920A82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Non-functional Requirements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BF264-5C18-6A63-1637-23FC8668BE27}"/>
              </a:ext>
            </a:extLst>
          </p:cNvPr>
          <p:cNvSpPr/>
          <p:nvPr/>
        </p:nvSpPr>
        <p:spPr>
          <a:xfrm>
            <a:off x="8204433" y="2105636"/>
            <a:ext cx="2368800" cy="2368800"/>
          </a:xfrm>
          <a:prstGeom prst="ellipse">
            <a:avLst/>
          </a:prstGeom>
          <a:noFill/>
          <a:ln w="203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FC55B-616A-6761-F7AA-F53D5D07B8FB}"/>
              </a:ext>
            </a:extLst>
          </p:cNvPr>
          <p:cNvSpPr txBox="1"/>
          <p:nvPr/>
        </p:nvSpPr>
        <p:spPr>
          <a:xfrm>
            <a:off x="8639827" y="2908883"/>
            <a:ext cx="165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Non-functional</a:t>
            </a:r>
          </a:p>
          <a:p>
            <a:r>
              <a:rPr lang="en-DE" b="1" dirty="0"/>
              <a:t>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BD7A-1FE1-812B-EC03-6499CCD21F0F}"/>
              </a:ext>
            </a:extLst>
          </p:cNvPr>
          <p:cNvSpPr/>
          <p:nvPr/>
        </p:nvSpPr>
        <p:spPr>
          <a:xfrm>
            <a:off x="8951053" y="3733102"/>
            <a:ext cx="1023457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6D5F1-33D6-F067-CCA5-58688F3A630D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66304-6C48-72C0-E3D1-6F9F47262B57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21A66-31C3-469C-EC56-AD373CFF3EC3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8089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E0D10-4103-7073-CC74-9AC98C9D5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77636" y="987425"/>
            <a:ext cx="4677751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18737-398B-7215-6097-77C05339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5183507" cy="559838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Scalability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The system should be able to scale to accommodate increased load during peak times.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Availability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The system should be available 99.99% of the time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A failover mechanism should ensure high availability in case of server failures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Reliability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The system should be dependable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Maintainability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Code should follow coding standards and be well-documented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Regular code reviews and automated testing should be performed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Usability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Users should find the system easy to use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b="1" dirty="0"/>
              <a:t>Security, Performance, Capacity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  <a:p>
            <a:pPr lvl="1">
              <a:lnSpc>
                <a:spcPct val="100000"/>
              </a:lnSpc>
            </a:pPr>
            <a:endParaRPr lang="en-DE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AC4E12-F350-6624-509D-5B920A82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Freelance Marketplace Domain Requirements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5BF264-5C18-6A63-1637-23FC8668BE27}"/>
              </a:ext>
            </a:extLst>
          </p:cNvPr>
          <p:cNvSpPr/>
          <p:nvPr/>
        </p:nvSpPr>
        <p:spPr>
          <a:xfrm>
            <a:off x="8204433" y="2105636"/>
            <a:ext cx="2368800" cy="2368800"/>
          </a:xfrm>
          <a:prstGeom prst="ellipse">
            <a:avLst/>
          </a:prstGeom>
          <a:noFill/>
          <a:ln w="203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A793C-8167-5C6C-9A11-1F685503F44C}"/>
              </a:ext>
            </a:extLst>
          </p:cNvPr>
          <p:cNvSpPr txBox="1"/>
          <p:nvPr/>
        </p:nvSpPr>
        <p:spPr>
          <a:xfrm>
            <a:off x="8639827" y="2908883"/>
            <a:ext cx="165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Non-functional</a:t>
            </a:r>
          </a:p>
          <a:p>
            <a:r>
              <a:rPr lang="en-DE" b="1" dirty="0"/>
              <a:t>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9C9B0-61F6-0A6A-0C66-59EACB6DA57B}"/>
              </a:ext>
            </a:extLst>
          </p:cNvPr>
          <p:cNvSpPr/>
          <p:nvPr/>
        </p:nvSpPr>
        <p:spPr>
          <a:xfrm>
            <a:off x="8951053" y="3733102"/>
            <a:ext cx="1023457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8890F-FCFB-C99E-FA61-507F84861562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39599-1863-D1F6-E0A2-4390E3955D2A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C667C-E3A3-2F0A-9398-AD5CEF0A00F6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7929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34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Design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4789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E0D10-4103-7073-CC74-9AC98C9D5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77636" y="601531"/>
            <a:ext cx="4677751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18737-398B-7215-6097-77C053393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09469"/>
            <a:ext cx="5183507" cy="559838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No direct client-to-microservice communication.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All request from client must go through API gateway.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Communication between API gateway and other microservices will be HTTP based and socket.io.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Inter-process communication between microservices will only be event-driven. No HTTP request/response.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Token generation and management will be handled by API gateway.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All microservices except API gateway will not be accessible from outside.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Every request from API gateway will include a token.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Microservices will send client errors to API gateway but other errors will be sent to monitoring and logging system.</a:t>
            </a:r>
          </a:p>
          <a:p>
            <a:pPr lvl="1">
              <a:lnSpc>
                <a:spcPct val="100000"/>
              </a:lnSpc>
            </a:pPr>
            <a:endParaRPr lang="en-DE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DE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A793C-8167-5C6C-9A11-1F685503F44C}"/>
              </a:ext>
            </a:extLst>
          </p:cNvPr>
          <p:cNvSpPr txBox="1"/>
          <p:nvPr/>
        </p:nvSpPr>
        <p:spPr>
          <a:xfrm>
            <a:off x="8823522" y="28631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 dirty="0"/>
              <a:t>Design</a:t>
            </a:r>
          </a:p>
          <a:p>
            <a:pPr algn="ctr"/>
            <a:r>
              <a:rPr lang="en-DE" b="1" dirty="0"/>
              <a:t>Decisions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9C9B0-61F6-0A6A-0C66-59EACB6DA57B}"/>
              </a:ext>
            </a:extLst>
          </p:cNvPr>
          <p:cNvSpPr/>
          <p:nvPr/>
        </p:nvSpPr>
        <p:spPr>
          <a:xfrm>
            <a:off x="8850384" y="3748836"/>
            <a:ext cx="1023457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2054142-ADF5-4863-F7A8-3181AE466B52}"/>
              </a:ext>
            </a:extLst>
          </p:cNvPr>
          <p:cNvSpPr/>
          <p:nvPr/>
        </p:nvSpPr>
        <p:spPr>
          <a:xfrm>
            <a:off x="8137321" y="2072333"/>
            <a:ext cx="2449585" cy="2348666"/>
          </a:xfrm>
          <a:prstGeom prst="diamond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F7BBC-0FE3-89DA-6F72-2A5111492161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074D1-032B-3E80-5B73-338A9E19B2C0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1DA1A-4C33-2E2F-02D8-6D1FE58A852E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6161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474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249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6011"/>
            <a:ext cx="10825385" cy="5270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BF5A6E8-F854-0A32-14CE-153DCD8072B6}"/>
              </a:ext>
            </a:extLst>
          </p:cNvPr>
          <p:cNvCxnSpPr>
            <a:cxnSpLocks/>
          </p:cNvCxnSpPr>
          <p:nvPr/>
        </p:nvCxnSpPr>
        <p:spPr>
          <a:xfrm flipH="1">
            <a:off x="310393" y="933226"/>
            <a:ext cx="5511827" cy="920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5BCF89-1E57-AA9C-E421-4F8E5CCCE3D2}"/>
              </a:ext>
            </a:extLst>
          </p:cNvPr>
          <p:cNvGrpSpPr/>
          <p:nvPr/>
        </p:nvGrpSpPr>
        <p:grpSpPr>
          <a:xfrm>
            <a:off x="606489" y="3216372"/>
            <a:ext cx="1139934" cy="1238666"/>
            <a:chOff x="5696709" y="1822053"/>
            <a:chExt cx="1908000" cy="190800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A5AA8B5-874A-69BE-921C-67E2980754FD}"/>
                </a:ext>
              </a:extLst>
            </p:cNvPr>
            <p:cNvSpPr/>
            <p:nvPr/>
          </p:nvSpPr>
          <p:spPr>
            <a:xfrm>
              <a:off x="5791200" y="1886546"/>
              <a:ext cx="1725335" cy="912071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30C746D-BC31-E57D-C5D5-6027D3FD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96709" y="1822053"/>
              <a:ext cx="1908000" cy="1908000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Project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B02F9711-15DF-338D-9E08-D36F4D60B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6230" y="528540"/>
            <a:ext cx="743526" cy="7435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F951CB-FEE9-82C8-57AB-7E96F120B6FF}"/>
              </a:ext>
            </a:extLst>
          </p:cNvPr>
          <p:cNvSpPr/>
          <p:nvPr/>
        </p:nvSpPr>
        <p:spPr>
          <a:xfrm>
            <a:off x="5686230" y="1660699"/>
            <a:ext cx="744258" cy="7435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14F9EB4-57CC-8468-735B-416E19B188C3}"/>
              </a:ext>
            </a:extLst>
          </p:cNvPr>
          <p:cNvSpPr/>
          <p:nvPr/>
        </p:nvSpPr>
        <p:spPr>
          <a:xfrm>
            <a:off x="662943" y="5654180"/>
            <a:ext cx="11098422" cy="5227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ELASTICSEARCH/KIBANA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1E6538D7-6983-0F81-7C2A-368560616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337" y="4729176"/>
            <a:ext cx="273600" cy="268823"/>
          </a:xfrm>
          <a:prstGeom prst="rect">
            <a:avLst/>
          </a:prstGeom>
        </p:spPr>
      </p:pic>
      <p:pic>
        <p:nvPicPr>
          <p:cNvPr id="150" name="Graphic 149" descr="Database with solid fill">
            <a:extLst>
              <a:ext uri="{FF2B5EF4-FFF2-40B4-BE49-F238E27FC236}">
                <a16:creationId xmlns:a16="http://schemas.microsoft.com/office/drawing/2014/main" id="{8C9AB99B-255D-3633-E707-B0EEAAFC2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8371" y="4601197"/>
            <a:ext cx="475200" cy="475200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FEC16CC4-F4BA-C2E2-44FF-419DD56F5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2838" y="4709887"/>
            <a:ext cx="282154" cy="298320"/>
          </a:xfrm>
          <a:prstGeom prst="rect">
            <a:avLst/>
          </a:prstGeom>
        </p:spPr>
      </p:pic>
      <p:pic>
        <p:nvPicPr>
          <p:cNvPr id="152" name="Graphic 151" descr="Database with solid fill">
            <a:extLst>
              <a:ext uri="{FF2B5EF4-FFF2-40B4-BE49-F238E27FC236}">
                <a16:creationId xmlns:a16="http://schemas.microsoft.com/office/drawing/2014/main" id="{75832EED-0302-96EC-BCEF-75FCB8B02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0228" y="4590024"/>
            <a:ext cx="474565" cy="474565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3DCB03B9-8100-C44B-1794-47493B35E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6629" y="4677009"/>
            <a:ext cx="282154" cy="298320"/>
          </a:xfrm>
          <a:prstGeom prst="rect">
            <a:avLst/>
          </a:prstGeom>
        </p:spPr>
      </p:pic>
      <p:pic>
        <p:nvPicPr>
          <p:cNvPr id="154" name="Graphic 153" descr="Database with solid fill">
            <a:extLst>
              <a:ext uri="{FF2B5EF4-FFF2-40B4-BE49-F238E27FC236}">
                <a16:creationId xmlns:a16="http://schemas.microsoft.com/office/drawing/2014/main" id="{A84DC1C4-C5F8-6B35-D0CA-2BC74D8680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7761" y="4604451"/>
            <a:ext cx="474565" cy="474565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39A372E2-4218-3761-AAC9-13A9A6B6F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3838" y="4713140"/>
            <a:ext cx="282154" cy="298320"/>
          </a:xfrm>
          <a:prstGeom prst="rect">
            <a:avLst/>
          </a:prstGeom>
        </p:spPr>
      </p:pic>
      <p:pic>
        <p:nvPicPr>
          <p:cNvPr id="156" name="Graphic 155" descr="Database with solid fill">
            <a:extLst>
              <a:ext uri="{FF2B5EF4-FFF2-40B4-BE49-F238E27FC236}">
                <a16:creationId xmlns:a16="http://schemas.microsoft.com/office/drawing/2014/main" id="{AC260199-D9FB-FBC3-02EB-E60FE7860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1886" y="4564288"/>
            <a:ext cx="474565" cy="474565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548F98A0-F23E-D801-62FB-7266B76B9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1853" y="4672977"/>
            <a:ext cx="282154" cy="298320"/>
          </a:xfrm>
          <a:prstGeom prst="rect">
            <a:avLst/>
          </a:prstGeom>
        </p:spPr>
      </p:pic>
      <p:pic>
        <p:nvPicPr>
          <p:cNvPr id="158" name="Graphic 157" descr="Database with solid fill">
            <a:extLst>
              <a:ext uri="{FF2B5EF4-FFF2-40B4-BE49-F238E27FC236}">
                <a16:creationId xmlns:a16="http://schemas.microsoft.com/office/drawing/2014/main" id="{A5742FAF-5D08-6D7C-D705-B95206C5A3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3108" y="4568320"/>
            <a:ext cx="474565" cy="474565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4040B3E7-EDD3-E324-84B5-59A99BB49A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3075" y="4677009"/>
            <a:ext cx="282154" cy="298320"/>
          </a:xfrm>
          <a:prstGeom prst="rect">
            <a:avLst/>
          </a:prstGeom>
        </p:spPr>
      </p:pic>
      <p:pic>
        <p:nvPicPr>
          <p:cNvPr id="160" name="Graphic 159" descr="Database with solid fill">
            <a:extLst>
              <a:ext uri="{FF2B5EF4-FFF2-40B4-BE49-F238E27FC236}">
                <a16:creationId xmlns:a16="http://schemas.microsoft.com/office/drawing/2014/main" id="{E4D4E71D-1C87-3EA6-ABDE-D1BA07387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6915" y="4599394"/>
            <a:ext cx="474565" cy="474565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3DDCFEEA-00C6-21D8-B92E-6FA5AC16D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6882" y="4708083"/>
            <a:ext cx="282154" cy="298320"/>
          </a:xfrm>
          <a:prstGeom prst="rect">
            <a:avLst/>
          </a:prstGeom>
        </p:spPr>
      </p:pic>
      <p:pic>
        <p:nvPicPr>
          <p:cNvPr id="165" name="Graphic 164" descr="Ringer with solid fill">
            <a:extLst>
              <a:ext uri="{FF2B5EF4-FFF2-40B4-BE49-F238E27FC236}">
                <a16:creationId xmlns:a16="http://schemas.microsoft.com/office/drawing/2014/main" id="{68466001-68DF-47C6-7610-7826F55D35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644" y="3270066"/>
            <a:ext cx="518400" cy="518400"/>
          </a:xfrm>
          <a:prstGeom prst="rect">
            <a:avLst/>
          </a:prstGeom>
        </p:spPr>
      </p:pic>
      <p:pic>
        <p:nvPicPr>
          <p:cNvPr id="181" name="Picture 180" descr="A stack of red blocks with white shapes and stars&#10;&#10;Description automatically generated">
            <a:extLst>
              <a:ext uri="{FF2B5EF4-FFF2-40B4-BE49-F238E27FC236}">
                <a16:creationId xmlns:a16="http://schemas.microsoft.com/office/drawing/2014/main" id="{81C1C650-A496-4F51-8F66-1F2871B64D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8736" y="4708083"/>
            <a:ext cx="284400" cy="284400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5C755698-B377-208F-407E-8171D435E924}"/>
              </a:ext>
            </a:extLst>
          </p:cNvPr>
          <p:cNvSpPr txBox="1"/>
          <p:nvPr/>
        </p:nvSpPr>
        <p:spPr>
          <a:xfrm>
            <a:off x="700373" y="385780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NOTIFICATION</a:t>
            </a:r>
          </a:p>
          <a:p>
            <a:pPr algn="ctr"/>
            <a:r>
              <a:rPr lang="en-DE" sz="1000" dirty="0"/>
              <a:t>SERVICE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59612DC-47DC-4382-CC15-E778955BE63E}"/>
              </a:ext>
            </a:extLst>
          </p:cNvPr>
          <p:cNvGrpSpPr/>
          <p:nvPr/>
        </p:nvGrpSpPr>
        <p:grpSpPr>
          <a:xfrm>
            <a:off x="2259142" y="3200310"/>
            <a:ext cx="1139934" cy="1238666"/>
            <a:chOff x="2259142" y="3200310"/>
            <a:chExt cx="1139934" cy="1238666"/>
          </a:xfrm>
        </p:grpSpPr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B49C0287-E03C-4C35-70AD-684AE2855DD5}"/>
                </a:ext>
              </a:extLst>
            </p:cNvPr>
            <p:cNvSpPr/>
            <p:nvPr/>
          </p:nvSpPr>
          <p:spPr>
            <a:xfrm>
              <a:off x="2315596" y="3242179"/>
              <a:ext cx="1030801" cy="592113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089C30CE-9BA6-5D5D-3CF9-53C1F5E4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59142" y="3200310"/>
              <a:ext cx="1139934" cy="1238666"/>
            </a:xfrm>
            <a:prstGeom prst="rect">
              <a:avLst/>
            </a:prstGeom>
          </p:spPr>
        </p:pic>
        <p:pic>
          <p:nvPicPr>
            <p:cNvPr id="169" name="Graphic 168" descr="Shield Tick with solid fill">
              <a:extLst>
                <a:ext uri="{FF2B5EF4-FFF2-40B4-BE49-F238E27FC236}">
                  <a16:creationId xmlns:a16="http://schemas.microsoft.com/office/drawing/2014/main" id="{6AD7F769-697B-FFCC-0AB8-F288BB72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66036" y="3279035"/>
              <a:ext cx="518400" cy="5184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BFA7DF-0FED-1DF9-B5B1-602522B26529}"/>
                </a:ext>
              </a:extLst>
            </p:cNvPr>
            <p:cNvSpPr txBox="1"/>
            <p:nvPr/>
          </p:nvSpPr>
          <p:spPr>
            <a:xfrm>
              <a:off x="2510886" y="3832451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AUTH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E99BDCB-9CB4-15E1-B8AE-970B850A2B28}"/>
              </a:ext>
            </a:extLst>
          </p:cNvPr>
          <p:cNvGrpSpPr/>
          <p:nvPr/>
        </p:nvGrpSpPr>
        <p:grpSpPr>
          <a:xfrm>
            <a:off x="3897996" y="3212881"/>
            <a:ext cx="1139934" cy="1238666"/>
            <a:chOff x="3897996" y="3212881"/>
            <a:chExt cx="1139934" cy="123866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25A069F7-3F0B-3C6D-06CE-78D1609EF890}"/>
                </a:ext>
              </a:extLst>
            </p:cNvPr>
            <p:cNvSpPr/>
            <p:nvPr/>
          </p:nvSpPr>
          <p:spPr>
            <a:xfrm>
              <a:off x="3954450" y="3254750"/>
              <a:ext cx="1030801" cy="592113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8D4D18BC-1E00-A37E-4824-15E924F1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97996" y="3212881"/>
              <a:ext cx="1139934" cy="1238666"/>
            </a:xfrm>
            <a:prstGeom prst="rect">
              <a:avLst/>
            </a:prstGeom>
          </p:spPr>
        </p:pic>
        <p:pic>
          <p:nvPicPr>
            <p:cNvPr id="171" name="Graphic 170" descr="Users with solid fill">
              <a:extLst>
                <a:ext uri="{FF2B5EF4-FFF2-40B4-BE49-F238E27FC236}">
                  <a16:creationId xmlns:a16="http://schemas.microsoft.com/office/drawing/2014/main" id="{4B36024D-A1BE-AED1-6354-B68D4AB6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206712" y="3287573"/>
              <a:ext cx="518400" cy="5184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557731-5A8B-75D7-D754-07124F3C071C}"/>
                </a:ext>
              </a:extLst>
            </p:cNvPr>
            <p:cNvSpPr txBox="1"/>
            <p:nvPr/>
          </p:nvSpPr>
          <p:spPr>
            <a:xfrm>
              <a:off x="4151796" y="3857807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USERS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B470900-80D7-16C7-A019-0BC38327DE9C}"/>
              </a:ext>
            </a:extLst>
          </p:cNvPr>
          <p:cNvGrpSpPr/>
          <p:nvPr/>
        </p:nvGrpSpPr>
        <p:grpSpPr>
          <a:xfrm>
            <a:off x="5518992" y="3198784"/>
            <a:ext cx="1139934" cy="1238666"/>
            <a:chOff x="5518992" y="3198784"/>
            <a:chExt cx="1139934" cy="1238666"/>
          </a:xfrm>
        </p:grpSpPr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DD9A092B-D7C9-C1D2-A1AA-467196AD5FA0}"/>
                </a:ext>
              </a:extLst>
            </p:cNvPr>
            <p:cNvSpPr/>
            <p:nvPr/>
          </p:nvSpPr>
          <p:spPr>
            <a:xfrm>
              <a:off x="5575446" y="3240653"/>
              <a:ext cx="1030801" cy="592113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2817351E-C3F0-C218-E7DC-1ACD60B1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18992" y="3198784"/>
              <a:ext cx="1139934" cy="1238666"/>
            </a:xfrm>
            <a:prstGeom prst="rect">
              <a:avLst/>
            </a:prstGeom>
          </p:spPr>
        </p:pic>
        <p:pic>
          <p:nvPicPr>
            <p:cNvPr id="173" name="Graphic 172" descr="Safe with solid fill">
              <a:extLst>
                <a:ext uri="{FF2B5EF4-FFF2-40B4-BE49-F238E27FC236}">
                  <a16:creationId xmlns:a16="http://schemas.microsoft.com/office/drawing/2014/main" id="{0DBAB3B9-8623-839B-C926-A15C0563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822220" y="3268273"/>
              <a:ext cx="518400" cy="51840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837F437-0752-A9AE-D807-EB8529BF91F1}"/>
                </a:ext>
              </a:extLst>
            </p:cNvPr>
            <p:cNvSpPr txBox="1"/>
            <p:nvPr/>
          </p:nvSpPr>
          <p:spPr>
            <a:xfrm>
              <a:off x="5774610" y="3840145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GIG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E3B97CBE-DA5A-C9EF-3F06-70DE071EB82A}"/>
              </a:ext>
            </a:extLst>
          </p:cNvPr>
          <p:cNvGrpSpPr/>
          <p:nvPr/>
        </p:nvGrpSpPr>
        <p:grpSpPr>
          <a:xfrm>
            <a:off x="7188553" y="3171012"/>
            <a:ext cx="1139934" cy="1238666"/>
            <a:chOff x="7188553" y="3171012"/>
            <a:chExt cx="1139934" cy="1238666"/>
          </a:xfrm>
        </p:grpSpPr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596A2922-1695-0BF5-2A18-50C169F46147}"/>
                </a:ext>
              </a:extLst>
            </p:cNvPr>
            <p:cNvSpPr/>
            <p:nvPr/>
          </p:nvSpPr>
          <p:spPr>
            <a:xfrm>
              <a:off x="7245007" y="3212881"/>
              <a:ext cx="1030801" cy="59211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FB2B53B-F7C6-C8A4-14E8-8E68D324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188553" y="3171012"/>
              <a:ext cx="1139934" cy="1238666"/>
            </a:xfrm>
            <a:prstGeom prst="rect">
              <a:avLst/>
            </a:prstGeom>
          </p:spPr>
        </p:pic>
        <p:pic>
          <p:nvPicPr>
            <p:cNvPr id="175" name="Graphic 174" descr="Chat with solid fill">
              <a:extLst>
                <a:ext uri="{FF2B5EF4-FFF2-40B4-BE49-F238E27FC236}">
                  <a16:creationId xmlns:a16="http://schemas.microsoft.com/office/drawing/2014/main" id="{4C26CFB4-08D5-7037-1832-D4A16B0B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501160" y="3275978"/>
              <a:ext cx="518400" cy="5184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B33C6ED-4087-FDE7-A97B-D9BEF9AE3A06}"/>
                </a:ext>
              </a:extLst>
            </p:cNvPr>
            <p:cNvSpPr txBox="1"/>
            <p:nvPr/>
          </p:nvSpPr>
          <p:spPr>
            <a:xfrm>
              <a:off x="7451261" y="3831348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CHAT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7B429D1-9CC7-7DFE-8946-EECDDD6464A3}"/>
              </a:ext>
            </a:extLst>
          </p:cNvPr>
          <p:cNvGrpSpPr/>
          <p:nvPr/>
        </p:nvGrpSpPr>
        <p:grpSpPr>
          <a:xfrm>
            <a:off x="8885721" y="3179078"/>
            <a:ext cx="1139934" cy="1238666"/>
            <a:chOff x="8885721" y="3179078"/>
            <a:chExt cx="1139934" cy="1238666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913A3DB9-AAC5-693D-33AC-778B42B12241}"/>
                </a:ext>
              </a:extLst>
            </p:cNvPr>
            <p:cNvSpPr/>
            <p:nvPr/>
          </p:nvSpPr>
          <p:spPr>
            <a:xfrm>
              <a:off x="8942175" y="3220947"/>
              <a:ext cx="1030801" cy="592113"/>
            </a:xfrm>
            <a:prstGeom prst="diamond">
              <a:avLst/>
            </a:prstGeom>
            <a:solidFill>
              <a:srgbClr val="FF4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76F6D1C-5A2A-46C4-B5F8-4077B7D8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885721" y="3179078"/>
              <a:ext cx="1139934" cy="1238666"/>
            </a:xfrm>
            <a:prstGeom prst="rect">
              <a:avLst/>
            </a:prstGeom>
          </p:spPr>
        </p:pic>
        <p:pic>
          <p:nvPicPr>
            <p:cNvPr id="177" name="Graphic 176" descr="Shopping cart with solid fill">
              <a:extLst>
                <a:ext uri="{FF2B5EF4-FFF2-40B4-BE49-F238E27FC236}">
                  <a16:creationId xmlns:a16="http://schemas.microsoft.com/office/drawing/2014/main" id="{2DAFF4E2-6DB5-9508-BB3B-891F2FB7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215710" y="3256633"/>
              <a:ext cx="518400" cy="518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4346463-952F-041D-529D-B1F7CFE8F6A8}"/>
                </a:ext>
              </a:extLst>
            </p:cNvPr>
            <p:cNvSpPr txBox="1"/>
            <p:nvPr/>
          </p:nvSpPr>
          <p:spPr>
            <a:xfrm>
              <a:off x="9138814" y="3836593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ORDER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4B32439-82E7-A075-669A-184B821F1C1B}"/>
              </a:ext>
            </a:extLst>
          </p:cNvPr>
          <p:cNvGrpSpPr/>
          <p:nvPr/>
        </p:nvGrpSpPr>
        <p:grpSpPr>
          <a:xfrm>
            <a:off x="10532590" y="3185661"/>
            <a:ext cx="1139934" cy="1238666"/>
            <a:chOff x="10532590" y="3185661"/>
            <a:chExt cx="1139934" cy="1238666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C34994F6-1A24-4EAA-6579-D152076982CA}"/>
                </a:ext>
              </a:extLst>
            </p:cNvPr>
            <p:cNvSpPr/>
            <p:nvPr/>
          </p:nvSpPr>
          <p:spPr>
            <a:xfrm>
              <a:off x="10589044" y="3227530"/>
              <a:ext cx="1030801" cy="592113"/>
            </a:xfrm>
            <a:prstGeom prst="diamond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C02E8058-F2D8-DA22-9075-D9AA0014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532590" y="3185661"/>
              <a:ext cx="1139934" cy="1238666"/>
            </a:xfrm>
            <a:prstGeom prst="rect">
              <a:avLst/>
            </a:prstGeom>
          </p:spPr>
        </p:pic>
        <p:pic>
          <p:nvPicPr>
            <p:cNvPr id="179" name="Graphic 178" descr="Rating 3 Star with solid fill">
              <a:extLst>
                <a:ext uri="{FF2B5EF4-FFF2-40B4-BE49-F238E27FC236}">
                  <a16:creationId xmlns:a16="http://schemas.microsoft.com/office/drawing/2014/main" id="{32FBB059-DB91-F412-AD27-BCA62E37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819058" y="3234646"/>
              <a:ext cx="518400" cy="51840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F0A8C3A-98B4-84F1-B662-B8FBF7685858}"/>
                </a:ext>
              </a:extLst>
            </p:cNvPr>
            <p:cNvSpPr txBox="1"/>
            <p:nvPr/>
          </p:nvSpPr>
          <p:spPr>
            <a:xfrm>
              <a:off x="10787898" y="3837702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REVIEW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F48A688-FC85-1FF2-F55F-269E3C82340C}"/>
              </a:ext>
            </a:extLst>
          </p:cNvPr>
          <p:cNvCxnSpPr>
            <a:cxnSpLocks/>
          </p:cNvCxnSpPr>
          <p:nvPr/>
        </p:nvCxnSpPr>
        <p:spPr>
          <a:xfrm>
            <a:off x="1424044" y="4295163"/>
            <a:ext cx="0" cy="13590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C91FF22-B4C3-D36E-FC44-9D60CF14231D}"/>
              </a:ext>
            </a:extLst>
          </p:cNvPr>
          <p:cNvCxnSpPr>
            <a:cxnSpLocks/>
          </p:cNvCxnSpPr>
          <p:nvPr/>
        </p:nvCxnSpPr>
        <p:spPr>
          <a:xfrm>
            <a:off x="3109603" y="4269996"/>
            <a:ext cx="0" cy="13778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3298135-11FA-2980-E9F4-A532C15D5E80}"/>
              </a:ext>
            </a:extLst>
          </p:cNvPr>
          <p:cNvCxnSpPr>
            <a:cxnSpLocks/>
          </p:cNvCxnSpPr>
          <p:nvPr/>
        </p:nvCxnSpPr>
        <p:spPr>
          <a:xfrm flipV="1">
            <a:off x="3293532" y="4127383"/>
            <a:ext cx="0" cy="152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4865A3E-1444-112B-7A4E-70D2343C74DD}"/>
              </a:ext>
            </a:extLst>
          </p:cNvPr>
          <p:cNvCxnSpPr>
            <a:cxnSpLocks/>
          </p:cNvCxnSpPr>
          <p:nvPr/>
        </p:nvCxnSpPr>
        <p:spPr>
          <a:xfrm>
            <a:off x="4958770" y="4155957"/>
            <a:ext cx="0" cy="1505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412E6E-86E4-BD52-255C-B776237A6A32}"/>
              </a:ext>
            </a:extLst>
          </p:cNvPr>
          <p:cNvCxnSpPr>
            <a:cxnSpLocks/>
          </p:cNvCxnSpPr>
          <p:nvPr/>
        </p:nvCxnSpPr>
        <p:spPr>
          <a:xfrm>
            <a:off x="6380373" y="4257917"/>
            <a:ext cx="0" cy="1403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D3E21AB-3571-B4A2-B6B9-E1436173E971}"/>
              </a:ext>
            </a:extLst>
          </p:cNvPr>
          <p:cNvCxnSpPr>
            <a:cxnSpLocks/>
          </p:cNvCxnSpPr>
          <p:nvPr/>
        </p:nvCxnSpPr>
        <p:spPr>
          <a:xfrm flipV="1">
            <a:off x="6572691" y="4127383"/>
            <a:ext cx="0" cy="1536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12514C0-AD0F-1E66-D5C9-2974137E7B0B}"/>
              </a:ext>
            </a:extLst>
          </p:cNvPr>
          <p:cNvCxnSpPr>
            <a:cxnSpLocks/>
          </p:cNvCxnSpPr>
          <p:nvPr/>
        </p:nvCxnSpPr>
        <p:spPr>
          <a:xfrm>
            <a:off x="8259030" y="4106695"/>
            <a:ext cx="0" cy="154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E9B576C-7B6D-03D4-7A37-023E5AA0FEA6}"/>
              </a:ext>
            </a:extLst>
          </p:cNvPr>
          <p:cNvCxnSpPr>
            <a:cxnSpLocks/>
          </p:cNvCxnSpPr>
          <p:nvPr/>
        </p:nvCxnSpPr>
        <p:spPr>
          <a:xfrm>
            <a:off x="9956198" y="4106695"/>
            <a:ext cx="0" cy="154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A04DCE-0742-D5DC-8815-D52D0015CFA2}"/>
              </a:ext>
            </a:extLst>
          </p:cNvPr>
          <p:cNvCxnSpPr>
            <a:cxnSpLocks/>
          </p:cNvCxnSpPr>
          <p:nvPr/>
        </p:nvCxnSpPr>
        <p:spPr>
          <a:xfrm>
            <a:off x="11602931" y="4125548"/>
            <a:ext cx="0" cy="15411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C5688930-7AEE-1D2D-EA37-D50711378A6A}"/>
              </a:ext>
            </a:extLst>
          </p:cNvPr>
          <p:cNvSpPr txBox="1"/>
          <p:nvPr/>
        </p:nvSpPr>
        <p:spPr>
          <a:xfrm>
            <a:off x="633666" y="5042885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0E424F9-8298-D281-C7E4-5F0B31F9F13C}"/>
              </a:ext>
            </a:extLst>
          </p:cNvPr>
          <p:cNvSpPr txBox="1"/>
          <p:nvPr/>
        </p:nvSpPr>
        <p:spPr>
          <a:xfrm>
            <a:off x="2167978" y="4331548"/>
            <a:ext cx="556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MYSQL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3B4EFDC-7A39-4473-FC0C-927CE2950D9C}"/>
              </a:ext>
            </a:extLst>
          </p:cNvPr>
          <p:cNvSpPr txBox="1"/>
          <p:nvPr/>
        </p:nvSpPr>
        <p:spPr>
          <a:xfrm>
            <a:off x="2372810" y="5078643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349F160-F952-04BA-09CF-1E817FF5D538}"/>
              </a:ext>
            </a:extLst>
          </p:cNvPr>
          <p:cNvSpPr txBox="1"/>
          <p:nvPr/>
        </p:nvSpPr>
        <p:spPr>
          <a:xfrm>
            <a:off x="3347815" y="505948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5BC55D3-7182-283E-1234-0D41DBECA44F}"/>
              </a:ext>
            </a:extLst>
          </p:cNvPr>
          <p:cNvSpPr txBox="1"/>
          <p:nvPr/>
        </p:nvSpPr>
        <p:spPr>
          <a:xfrm>
            <a:off x="3873800" y="4396482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C14B1B6-FAC1-BDDE-8BB6-874E0DAFF0BE}"/>
              </a:ext>
            </a:extLst>
          </p:cNvPr>
          <p:cNvSpPr txBox="1"/>
          <p:nvPr/>
        </p:nvSpPr>
        <p:spPr>
          <a:xfrm>
            <a:off x="4449964" y="5035869"/>
            <a:ext cx="486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REDIS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8D986DA-872A-A192-D958-2BACEF3A2731}"/>
              </a:ext>
            </a:extLst>
          </p:cNvPr>
          <p:cNvSpPr txBox="1"/>
          <p:nvPr/>
        </p:nvSpPr>
        <p:spPr>
          <a:xfrm>
            <a:off x="5394049" y="4389478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5EACDEB-FE6D-4B73-AB76-EC1FF6F658C2}"/>
              </a:ext>
            </a:extLst>
          </p:cNvPr>
          <p:cNvSpPr txBox="1"/>
          <p:nvPr/>
        </p:nvSpPr>
        <p:spPr>
          <a:xfrm>
            <a:off x="5687879" y="5069202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19AEB70-1057-154C-A295-E503040DF7A5}"/>
              </a:ext>
            </a:extLst>
          </p:cNvPr>
          <p:cNvSpPr txBox="1"/>
          <p:nvPr/>
        </p:nvSpPr>
        <p:spPr>
          <a:xfrm>
            <a:off x="7450797" y="5070371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EB18C7B-793E-CA31-A35F-BFE0E9F76529}"/>
              </a:ext>
            </a:extLst>
          </p:cNvPr>
          <p:cNvSpPr txBox="1"/>
          <p:nvPr/>
        </p:nvSpPr>
        <p:spPr>
          <a:xfrm>
            <a:off x="9213715" y="5071540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04A8629-1668-D3C4-08E4-5389617D6EBB}"/>
              </a:ext>
            </a:extLst>
          </p:cNvPr>
          <p:cNvSpPr txBox="1"/>
          <p:nvPr/>
        </p:nvSpPr>
        <p:spPr>
          <a:xfrm>
            <a:off x="10841129" y="5073617"/>
            <a:ext cx="75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RABBITMQ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E9493B8-9EC9-0C4B-2DB0-89680628DC51}"/>
              </a:ext>
            </a:extLst>
          </p:cNvPr>
          <p:cNvSpPr txBox="1"/>
          <p:nvPr/>
        </p:nvSpPr>
        <p:spPr>
          <a:xfrm>
            <a:off x="7122857" y="434594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EAFB7AF-463A-F546-E1D1-352E7DDA1013}"/>
              </a:ext>
            </a:extLst>
          </p:cNvPr>
          <p:cNvSpPr txBox="1"/>
          <p:nvPr/>
        </p:nvSpPr>
        <p:spPr>
          <a:xfrm>
            <a:off x="8784017" y="434690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MONGODB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875E8D-BED0-132B-698D-440FE36CB9EC}"/>
              </a:ext>
            </a:extLst>
          </p:cNvPr>
          <p:cNvSpPr txBox="1"/>
          <p:nvPr/>
        </p:nvSpPr>
        <p:spPr>
          <a:xfrm>
            <a:off x="10377803" y="4363724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/>
              <a:t>POSTGRESQL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F5E0843-7D42-2456-26E3-BF873DCCFAEC}"/>
              </a:ext>
            </a:extLst>
          </p:cNvPr>
          <p:cNvCxnSpPr/>
          <p:nvPr/>
        </p:nvCxnSpPr>
        <p:spPr>
          <a:xfrm flipV="1">
            <a:off x="1149137" y="2855337"/>
            <a:ext cx="9953109" cy="3503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9034CF9B-BC35-89CE-8AAD-FEB2A4F7E6D9}"/>
              </a:ext>
            </a:extLst>
          </p:cNvPr>
          <p:cNvCxnSpPr/>
          <p:nvPr/>
        </p:nvCxnSpPr>
        <p:spPr>
          <a:xfrm>
            <a:off x="1149137" y="2885443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DCFFD8F-6F5F-018F-1882-949341279C6E}"/>
              </a:ext>
            </a:extLst>
          </p:cNvPr>
          <p:cNvCxnSpPr/>
          <p:nvPr/>
        </p:nvCxnSpPr>
        <p:spPr>
          <a:xfrm>
            <a:off x="2825234" y="2885443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82431DB-7598-8378-921D-7D14F4E927A1}"/>
              </a:ext>
            </a:extLst>
          </p:cNvPr>
          <p:cNvCxnSpPr/>
          <p:nvPr/>
        </p:nvCxnSpPr>
        <p:spPr>
          <a:xfrm>
            <a:off x="4465912" y="2877168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FC42CF3-5426-5F5F-2954-4E27FCE83180}"/>
              </a:ext>
            </a:extLst>
          </p:cNvPr>
          <p:cNvCxnSpPr/>
          <p:nvPr/>
        </p:nvCxnSpPr>
        <p:spPr>
          <a:xfrm>
            <a:off x="6066555" y="2868779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A2D99B7-EB4E-B14F-5611-870990D7C482}"/>
              </a:ext>
            </a:extLst>
          </p:cNvPr>
          <p:cNvCxnSpPr/>
          <p:nvPr/>
        </p:nvCxnSpPr>
        <p:spPr>
          <a:xfrm>
            <a:off x="7756451" y="2855337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9DD379A-92CE-459A-0F9A-1999A2B5123C}"/>
              </a:ext>
            </a:extLst>
          </p:cNvPr>
          <p:cNvCxnSpPr/>
          <p:nvPr/>
        </p:nvCxnSpPr>
        <p:spPr>
          <a:xfrm>
            <a:off x="9442806" y="2855337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6482D37-E526-66C0-0BB8-5A15FA52E47F}"/>
              </a:ext>
            </a:extLst>
          </p:cNvPr>
          <p:cNvCxnSpPr/>
          <p:nvPr/>
        </p:nvCxnSpPr>
        <p:spPr>
          <a:xfrm>
            <a:off x="11102246" y="2849948"/>
            <a:ext cx="0" cy="33571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A969B6C-0CD8-A527-86CB-6E9CBD41692E}"/>
              </a:ext>
            </a:extLst>
          </p:cNvPr>
          <p:cNvCxnSpPr>
            <a:cxnSpLocks/>
          </p:cNvCxnSpPr>
          <p:nvPr/>
        </p:nvCxnSpPr>
        <p:spPr>
          <a:xfrm flipH="1">
            <a:off x="6066382" y="2404225"/>
            <a:ext cx="366" cy="464554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C99C87B-A581-4837-6924-4B3C007CE383}"/>
              </a:ext>
            </a:extLst>
          </p:cNvPr>
          <p:cNvSpPr txBox="1"/>
          <p:nvPr/>
        </p:nvSpPr>
        <p:spPr>
          <a:xfrm>
            <a:off x="5692348" y="1853743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1" dirty="0"/>
              <a:t>API</a:t>
            </a: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GATEWAY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03A7937-73CA-32F0-631F-65EBB18C0E20}"/>
              </a:ext>
            </a:extLst>
          </p:cNvPr>
          <p:cNvCxnSpPr>
            <a:endCxn id="9" idx="0"/>
          </p:cNvCxnSpPr>
          <p:nvPr/>
        </p:nvCxnSpPr>
        <p:spPr>
          <a:xfrm>
            <a:off x="6057993" y="1102435"/>
            <a:ext cx="366" cy="5582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D0D18B4-5D62-5B5C-2837-638B9739A2AB}"/>
              </a:ext>
            </a:extLst>
          </p:cNvPr>
          <p:cNvSpPr txBox="1"/>
          <p:nvPr/>
        </p:nvSpPr>
        <p:spPr>
          <a:xfrm>
            <a:off x="6186567" y="1131571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DE" sz="1000" b="1" dirty="0"/>
          </a:p>
          <a:p>
            <a:pPr algn="ctr"/>
            <a:r>
              <a:rPr lang="en-DE" sz="1000" b="1" dirty="0"/>
              <a:t>HTTP/HTTPS</a:t>
            </a:r>
          </a:p>
          <a:p>
            <a:pPr algn="ctr"/>
            <a:r>
              <a:rPr lang="en-DE" sz="1000" b="1" dirty="0">
                <a:solidFill>
                  <a:srgbClr val="FF0000"/>
                </a:solidFill>
              </a:rPr>
              <a:t>SOCKET.IO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1C95CBF-63E4-0FE8-C126-97CA08E1D56E}"/>
              </a:ext>
            </a:extLst>
          </p:cNvPr>
          <p:cNvSpPr txBox="1"/>
          <p:nvPr/>
        </p:nvSpPr>
        <p:spPr>
          <a:xfrm>
            <a:off x="6079340" y="2249110"/>
            <a:ext cx="85472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  <a:p>
            <a:pPr algn="ctr"/>
            <a:r>
              <a:rPr lang="en-DE" sz="1000" b="1" dirty="0">
                <a:solidFill>
                  <a:srgbClr val="FF0000"/>
                </a:solidFill>
              </a:rPr>
              <a:t>SOCKET.IO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52798AC-4B15-1BF2-6B75-2C3EC52386CE}"/>
              </a:ext>
            </a:extLst>
          </p:cNvPr>
          <p:cNvSpPr txBox="1"/>
          <p:nvPr/>
        </p:nvSpPr>
        <p:spPr>
          <a:xfrm>
            <a:off x="1140095" y="2778968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10AC5C2-B6C3-4327-963A-AF18B5C3C171}"/>
              </a:ext>
            </a:extLst>
          </p:cNvPr>
          <p:cNvSpPr txBox="1"/>
          <p:nvPr/>
        </p:nvSpPr>
        <p:spPr>
          <a:xfrm>
            <a:off x="2826449" y="2762765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1535DB-3DCC-1089-0DDC-E8CB65DB2D17}"/>
              </a:ext>
            </a:extLst>
          </p:cNvPr>
          <p:cNvSpPr txBox="1"/>
          <p:nvPr/>
        </p:nvSpPr>
        <p:spPr>
          <a:xfrm>
            <a:off x="4445791" y="2756290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611B553-DE1E-B1E7-EA26-8D2879776EB6}"/>
              </a:ext>
            </a:extLst>
          </p:cNvPr>
          <p:cNvSpPr txBox="1"/>
          <p:nvPr/>
        </p:nvSpPr>
        <p:spPr>
          <a:xfrm>
            <a:off x="6036767" y="2738251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D206CBF-22D8-9487-F53C-144F47E6D1D5}"/>
              </a:ext>
            </a:extLst>
          </p:cNvPr>
          <p:cNvSpPr txBox="1"/>
          <p:nvPr/>
        </p:nvSpPr>
        <p:spPr>
          <a:xfrm>
            <a:off x="7737181" y="2730496"/>
            <a:ext cx="85472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  <a:p>
            <a:pPr algn="ctr"/>
            <a:r>
              <a:rPr lang="en-DE" sz="1000" b="1" dirty="0">
                <a:solidFill>
                  <a:srgbClr val="FF0000"/>
                </a:solidFill>
              </a:rPr>
              <a:t>SOCKET.IO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2F017B0-46F1-F6F5-A800-AF7CEDBDDB2F}"/>
              </a:ext>
            </a:extLst>
          </p:cNvPr>
          <p:cNvSpPr txBox="1"/>
          <p:nvPr/>
        </p:nvSpPr>
        <p:spPr>
          <a:xfrm>
            <a:off x="9427076" y="2724626"/>
            <a:ext cx="85472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  <a:p>
            <a:pPr algn="ctr"/>
            <a:r>
              <a:rPr lang="en-DE" sz="1000" b="1" dirty="0">
                <a:solidFill>
                  <a:srgbClr val="FF0000"/>
                </a:solidFill>
              </a:rPr>
              <a:t>SOCKET.IO</a:t>
            </a:r>
          </a:p>
          <a:p>
            <a:pPr algn="ctr"/>
            <a:endParaRPr lang="en-DE" sz="1000" b="1" dirty="0">
              <a:solidFill>
                <a:schemeClr val="accent6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CFA5B94-3755-0582-4C60-A01A5154D1D1}"/>
              </a:ext>
            </a:extLst>
          </p:cNvPr>
          <p:cNvSpPr txBox="1"/>
          <p:nvPr/>
        </p:nvSpPr>
        <p:spPr>
          <a:xfrm>
            <a:off x="11046648" y="2709946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39C733B-385A-6700-712B-98F61E36CF8F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310393" y="2053798"/>
            <a:ext cx="5381955" cy="2364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BF6C23C-A93F-F7ED-6F0A-9A1876647A8A}"/>
              </a:ext>
            </a:extLst>
          </p:cNvPr>
          <p:cNvCxnSpPr>
            <a:cxnSpLocks/>
          </p:cNvCxnSpPr>
          <p:nvPr/>
        </p:nvCxnSpPr>
        <p:spPr>
          <a:xfrm>
            <a:off x="310393" y="2077439"/>
            <a:ext cx="0" cy="383813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44C4A4E-39B5-567E-2FFE-810AC44B3553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310393" y="5915572"/>
            <a:ext cx="352550" cy="5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13A9823-954C-87DE-1D8A-3BC23C76805A}"/>
              </a:ext>
            </a:extLst>
          </p:cNvPr>
          <p:cNvCxnSpPr/>
          <p:nvPr/>
        </p:nvCxnSpPr>
        <p:spPr>
          <a:xfrm>
            <a:off x="304275" y="936898"/>
            <a:ext cx="0" cy="114278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FE518390-39C0-D6E6-B47D-B0EDF30E34FD}"/>
              </a:ext>
            </a:extLst>
          </p:cNvPr>
          <p:cNvSpPr txBox="1"/>
          <p:nvPr/>
        </p:nvSpPr>
        <p:spPr>
          <a:xfrm>
            <a:off x="2682242" y="786884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990E248-9B65-5757-F5AD-B46A77F0C9B6}"/>
              </a:ext>
            </a:extLst>
          </p:cNvPr>
          <p:cNvSpPr txBox="1"/>
          <p:nvPr/>
        </p:nvSpPr>
        <p:spPr>
          <a:xfrm>
            <a:off x="2657075" y="1962542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08E2E12-8DB4-299B-C206-3605DEF917E8}"/>
              </a:ext>
            </a:extLst>
          </p:cNvPr>
          <p:cNvSpPr txBox="1"/>
          <p:nvPr/>
        </p:nvSpPr>
        <p:spPr>
          <a:xfrm>
            <a:off x="1415912" y="5210684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52BE5B5-CA09-E622-F1CE-08B0EB614827}"/>
              </a:ext>
            </a:extLst>
          </p:cNvPr>
          <p:cNvSpPr txBox="1"/>
          <p:nvPr/>
        </p:nvSpPr>
        <p:spPr>
          <a:xfrm>
            <a:off x="3266224" y="5221937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236BAB7-18D7-DA9C-8AAF-003E24651221}"/>
              </a:ext>
            </a:extLst>
          </p:cNvPr>
          <p:cNvSpPr txBox="1"/>
          <p:nvPr/>
        </p:nvSpPr>
        <p:spPr>
          <a:xfrm>
            <a:off x="4938482" y="5213303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DB96162-0A29-7B46-FB59-DBB1B308467A}"/>
              </a:ext>
            </a:extLst>
          </p:cNvPr>
          <p:cNvSpPr txBox="1"/>
          <p:nvPr/>
        </p:nvSpPr>
        <p:spPr>
          <a:xfrm>
            <a:off x="6546865" y="5209573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9BD7D41-F0FA-1BC5-FDE6-69D5CC1611F9}"/>
              </a:ext>
            </a:extLst>
          </p:cNvPr>
          <p:cNvSpPr txBox="1"/>
          <p:nvPr/>
        </p:nvSpPr>
        <p:spPr>
          <a:xfrm>
            <a:off x="8238856" y="5201753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9A826AE-1931-0302-F49B-D0DFA83AABB4}"/>
              </a:ext>
            </a:extLst>
          </p:cNvPr>
          <p:cNvSpPr txBox="1"/>
          <p:nvPr/>
        </p:nvSpPr>
        <p:spPr>
          <a:xfrm>
            <a:off x="9957655" y="5202280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A33213A-8495-2230-1986-979BA2282AA7}"/>
              </a:ext>
            </a:extLst>
          </p:cNvPr>
          <p:cNvSpPr txBox="1"/>
          <p:nvPr/>
        </p:nvSpPr>
        <p:spPr>
          <a:xfrm>
            <a:off x="11567019" y="5119013"/>
            <a:ext cx="52290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</a:t>
            </a: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HTTPS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1560E99-2176-B577-92A5-42D1DAE3366A}"/>
              </a:ext>
            </a:extLst>
          </p:cNvPr>
          <p:cNvSpPr txBox="1"/>
          <p:nvPr/>
        </p:nvSpPr>
        <p:spPr>
          <a:xfrm>
            <a:off x="6541005" y="552871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DE" sz="1000" b="1" dirty="0"/>
          </a:p>
          <a:p>
            <a:pPr algn="ctr"/>
            <a:r>
              <a:rPr lang="en-DE" sz="1000" b="1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65355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321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Inter-process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58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DE" sz="2400" dirty="0"/>
              <a:t>Potentially difficult to understand and maintain due to its size and complexity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Less team autonomy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Single technology stack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Potentially slow deployment pipeline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No possibility of scaling individual subdomains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If there’s an error in any subdomain, it could affect the entire application.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Challenges of a Monolithic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E1D08-FE93-7C92-4573-5BC0B4B8D2F3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D0998-F4E8-426D-BBED-57909977238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DB7D-9102-2E5B-7C64-F0D6FF473033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4002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Inter-Process 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02125-2DC8-2602-6E63-FC1B63C761E5}"/>
              </a:ext>
            </a:extLst>
          </p:cNvPr>
          <p:cNvGrpSpPr/>
          <p:nvPr/>
        </p:nvGrpSpPr>
        <p:grpSpPr>
          <a:xfrm>
            <a:off x="606489" y="1496627"/>
            <a:ext cx="1139934" cy="1238666"/>
            <a:chOff x="606489" y="1496627"/>
            <a:chExt cx="1139934" cy="1238666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A5AA8B5-874A-69BE-921C-67E2980754FD}"/>
                </a:ext>
              </a:extLst>
            </p:cNvPr>
            <p:cNvSpPr/>
            <p:nvPr/>
          </p:nvSpPr>
          <p:spPr>
            <a:xfrm>
              <a:off x="662943" y="1538496"/>
              <a:ext cx="1030801" cy="592113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30C746D-BC31-E57D-C5D5-6027D3FD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489" y="1496627"/>
              <a:ext cx="1139934" cy="1238666"/>
            </a:xfrm>
            <a:prstGeom prst="rect">
              <a:avLst/>
            </a:prstGeom>
          </p:spPr>
        </p:pic>
        <p:pic>
          <p:nvPicPr>
            <p:cNvPr id="165" name="Graphic 164" descr="Ringer with solid fill">
              <a:extLst>
                <a:ext uri="{FF2B5EF4-FFF2-40B4-BE49-F238E27FC236}">
                  <a16:creationId xmlns:a16="http://schemas.microsoft.com/office/drawing/2014/main" id="{68466001-68DF-47C6-7610-7826F55D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5644" y="1550321"/>
              <a:ext cx="518400" cy="5184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C755698-B377-208F-407E-8171D435E924}"/>
                </a:ext>
              </a:extLst>
            </p:cNvPr>
            <p:cNvSpPr txBox="1"/>
            <p:nvPr/>
          </p:nvSpPr>
          <p:spPr>
            <a:xfrm>
              <a:off x="700373" y="2138062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NOTIFICATION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59612DC-47DC-4382-CC15-E778955BE63E}"/>
              </a:ext>
            </a:extLst>
          </p:cNvPr>
          <p:cNvGrpSpPr/>
          <p:nvPr/>
        </p:nvGrpSpPr>
        <p:grpSpPr>
          <a:xfrm>
            <a:off x="2259142" y="1480565"/>
            <a:ext cx="1139934" cy="1238666"/>
            <a:chOff x="2259142" y="3200310"/>
            <a:chExt cx="1139934" cy="1238666"/>
          </a:xfrm>
        </p:grpSpPr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B49C0287-E03C-4C35-70AD-684AE2855DD5}"/>
                </a:ext>
              </a:extLst>
            </p:cNvPr>
            <p:cNvSpPr/>
            <p:nvPr/>
          </p:nvSpPr>
          <p:spPr>
            <a:xfrm>
              <a:off x="2315596" y="3242179"/>
              <a:ext cx="1030801" cy="592113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089C30CE-9BA6-5D5D-3CF9-53C1F5E4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9142" y="3200310"/>
              <a:ext cx="1139934" cy="1238666"/>
            </a:xfrm>
            <a:prstGeom prst="rect">
              <a:avLst/>
            </a:prstGeom>
          </p:spPr>
        </p:pic>
        <p:pic>
          <p:nvPicPr>
            <p:cNvPr id="169" name="Graphic 168" descr="Shield Tick with solid fill">
              <a:extLst>
                <a:ext uri="{FF2B5EF4-FFF2-40B4-BE49-F238E27FC236}">
                  <a16:creationId xmlns:a16="http://schemas.microsoft.com/office/drawing/2014/main" id="{6AD7F769-697B-FFCC-0AB8-F288BB72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66036" y="3279035"/>
              <a:ext cx="518400" cy="5184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BFA7DF-0FED-1DF9-B5B1-602522B26529}"/>
                </a:ext>
              </a:extLst>
            </p:cNvPr>
            <p:cNvSpPr txBox="1"/>
            <p:nvPr/>
          </p:nvSpPr>
          <p:spPr>
            <a:xfrm>
              <a:off x="2510886" y="3832451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AUTH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E99BDCB-9CB4-15E1-B8AE-970B850A2B28}"/>
              </a:ext>
            </a:extLst>
          </p:cNvPr>
          <p:cNvGrpSpPr/>
          <p:nvPr/>
        </p:nvGrpSpPr>
        <p:grpSpPr>
          <a:xfrm>
            <a:off x="3897996" y="1493136"/>
            <a:ext cx="1139934" cy="1238666"/>
            <a:chOff x="3897996" y="3212881"/>
            <a:chExt cx="1139934" cy="123866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25A069F7-3F0B-3C6D-06CE-78D1609EF890}"/>
                </a:ext>
              </a:extLst>
            </p:cNvPr>
            <p:cNvSpPr/>
            <p:nvPr/>
          </p:nvSpPr>
          <p:spPr>
            <a:xfrm>
              <a:off x="3954450" y="3254750"/>
              <a:ext cx="1030801" cy="592113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8D4D18BC-1E00-A37E-4824-15E924F1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7996" y="3212881"/>
              <a:ext cx="1139934" cy="1238666"/>
            </a:xfrm>
            <a:prstGeom prst="rect">
              <a:avLst/>
            </a:prstGeom>
          </p:spPr>
        </p:pic>
        <p:pic>
          <p:nvPicPr>
            <p:cNvPr id="171" name="Graphic 170" descr="Users with solid fill">
              <a:extLst>
                <a:ext uri="{FF2B5EF4-FFF2-40B4-BE49-F238E27FC236}">
                  <a16:creationId xmlns:a16="http://schemas.microsoft.com/office/drawing/2014/main" id="{4B36024D-A1BE-AED1-6354-B68D4AB6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06712" y="3287573"/>
              <a:ext cx="518400" cy="5184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557731-5A8B-75D7-D754-07124F3C071C}"/>
                </a:ext>
              </a:extLst>
            </p:cNvPr>
            <p:cNvSpPr txBox="1"/>
            <p:nvPr/>
          </p:nvSpPr>
          <p:spPr>
            <a:xfrm>
              <a:off x="4151796" y="3857807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USERS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B470900-80D7-16C7-A019-0BC38327DE9C}"/>
              </a:ext>
            </a:extLst>
          </p:cNvPr>
          <p:cNvGrpSpPr/>
          <p:nvPr/>
        </p:nvGrpSpPr>
        <p:grpSpPr>
          <a:xfrm>
            <a:off x="5518992" y="1479039"/>
            <a:ext cx="1139934" cy="1238666"/>
            <a:chOff x="5518992" y="3198784"/>
            <a:chExt cx="1139934" cy="1238666"/>
          </a:xfrm>
        </p:grpSpPr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DD9A092B-D7C9-C1D2-A1AA-467196AD5FA0}"/>
                </a:ext>
              </a:extLst>
            </p:cNvPr>
            <p:cNvSpPr/>
            <p:nvPr/>
          </p:nvSpPr>
          <p:spPr>
            <a:xfrm>
              <a:off x="5575446" y="3240653"/>
              <a:ext cx="1030801" cy="592113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2817351E-C3F0-C218-E7DC-1ACD60B1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18992" y="3198784"/>
              <a:ext cx="1139934" cy="1238666"/>
            </a:xfrm>
            <a:prstGeom prst="rect">
              <a:avLst/>
            </a:prstGeom>
          </p:spPr>
        </p:pic>
        <p:pic>
          <p:nvPicPr>
            <p:cNvPr id="173" name="Graphic 172" descr="Safe with solid fill">
              <a:extLst>
                <a:ext uri="{FF2B5EF4-FFF2-40B4-BE49-F238E27FC236}">
                  <a16:creationId xmlns:a16="http://schemas.microsoft.com/office/drawing/2014/main" id="{0DBAB3B9-8623-839B-C926-A15C0563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22220" y="3268273"/>
              <a:ext cx="518400" cy="51840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837F437-0752-A9AE-D807-EB8529BF91F1}"/>
                </a:ext>
              </a:extLst>
            </p:cNvPr>
            <p:cNvSpPr txBox="1"/>
            <p:nvPr/>
          </p:nvSpPr>
          <p:spPr>
            <a:xfrm>
              <a:off x="5774610" y="3840145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GIG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E3B97CBE-DA5A-C9EF-3F06-70DE071EB82A}"/>
              </a:ext>
            </a:extLst>
          </p:cNvPr>
          <p:cNvGrpSpPr/>
          <p:nvPr/>
        </p:nvGrpSpPr>
        <p:grpSpPr>
          <a:xfrm>
            <a:off x="7188553" y="1451267"/>
            <a:ext cx="1139934" cy="1238666"/>
            <a:chOff x="7188553" y="3171012"/>
            <a:chExt cx="1139934" cy="1238666"/>
          </a:xfrm>
        </p:grpSpPr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596A2922-1695-0BF5-2A18-50C169F46147}"/>
                </a:ext>
              </a:extLst>
            </p:cNvPr>
            <p:cNvSpPr/>
            <p:nvPr/>
          </p:nvSpPr>
          <p:spPr>
            <a:xfrm>
              <a:off x="7245007" y="3212881"/>
              <a:ext cx="1030801" cy="59211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FB2B53B-F7C6-C8A4-14E8-8E68D324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88553" y="3171012"/>
              <a:ext cx="1139934" cy="1238666"/>
            </a:xfrm>
            <a:prstGeom prst="rect">
              <a:avLst/>
            </a:prstGeom>
          </p:spPr>
        </p:pic>
        <p:pic>
          <p:nvPicPr>
            <p:cNvPr id="175" name="Graphic 174" descr="Chat with solid fill">
              <a:extLst>
                <a:ext uri="{FF2B5EF4-FFF2-40B4-BE49-F238E27FC236}">
                  <a16:creationId xmlns:a16="http://schemas.microsoft.com/office/drawing/2014/main" id="{4C26CFB4-08D5-7037-1832-D4A16B0B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01160" y="3275978"/>
              <a:ext cx="518400" cy="5184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B33C6ED-4087-FDE7-A97B-D9BEF9AE3A06}"/>
                </a:ext>
              </a:extLst>
            </p:cNvPr>
            <p:cNvSpPr txBox="1"/>
            <p:nvPr/>
          </p:nvSpPr>
          <p:spPr>
            <a:xfrm>
              <a:off x="7451261" y="3831348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CHAT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7B429D1-9CC7-7DFE-8946-EECDDD6464A3}"/>
              </a:ext>
            </a:extLst>
          </p:cNvPr>
          <p:cNvGrpSpPr/>
          <p:nvPr/>
        </p:nvGrpSpPr>
        <p:grpSpPr>
          <a:xfrm>
            <a:off x="8885721" y="1459333"/>
            <a:ext cx="1139934" cy="1238666"/>
            <a:chOff x="8885721" y="3179078"/>
            <a:chExt cx="1139934" cy="1238666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913A3DB9-AAC5-693D-33AC-778B42B12241}"/>
                </a:ext>
              </a:extLst>
            </p:cNvPr>
            <p:cNvSpPr/>
            <p:nvPr/>
          </p:nvSpPr>
          <p:spPr>
            <a:xfrm>
              <a:off x="8942175" y="3220947"/>
              <a:ext cx="1030801" cy="592113"/>
            </a:xfrm>
            <a:prstGeom prst="diamond">
              <a:avLst/>
            </a:prstGeom>
            <a:solidFill>
              <a:srgbClr val="FF4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76F6D1C-5A2A-46C4-B5F8-4077B7D8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85721" y="3179078"/>
              <a:ext cx="1139934" cy="1238666"/>
            </a:xfrm>
            <a:prstGeom prst="rect">
              <a:avLst/>
            </a:prstGeom>
          </p:spPr>
        </p:pic>
        <p:pic>
          <p:nvPicPr>
            <p:cNvPr id="177" name="Graphic 176" descr="Shopping cart with solid fill">
              <a:extLst>
                <a:ext uri="{FF2B5EF4-FFF2-40B4-BE49-F238E27FC236}">
                  <a16:creationId xmlns:a16="http://schemas.microsoft.com/office/drawing/2014/main" id="{2DAFF4E2-6DB5-9508-BB3B-891F2FB7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215710" y="3256633"/>
              <a:ext cx="518400" cy="518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4346463-952F-041D-529D-B1F7CFE8F6A8}"/>
                </a:ext>
              </a:extLst>
            </p:cNvPr>
            <p:cNvSpPr txBox="1"/>
            <p:nvPr/>
          </p:nvSpPr>
          <p:spPr>
            <a:xfrm>
              <a:off x="9138814" y="3836593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ORDER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4B32439-82E7-A075-669A-184B821F1C1B}"/>
              </a:ext>
            </a:extLst>
          </p:cNvPr>
          <p:cNvGrpSpPr/>
          <p:nvPr/>
        </p:nvGrpSpPr>
        <p:grpSpPr>
          <a:xfrm>
            <a:off x="10532590" y="1465916"/>
            <a:ext cx="1139934" cy="1238666"/>
            <a:chOff x="10532590" y="3185661"/>
            <a:chExt cx="1139934" cy="1238666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C34994F6-1A24-4EAA-6579-D152076982CA}"/>
                </a:ext>
              </a:extLst>
            </p:cNvPr>
            <p:cNvSpPr/>
            <p:nvPr/>
          </p:nvSpPr>
          <p:spPr>
            <a:xfrm>
              <a:off x="10589044" y="3227530"/>
              <a:ext cx="1030801" cy="592113"/>
            </a:xfrm>
            <a:prstGeom prst="diamond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C02E8058-F2D8-DA22-9075-D9AA0014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532590" y="3185661"/>
              <a:ext cx="1139934" cy="1238666"/>
            </a:xfrm>
            <a:prstGeom prst="rect">
              <a:avLst/>
            </a:prstGeom>
          </p:spPr>
        </p:pic>
        <p:pic>
          <p:nvPicPr>
            <p:cNvPr id="179" name="Graphic 178" descr="Rating 3 Star with solid fill">
              <a:extLst>
                <a:ext uri="{FF2B5EF4-FFF2-40B4-BE49-F238E27FC236}">
                  <a16:creationId xmlns:a16="http://schemas.microsoft.com/office/drawing/2014/main" id="{32FBB059-DB91-F412-AD27-BCA62E37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19058" y="3234646"/>
              <a:ext cx="518400" cy="51840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F0A8C3A-98B4-84F1-B662-B8FBF7685858}"/>
                </a:ext>
              </a:extLst>
            </p:cNvPr>
            <p:cNvSpPr txBox="1"/>
            <p:nvPr/>
          </p:nvSpPr>
          <p:spPr>
            <a:xfrm>
              <a:off x="10787898" y="3837702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REVIEW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7A45ED59-301A-74A6-E231-A891702C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8498"/>
              </p:ext>
            </p:extLst>
          </p:nvPr>
        </p:nvGraphicFramePr>
        <p:xfrm>
          <a:off x="309991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Send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Auth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Chat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321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404F38A-536B-5AB7-C249-6DBDBDDD0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7713"/>
              </p:ext>
            </p:extLst>
          </p:nvPr>
        </p:nvGraphicFramePr>
        <p:xfrm>
          <a:off x="1994836" y="3498556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62475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Notifi…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3209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448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43E990B-8280-6562-8759-9C179C7BF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78348"/>
              </p:ext>
            </p:extLst>
          </p:nvPr>
        </p:nvGraphicFramePr>
        <p:xfrm>
          <a:off x="3704094" y="3479987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45697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Gig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Auth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Gig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Review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7518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AEADC6C-0742-166A-5EAF-B3D9CD3B4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62073"/>
              </p:ext>
            </p:extLst>
          </p:nvPr>
        </p:nvGraphicFramePr>
        <p:xfrm>
          <a:off x="5467811" y="3487794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45697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6911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C9EBF60-F7A2-DDD5-69B0-9D2A661E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74934"/>
              </p:ext>
            </p:extLst>
          </p:nvPr>
        </p:nvGraphicFramePr>
        <p:xfrm>
          <a:off x="7185936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Notifi…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0822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DB371C8-D1B8-7A53-189B-BD40798E7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15944"/>
              </p:ext>
            </p:extLst>
          </p:nvPr>
        </p:nvGraphicFramePr>
        <p:xfrm>
          <a:off x="8914568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Review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Notifi…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6236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5997D88-DA03-74BE-668C-0D43F3F8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32844"/>
              </p:ext>
            </p:extLst>
          </p:nvPr>
        </p:nvGraphicFramePr>
        <p:xfrm>
          <a:off x="10584129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96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91267F-DD0A-D6D1-4F3E-A7CEC47E6CF4}"/>
                  </a:ext>
                </a:extLst>
              </p:cNvPr>
              <p:cNvSpPr txBox="1"/>
              <p:nvPr/>
            </p:nvSpPr>
            <p:spPr>
              <a:xfrm>
                <a:off x="257313" y="5295754"/>
                <a:ext cx="1777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Send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Producer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91267F-DD0A-D6D1-4F3E-A7CEC47E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3" y="5295754"/>
                <a:ext cx="1777538" cy="369332"/>
              </a:xfrm>
              <a:prstGeom prst="rect">
                <a:avLst/>
              </a:prstGeom>
              <a:blipFill>
                <a:blip r:embed="rId31"/>
                <a:stretch>
                  <a:fillRect l="-2837" t="-10345" r="-1418" b="-275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2CD316-7801-6BF4-D205-C7BEF6DC2E8D}"/>
                  </a:ext>
                </a:extLst>
              </p:cNvPr>
              <p:cNvSpPr txBox="1"/>
              <p:nvPr/>
            </p:nvSpPr>
            <p:spPr>
              <a:xfrm>
                <a:off x="257313" y="5712741"/>
                <a:ext cx="221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Receiver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Consumer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2CD316-7801-6BF4-D205-C7BEF6DC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3" y="5712741"/>
                <a:ext cx="2217402" cy="369332"/>
              </a:xfrm>
              <a:prstGeom prst="rect">
                <a:avLst/>
              </a:prstGeom>
              <a:blipFill>
                <a:blip r:embed="rId32"/>
                <a:stretch>
                  <a:fillRect l="-2286" t="-6452" r="-1714" b="-22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378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Local Development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5438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400" dirty="0"/>
              <a:t>VSCode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Docker and Docker-Compose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Rabbitmq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Elasticsearch and Kibana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Mongodb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MySQL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Postgresql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Redis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Development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8372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Helper/Shared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5567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D717-4BF0-FFD6-F832-F1ADBC94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DE" sz="3200" dirty="0">
                <a:latin typeface="+mn-lt"/>
              </a:rPr>
              <a:t>To avoid duplicate codes across microservices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9B9F94-76A7-7BC2-C6E6-52C4CC3A1EA1}"/>
              </a:ext>
            </a:extLst>
          </p:cNvPr>
          <p:cNvSpPr txBox="1">
            <a:spLocks/>
          </p:cNvSpPr>
          <p:nvPr/>
        </p:nvSpPr>
        <p:spPr>
          <a:xfrm>
            <a:off x="839788" y="264253"/>
            <a:ext cx="6676748" cy="423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b="1">
                <a:latin typeface="+mn-lt"/>
              </a:rPr>
              <a:t>Why do we need a helper library?</a:t>
            </a:r>
            <a:endParaRPr lang="en-DE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7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400" dirty="0"/>
              <a:t>If you need to update the library, you have to go through the process of updating, pushing and running pipeline.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Updating all services that requires the new version</a:t>
            </a:r>
          </a:p>
          <a:p>
            <a:pPr lvl="1">
              <a:lnSpc>
                <a:spcPct val="100000"/>
              </a:lnSpc>
            </a:pPr>
            <a:r>
              <a:rPr lang="en-DE" sz="2000" dirty="0"/>
              <a:t>Best case scenerio is updating only one service</a:t>
            </a:r>
          </a:p>
          <a:p>
            <a:pPr lvl="1">
              <a:lnSpc>
                <a:spcPct val="100000"/>
              </a:lnSpc>
            </a:pPr>
            <a:r>
              <a:rPr lang="en-DE" sz="2000" dirty="0"/>
              <a:t>Worst case scenerio is updating all services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Challenges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4834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400" dirty="0"/>
              <a:t>Interfaces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Cloudinary upload methods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Error handlers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API gateway middleware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Logger methods</a:t>
            </a:r>
          </a:p>
          <a:p>
            <a:pPr>
              <a:lnSpc>
                <a:spcPct val="100000"/>
              </a:lnSpc>
            </a:pPr>
            <a:r>
              <a:rPr lang="en-DE" sz="2400" dirty="0"/>
              <a:t>Helper methods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>
                <a:latin typeface="+mn-lt"/>
              </a:rPr>
              <a:t>Helpers</a:t>
            </a:r>
            <a:endParaRPr lang="en-DE" sz="2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67940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Notification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574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Notification Emails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02125-2DC8-2602-6E63-FC1B63C761E5}"/>
              </a:ext>
            </a:extLst>
          </p:cNvPr>
          <p:cNvGrpSpPr/>
          <p:nvPr/>
        </p:nvGrpSpPr>
        <p:grpSpPr>
          <a:xfrm>
            <a:off x="5526033" y="1091992"/>
            <a:ext cx="1139934" cy="1238666"/>
            <a:chOff x="606489" y="1496627"/>
            <a:chExt cx="1139934" cy="1238666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A5AA8B5-874A-69BE-921C-67E2980754FD}"/>
                </a:ext>
              </a:extLst>
            </p:cNvPr>
            <p:cNvSpPr/>
            <p:nvPr/>
          </p:nvSpPr>
          <p:spPr>
            <a:xfrm>
              <a:off x="662943" y="1538496"/>
              <a:ext cx="1030801" cy="592113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30C746D-BC31-E57D-C5D5-6027D3FD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489" y="1496627"/>
              <a:ext cx="1139934" cy="1238666"/>
            </a:xfrm>
            <a:prstGeom prst="rect">
              <a:avLst/>
            </a:prstGeom>
          </p:spPr>
        </p:pic>
        <p:pic>
          <p:nvPicPr>
            <p:cNvPr id="165" name="Graphic 164" descr="Ringer with solid fill">
              <a:extLst>
                <a:ext uri="{FF2B5EF4-FFF2-40B4-BE49-F238E27FC236}">
                  <a16:creationId xmlns:a16="http://schemas.microsoft.com/office/drawing/2014/main" id="{68466001-68DF-47C6-7610-7826F55D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5644" y="1550321"/>
              <a:ext cx="518400" cy="5184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C755698-B377-208F-407E-8171D435E924}"/>
                </a:ext>
              </a:extLst>
            </p:cNvPr>
            <p:cNvSpPr txBox="1"/>
            <p:nvPr/>
          </p:nvSpPr>
          <p:spPr>
            <a:xfrm>
              <a:off x="700373" y="2138062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NOTIFICATION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pic>
        <p:nvPicPr>
          <p:cNvPr id="14" name="Graphic 13" descr="Email with solid fill">
            <a:extLst>
              <a:ext uri="{FF2B5EF4-FFF2-40B4-BE49-F238E27FC236}">
                <a16:creationId xmlns:a16="http://schemas.microsoft.com/office/drawing/2014/main" id="{FE53A13B-E8A4-8058-4D8B-7F0F8497C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25" y="3135120"/>
            <a:ext cx="914400" cy="914400"/>
          </a:xfrm>
          <a:prstGeom prst="rect">
            <a:avLst/>
          </a:prstGeom>
        </p:spPr>
      </p:pic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0B9F6EDB-0302-72B7-4E3A-56EBD82D43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5889" y="3160853"/>
            <a:ext cx="914400" cy="914400"/>
          </a:xfrm>
          <a:prstGeom prst="rect">
            <a:avLst/>
          </a:prstGeom>
        </p:spPr>
      </p:pic>
      <p:pic>
        <p:nvPicPr>
          <p:cNvPr id="20" name="Graphic 19" descr="Key with solid fill">
            <a:extLst>
              <a:ext uri="{FF2B5EF4-FFF2-40B4-BE49-F238E27FC236}">
                <a16:creationId xmlns:a16="http://schemas.microsoft.com/office/drawing/2014/main" id="{C7AA56C3-8453-B211-E4D6-4CF7227AC4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61194" y="3122208"/>
            <a:ext cx="914400" cy="914400"/>
          </a:xfrm>
          <a:prstGeom prst="rect">
            <a:avLst/>
          </a:prstGeom>
        </p:spPr>
      </p:pic>
      <p:pic>
        <p:nvPicPr>
          <p:cNvPr id="22" name="Graphic 21" descr="Single gear with solid fill">
            <a:extLst>
              <a:ext uri="{FF2B5EF4-FFF2-40B4-BE49-F238E27FC236}">
                <a16:creationId xmlns:a16="http://schemas.microsoft.com/office/drawing/2014/main" id="{BE54611E-8388-7F54-A1C6-80591122CE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67705" y="3144913"/>
            <a:ext cx="914400" cy="914400"/>
          </a:xfrm>
          <a:prstGeom prst="rect">
            <a:avLst/>
          </a:prstGeom>
        </p:spPr>
      </p:pic>
      <p:pic>
        <p:nvPicPr>
          <p:cNvPr id="26" name="Graphic 25" descr="Shopping cart with solid fill">
            <a:extLst>
              <a:ext uri="{FF2B5EF4-FFF2-40B4-BE49-F238E27FC236}">
                <a16:creationId xmlns:a16="http://schemas.microsoft.com/office/drawing/2014/main" id="{4DDA9168-3362-5A58-CF55-0CAC6C9395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88979" y="312220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300719" y="4152179"/>
            <a:ext cx="107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Verify Email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5CD15-2758-5C42-1528-9776E9F93D8F}"/>
              </a:ext>
            </a:extLst>
          </p:cNvPr>
          <p:cNvSpPr txBox="1"/>
          <p:nvPr/>
        </p:nvSpPr>
        <p:spPr>
          <a:xfrm>
            <a:off x="2431344" y="4107067"/>
            <a:ext cx="1414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Forgot Password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30DED0-017D-E800-889D-DBD008E45F25}"/>
              </a:ext>
            </a:extLst>
          </p:cNvPr>
          <p:cNvSpPr txBox="1"/>
          <p:nvPr/>
        </p:nvSpPr>
        <p:spPr>
          <a:xfrm>
            <a:off x="5419093" y="4107067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Reset 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40B33-1029-7223-2D77-A4C5CED6B559}"/>
              </a:ext>
            </a:extLst>
          </p:cNvPr>
          <p:cNvSpPr txBox="1"/>
          <p:nvPr/>
        </p:nvSpPr>
        <p:spPr>
          <a:xfrm>
            <a:off x="8540178" y="4075253"/>
            <a:ext cx="56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Offer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33EF34-37B5-39D2-AE0E-6D92B9D55E8D}"/>
              </a:ext>
            </a:extLst>
          </p:cNvPr>
          <p:cNvSpPr txBox="1"/>
          <p:nvPr/>
        </p:nvSpPr>
        <p:spPr>
          <a:xfrm>
            <a:off x="11032527" y="4049520"/>
            <a:ext cx="6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Order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9B460D5-8D82-E6E8-1C5A-96B29BF8DFDE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>
            <a:off x="3064632" y="103752"/>
            <a:ext cx="804462" cy="525827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A7BBE6-1BC7-9E7E-69B4-4C7E1F16905D}"/>
              </a:ext>
            </a:extLst>
          </p:cNvPr>
          <p:cNvCxnSpPr>
            <a:endCxn id="20" idx="0"/>
          </p:cNvCxnSpPr>
          <p:nvPr/>
        </p:nvCxnSpPr>
        <p:spPr>
          <a:xfrm>
            <a:off x="3218394" y="2745755"/>
            <a:ext cx="0" cy="376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59A3BD-E9DA-1D9C-6BB7-32E865B7A3A4}"/>
              </a:ext>
            </a:extLst>
          </p:cNvPr>
          <p:cNvCxnSpPr/>
          <p:nvPr/>
        </p:nvCxnSpPr>
        <p:spPr>
          <a:xfrm>
            <a:off x="8824903" y="2741826"/>
            <a:ext cx="0" cy="376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10A6B1-B3B5-EE5F-8D7C-E85A2D5B3D23}"/>
              </a:ext>
            </a:extLst>
          </p:cNvPr>
          <p:cNvCxnSpPr/>
          <p:nvPr/>
        </p:nvCxnSpPr>
        <p:spPr>
          <a:xfrm>
            <a:off x="6103017" y="2745754"/>
            <a:ext cx="0" cy="376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8BA5E2-4EE0-9D7E-7399-E01501BBDC1C}"/>
              </a:ext>
            </a:extLst>
          </p:cNvPr>
          <p:cNvSpPr txBox="1"/>
          <p:nvPr/>
        </p:nvSpPr>
        <p:spPr>
          <a:xfrm>
            <a:off x="11027375" y="5295458"/>
            <a:ext cx="89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Delivered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28965-B4AD-B016-D637-88FF1F43AF01}"/>
              </a:ext>
            </a:extLst>
          </p:cNvPr>
          <p:cNvSpPr txBox="1"/>
          <p:nvPr/>
        </p:nvSpPr>
        <p:spPr>
          <a:xfrm>
            <a:off x="4239003" y="529545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Placed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4BC0C4-B0D2-23FB-05CA-6FAADC22E975}"/>
              </a:ext>
            </a:extLst>
          </p:cNvPr>
          <p:cNvSpPr txBox="1"/>
          <p:nvPr/>
        </p:nvSpPr>
        <p:spPr>
          <a:xfrm>
            <a:off x="5480381" y="5286055"/>
            <a:ext cx="74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Receipt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303E39-F328-8575-B957-D53E93797544}"/>
              </a:ext>
            </a:extLst>
          </p:cNvPr>
          <p:cNvSpPr txBox="1"/>
          <p:nvPr/>
        </p:nvSpPr>
        <p:spPr>
          <a:xfrm>
            <a:off x="6684427" y="5301224"/>
            <a:ext cx="155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Extension Request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CB3C0-23CD-DAC8-3D7E-8FF66F166E1D}"/>
              </a:ext>
            </a:extLst>
          </p:cNvPr>
          <p:cNvSpPr txBox="1"/>
          <p:nvPr/>
        </p:nvSpPr>
        <p:spPr>
          <a:xfrm>
            <a:off x="8678098" y="5286053"/>
            <a:ext cx="162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Extension Approval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50FE810-333D-27DE-D00D-A62C733AA5FB}"/>
              </a:ext>
            </a:extLst>
          </p:cNvPr>
          <p:cNvCxnSpPr>
            <a:stCxn id="31" idx="2"/>
            <a:endCxn id="49" idx="0"/>
          </p:cNvCxnSpPr>
          <p:nvPr/>
        </p:nvCxnSpPr>
        <p:spPr>
          <a:xfrm rot="5400000">
            <a:off x="7490108" y="1443786"/>
            <a:ext cx="938161" cy="6765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D298B0-E330-F01C-8C2A-CADB8218C954}"/>
              </a:ext>
            </a:extLst>
          </p:cNvPr>
          <p:cNvCxnSpPr>
            <a:endCxn id="50" idx="0"/>
          </p:cNvCxnSpPr>
          <p:nvPr/>
        </p:nvCxnSpPr>
        <p:spPr>
          <a:xfrm>
            <a:off x="5846969" y="4834744"/>
            <a:ext cx="3802" cy="45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BD160B-8F5A-B920-E2EC-C67C1CADBC0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461050" y="4834744"/>
            <a:ext cx="1" cy="46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FDBC5-1A96-8C35-C7BC-DE20DE43E6F4}"/>
              </a:ext>
            </a:extLst>
          </p:cNvPr>
          <p:cNvCxnSpPr>
            <a:cxnSpLocks/>
          </p:cNvCxnSpPr>
          <p:nvPr/>
        </p:nvCxnSpPr>
        <p:spPr>
          <a:xfrm>
            <a:off x="9476033" y="4834744"/>
            <a:ext cx="1" cy="46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326E06-5533-0B5E-6FC5-822A8AE480FA}"/>
              </a:ext>
            </a:extLst>
          </p:cNvPr>
          <p:cNvCxnSpPr>
            <a:cxnSpLocks/>
          </p:cNvCxnSpPr>
          <p:nvPr/>
        </p:nvCxnSpPr>
        <p:spPr>
          <a:xfrm>
            <a:off x="11341956" y="4822703"/>
            <a:ext cx="1" cy="46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CB5B4C-0B29-B410-F1D4-04BBC82A347D}"/>
              </a:ext>
            </a:extLst>
          </p:cNvPr>
          <p:cNvCxnSpPr>
            <a:cxnSpLocks/>
          </p:cNvCxnSpPr>
          <p:nvPr/>
        </p:nvCxnSpPr>
        <p:spPr>
          <a:xfrm>
            <a:off x="6103017" y="2724070"/>
            <a:ext cx="5238125" cy="377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95BDF-1689-DAFC-B6A3-DC48CBE1D134}"/>
              </a:ext>
            </a:extLst>
          </p:cNvPr>
          <p:cNvCxnSpPr/>
          <p:nvPr/>
        </p:nvCxnSpPr>
        <p:spPr>
          <a:xfrm>
            <a:off x="11341142" y="2761482"/>
            <a:ext cx="0" cy="376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927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Inter-Process 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02125-2DC8-2602-6E63-FC1B63C761E5}"/>
              </a:ext>
            </a:extLst>
          </p:cNvPr>
          <p:cNvGrpSpPr/>
          <p:nvPr/>
        </p:nvGrpSpPr>
        <p:grpSpPr>
          <a:xfrm>
            <a:off x="606489" y="1496627"/>
            <a:ext cx="1139934" cy="1238666"/>
            <a:chOff x="606489" y="1496627"/>
            <a:chExt cx="1139934" cy="1238666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A5AA8B5-874A-69BE-921C-67E2980754FD}"/>
                </a:ext>
              </a:extLst>
            </p:cNvPr>
            <p:cNvSpPr/>
            <p:nvPr/>
          </p:nvSpPr>
          <p:spPr>
            <a:xfrm>
              <a:off x="662943" y="1538496"/>
              <a:ext cx="1030801" cy="592113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30C746D-BC31-E57D-C5D5-6027D3FD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489" y="1496627"/>
              <a:ext cx="1139934" cy="1238666"/>
            </a:xfrm>
            <a:prstGeom prst="rect">
              <a:avLst/>
            </a:prstGeom>
          </p:spPr>
        </p:pic>
        <p:pic>
          <p:nvPicPr>
            <p:cNvPr id="165" name="Graphic 164" descr="Ringer with solid fill">
              <a:extLst>
                <a:ext uri="{FF2B5EF4-FFF2-40B4-BE49-F238E27FC236}">
                  <a16:creationId xmlns:a16="http://schemas.microsoft.com/office/drawing/2014/main" id="{68466001-68DF-47C6-7610-7826F55D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5644" y="1550321"/>
              <a:ext cx="518400" cy="5184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C755698-B377-208F-407E-8171D435E924}"/>
                </a:ext>
              </a:extLst>
            </p:cNvPr>
            <p:cNvSpPr txBox="1"/>
            <p:nvPr/>
          </p:nvSpPr>
          <p:spPr>
            <a:xfrm>
              <a:off x="700373" y="2138062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NOTIFICATION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59612DC-47DC-4382-CC15-E778955BE63E}"/>
              </a:ext>
            </a:extLst>
          </p:cNvPr>
          <p:cNvGrpSpPr/>
          <p:nvPr/>
        </p:nvGrpSpPr>
        <p:grpSpPr>
          <a:xfrm>
            <a:off x="2259142" y="1480565"/>
            <a:ext cx="1139934" cy="1238666"/>
            <a:chOff x="2259142" y="3200310"/>
            <a:chExt cx="1139934" cy="1238666"/>
          </a:xfrm>
        </p:grpSpPr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B49C0287-E03C-4C35-70AD-684AE2855DD5}"/>
                </a:ext>
              </a:extLst>
            </p:cNvPr>
            <p:cNvSpPr/>
            <p:nvPr/>
          </p:nvSpPr>
          <p:spPr>
            <a:xfrm>
              <a:off x="2315596" y="3242179"/>
              <a:ext cx="1030801" cy="592113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089C30CE-9BA6-5D5D-3CF9-53C1F5E4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9142" y="3200310"/>
              <a:ext cx="1139934" cy="1238666"/>
            </a:xfrm>
            <a:prstGeom prst="rect">
              <a:avLst/>
            </a:prstGeom>
          </p:spPr>
        </p:pic>
        <p:pic>
          <p:nvPicPr>
            <p:cNvPr id="169" name="Graphic 168" descr="Shield Tick with solid fill">
              <a:extLst>
                <a:ext uri="{FF2B5EF4-FFF2-40B4-BE49-F238E27FC236}">
                  <a16:creationId xmlns:a16="http://schemas.microsoft.com/office/drawing/2014/main" id="{6AD7F769-697B-FFCC-0AB8-F288BB72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66036" y="3279035"/>
              <a:ext cx="518400" cy="5184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BFA7DF-0FED-1DF9-B5B1-602522B26529}"/>
                </a:ext>
              </a:extLst>
            </p:cNvPr>
            <p:cNvSpPr txBox="1"/>
            <p:nvPr/>
          </p:nvSpPr>
          <p:spPr>
            <a:xfrm>
              <a:off x="2510886" y="3832451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AUTH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E99BDCB-9CB4-15E1-B8AE-970B850A2B28}"/>
              </a:ext>
            </a:extLst>
          </p:cNvPr>
          <p:cNvGrpSpPr/>
          <p:nvPr/>
        </p:nvGrpSpPr>
        <p:grpSpPr>
          <a:xfrm>
            <a:off x="3897996" y="1493136"/>
            <a:ext cx="1139934" cy="1238666"/>
            <a:chOff x="3897996" y="3212881"/>
            <a:chExt cx="1139934" cy="123866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25A069F7-3F0B-3C6D-06CE-78D1609EF890}"/>
                </a:ext>
              </a:extLst>
            </p:cNvPr>
            <p:cNvSpPr/>
            <p:nvPr/>
          </p:nvSpPr>
          <p:spPr>
            <a:xfrm>
              <a:off x="3954450" y="3254750"/>
              <a:ext cx="1030801" cy="592113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8D4D18BC-1E00-A37E-4824-15E924F1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7996" y="3212881"/>
              <a:ext cx="1139934" cy="1238666"/>
            </a:xfrm>
            <a:prstGeom prst="rect">
              <a:avLst/>
            </a:prstGeom>
          </p:spPr>
        </p:pic>
        <p:pic>
          <p:nvPicPr>
            <p:cNvPr id="171" name="Graphic 170" descr="Users with solid fill">
              <a:extLst>
                <a:ext uri="{FF2B5EF4-FFF2-40B4-BE49-F238E27FC236}">
                  <a16:creationId xmlns:a16="http://schemas.microsoft.com/office/drawing/2014/main" id="{4B36024D-A1BE-AED1-6354-B68D4AB61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06712" y="3287573"/>
              <a:ext cx="518400" cy="5184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557731-5A8B-75D7-D754-07124F3C071C}"/>
                </a:ext>
              </a:extLst>
            </p:cNvPr>
            <p:cNvSpPr txBox="1"/>
            <p:nvPr/>
          </p:nvSpPr>
          <p:spPr>
            <a:xfrm>
              <a:off x="4151796" y="3857807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USERS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B470900-80D7-16C7-A019-0BC38327DE9C}"/>
              </a:ext>
            </a:extLst>
          </p:cNvPr>
          <p:cNvGrpSpPr/>
          <p:nvPr/>
        </p:nvGrpSpPr>
        <p:grpSpPr>
          <a:xfrm>
            <a:off x="5518992" y="1479039"/>
            <a:ext cx="1139934" cy="1238666"/>
            <a:chOff x="5518992" y="3198784"/>
            <a:chExt cx="1139934" cy="1238666"/>
          </a:xfrm>
        </p:grpSpPr>
        <p:sp>
          <p:nvSpPr>
            <p:cNvPr id="126" name="Diamond 125">
              <a:extLst>
                <a:ext uri="{FF2B5EF4-FFF2-40B4-BE49-F238E27FC236}">
                  <a16:creationId xmlns:a16="http://schemas.microsoft.com/office/drawing/2014/main" id="{DD9A092B-D7C9-C1D2-A1AA-467196AD5FA0}"/>
                </a:ext>
              </a:extLst>
            </p:cNvPr>
            <p:cNvSpPr/>
            <p:nvPr/>
          </p:nvSpPr>
          <p:spPr>
            <a:xfrm>
              <a:off x="5575446" y="3240653"/>
              <a:ext cx="1030801" cy="592113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2817351E-C3F0-C218-E7DC-1ACD60B1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18992" y="3198784"/>
              <a:ext cx="1139934" cy="1238666"/>
            </a:xfrm>
            <a:prstGeom prst="rect">
              <a:avLst/>
            </a:prstGeom>
          </p:spPr>
        </p:pic>
        <p:pic>
          <p:nvPicPr>
            <p:cNvPr id="173" name="Graphic 172" descr="Safe with solid fill">
              <a:extLst>
                <a:ext uri="{FF2B5EF4-FFF2-40B4-BE49-F238E27FC236}">
                  <a16:creationId xmlns:a16="http://schemas.microsoft.com/office/drawing/2014/main" id="{0DBAB3B9-8623-839B-C926-A15C0563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22220" y="3268273"/>
              <a:ext cx="518400" cy="51840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837F437-0752-A9AE-D807-EB8529BF91F1}"/>
                </a:ext>
              </a:extLst>
            </p:cNvPr>
            <p:cNvSpPr txBox="1"/>
            <p:nvPr/>
          </p:nvSpPr>
          <p:spPr>
            <a:xfrm>
              <a:off x="5774610" y="3840145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GIG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E3B97CBE-DA5A-C9EF-3F06-70DE071EB82A}"/>
              </a:ext>
            </a:extLst>
          </p:cNvPr>
          <p:cNvGrpSpPr/>
          <p:nvPr/>
        </p:nvGrpSpPr>
        <p:grpSpPr>
          <a:xfrm>
            <a:off x="7188553" y="1451267"/>
            <a:ext cx="1139934" cy="1238666"/>
            <a:chOff x="7188553" y="3171012"/>
            <a:chExt cx="1139934" cy="1238666"/>
          </a:xfrm>
        </p:grpSpPr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596A2922-1695-0BF5-2A18-50C169F46147}"/>
                </a:ext>
              </a:extLst>
            </p:cNvPr>
            <p:cNvSpPr/>
            <p:nvPr/>
          </p:nvSpPr>
          <p:spPr>
            <a:xfrm>
              <a:off x="7245007" y="3212881"/>
              <a:ext cx="1030801" cy="59211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6FB2B53B-F7C6-C8A4-14E8-8E68D3243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188553" y="3171012"/>
              <a:ext cx="1139934" cy="1238666"/>
            </a:xfrm>
            <a:prstGeom prst="rect">
              <a:avLst/>
            </a:prstGeom>
          </p:spPr>
        </p:pic>
        <p:pic>
          <p:nvPicPr>
            <p:cNvPr id="175" name="Graphic 174" descr="Chat with solid fill">
              <a:extLst>
                <a:ext uri="{FF2B5EF4-FFF2-40B4-BE49-F238E27FC236}">
                  <a16:creationId xmlns:a16="http://schemas.microsoft.com/office/drawing/2014/main" id="{4C26CFB4-08D5-7037-1832-D4A16B0B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01160" y="3275978"/>
              <a:ext cx="518400" cy="5184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B33C6ED-4087-FDE7-A97B-D9BEF9AE3A06}"/>
                </a:ext>
              </a:extLst>
            </p:cNvPr>
            <p:cNvSpPr txBox="1"/>
            <p:nvPr/>
          </p:nvSpPr>
          <p:spPr>
            <a:xfrm>
              <a:off x="7451261" y="3831348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CHAT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7B429D1-9CC7-7DFE-8946-EECDDD6464A3}"/>
              </a:ext>
            </a:extLst>
          </p:cNvPr>
          <p:cNvGrpSpPr/>
          <p:nvPr/>
        </p:nvGrpSpPr>
        <p:grpSpPr>
          <a:xfrm>
            <a:off x="8885721" y="1459333"/>
            <a:ext cx="1139934" cy="1238666"/>
            <a:chOff x="8885721" y="3179078"/>
            <a:chExt cx="1139934" cy="1238666"/>
          </a:xfrm>
        </p:grpSpPr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913A3DB9-AAC5-693D-33AC-778B42B12241}"/>
                </a:ext>
              </a:extLst>
            </p:cNvPr>
            <p:cNvSpPr/>
            <p:nvPr/>
          </p:nvSpPr>
          <p:spPr>
            <a:xfrm>
              <a:off x="8942175" y="3220947"/>
              <a:ext cx="1030801" cy="592113"/>
            </a:xfrm>
            <a:prstGeom prst="diamond">
              <a:avLst/>
            </a:prstGeom>
            <a:solidFill>
              <a:srgbClr val="FF4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76F6D1C-5A2A-46C4-B5F8-4077B7D8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85721" y="3179078"/>
              <a:ext cx="1139934" cy="1238666"/>
            </a:xfrm>
            <a:prstGeom prst="rect">
              <a:avLst/>
            </a:prstGeom>
          </p:spPr>
        </p:pic>
        <p:pic>
          <p:nvPicPr>
            <p:cNvPr id="177" name="Graphic 176" descr="Shopping cart with solid fill">
              <a:extLst>
                <a:ext uri="{FF2B5EF4-FFF2-40B4-BE49-F238E27FC236}">
                  <a16:creationId xmlns:a16="http://schemas.microsoft.com/office/drawing/2014/main" id="{2DAFF4E2-6DB5-9508-BB3B-891F2FB7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215710" y="3256633"/>
              <a:ext cx="518400" cy="51840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4346463-952F-041D-529D-B1F7CFE8F6A8}"/>
                </a:ext>
              </a:extLst>
            </p:cNvPr>
            <p:cNvSpPr txBox="1"/>
            <p:nvPr/>
          </p:nvSpPr>
          <p:spPr>
            <a:xfrm>
              <a:off x="9138814" y="3836593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ORDER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C4B32439-82E7-A075-669A-184B821F1C1B}"/>
              </a:ext>
            </a:extLst>
          </p:cNvPr>
          <p:cNvGrpSpPr/>
          <p:nvPr/>
        </p:nvGrpSpPr>
        <p:grpSpPr>
          <a:xfrm>
            <a:off x="10532590" y="1465916"/>
            <a:ext cx="1139934" cy="1238666"/>
            <a:chOff x="10532590" y="3185661"/>
            <a:chExt cx="1139934" cy="1238666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C34994F6-1A24-4EAA-6579-D152076982CA}"/>
                </a:ext>
              </a:extLst>
            </p:cNvPr>
            <p:cNvSpPr/>
            <p:nvPr/>
          </p:nvSpPr>
          <p:spPr>
            <a:xfrm>
              <a:off x="10589044" y="3227530"/>
              <a:ext cx="1030801" cy="592113"/>
            </a:xfrm>
            <a:prstGeom prst="diamond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C02E8058-F2D8-DA22-9075-D9AA0014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532590" y="3185661"/>
              <a:ext cx="1139934" cy="1238666"/>
            </a:xfrm>
            <a:prstGeom prst="rect">
              <a:avLst/>
            </a:prstGeom>
          </p:spPr>
        </p:pic>
        <p:pic>
          <p:nvPicPr>
            <p:cNvPr id="179" name="Graphic 178" descr="Rating 3 Star with solid fill">
              <a:extLst>
                <a:ext uri="{FF2B5EF4-FFF2-40B4-BE49-F238E27FC236}">
                  <a16:creationId xmlns:a16="http://schemas.microsoft.com/office/drawing/2014/main" id="{32FBB059-DB91-F412-AD27-BCA62E37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19058" y="3234646"/>
              <a:ext cx="518400" cy="51840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F0A8C3A-98B4-84F1-B662-B8FBF7685858}"/>
                </a:ext>
              </a:extLst>
            </p:cNvPr>
            <p:cNvSpPr txBox="1"/>
            <p:nvPr/>
          </p:nvSpPr>
          <p:spPr>
            <a:xfrm>
              <a:off x="10787898" y="3837702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REVIEW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7A45ED59-301A-74A6-E231-A891702CDFC8}"/>
              </a:ext>
            </a:extLst>
          </p:cNvPr>
          <p:cNvGraphicFramePr>
            <a:graphicFrameLocks noGrp="1"/>
          </p:cNvGraphicFramePr>
          <p:nvPr/>
        </p:nvGraphicFramePr>
        <p:xfrm>
          <a:off x="309991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Send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Auth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Chat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321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404F38A-536B-5AB7-C249-6DBDBDDD065A}"/>
              </a:ext>
            </a:extLst>
          </p:cNvPr>
          <p:cNvGraphicFramePr>
            <a:graphicFrameLocks noGrp="1"/>
          </p:cNvGraphicFramePr>
          <p:nvPr/>
        </p:nvGraphicFramePr>
        <p:xfrm>
          <a:off x="1994836" y="3498556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62475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Notifi…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3209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448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43E990B-8280-6562-8759-9C179C7BFB0F}"/>
              </a:ext>
            </a:extLst>
          </p:cNvPr>
          <p:cNvGraphicFramePr>
            <a:graphicFrameLocks noGrp="1"/>
          </p:cNvGraphicFramePr>
          <p:nvPr/>
        </p:nvGraphicFramePr>
        <p:xfrm>
          <a:off x="3704094" y="3479987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45697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Gig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Auth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Gig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Review</a:t>
                      </a:r>
                    </a:p>
                  </a:txBody>
                  <a:tcPr marL="70211" marR="70211" marT="35106" marB="3510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7518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AEADC6C-0742-166A-5EAF-B3D9CD3B413A}"/>
              </a:ext>
            </a:extLst>
          </p:cNvPr>
          <p:cNvGraphicFramePr>
            <a:graphicFrameLocks noGrp="1"/>
          </p:cNvGraphicFramePr>
          <p:nvPr/>
        </p:nvGraphicFramePr>
        <p:xfrm>
          <a:off x="5467811" y="3487794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45697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6911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C9EBF60-F7A2-DDD5-69B0-9D2A661E94C2}"/>
              </a:ext>
            </a:extLst>
          </p:cNvPr>
          <p:cNvGraphicFramePr>
            <a:graphicFrameLocks noGrp="1"/>
          </p:cNvGraphicFramePr>
          <p:nvPr/>
        </p:nvGraphicFramePr>
        <p:xfrm>
          <a:off x="7185936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Notifi…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0822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DB371C8-D1B8-7A53-189B-BD40798E775F}"/>
              </a:ext>
            </a:extLst>
          </p:cNvPr>
          <p:cNvGraphicFramePr>
            <a:graphicFrameLocks noGrp="1"/>
          </p:cNvGraphicFramePr>
          <p:nvPr/>
        </p:nvGraphicFramePr>
        <p:xfrm>
          <a:off x="8914568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Review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Notifi…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6236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5997D88-DA03-74BE-668C-0D43F3F809C1}"/>
              </a:ext>
            </a:extLst>
          </p:cNvPr>
          <p:cNvGraphicFramePr>
            <a:graphicFrameLocks noGrp="1"/>
          </p:cNvGraphicFramePr>
          <p:nvPr/>
        </p:nvGraphicFramePr>
        <p:xfrm>
          <a:off x="10584129" y="3471449"/>
          <a:ext cx="1436432" cy="141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16">
                  <a:extLst>
                    <a:ext uri="{9D8B030D-6E8A-4147-A177-3AD203B41FA5}">
                      <a16:colId xmlns:a16="http://schemas.microsoft.com/office/drawing/2014/main" val="1867287033"/>
                    </a:ext>
                  </a:extLst>
                </a:gridCol>
                <a:gridCol w="718216">
                  <a:extLst>
                    <a:ext uri="{9D8B030D-6E8A-4147-A177-3AD203B41FA5}">
                      <a16:colId xmlns:a16="http://schemas.microsoft.com/office/drawing/2014/main" val="1228227151"/>
                    </a:ext>
                  </a:extLst>
                </a:gridCol>
              </a:tblGrid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Send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Receive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6902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667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02285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0763"/>
                  </a:ext>
                </a:extLst>
              </a:tr>
              <a:tr h="28084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L="70211" marR="70211" marT="35106" marB="35106"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96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91267F-DD0A-D6D1-4F3E-A7CEC47E6CF4}"/>
                  </a:ext>
                </a:extLst>
              </p:cNvPr>
              <p:cNvSpPr txBox="1"/>
              <p:nvPr/>
            </p:nvSpPr>
            <p:spPr>
              <a:xfrm>
                <a:off x="257313" y="5295754"/>
                <a:ext cx="1777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Send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Producer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91267F-DD0A-D6D1-4F3E-A7CEC47E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3" y="5295754"/>
                <a:ext cx="1777538" cy="369332"/>
              </a:xfrm>
              <a:prstGeom prst="rect">
                <a:avLst/>
              </a:prstGeom>
              <a:blipFill>
                <a:blip r:embed="rId31"/>
                <a:stretch>
                  <a:fillRect l="-2837" t="-10345" r="-1418" b="-275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2CD316-7801-6BF4-D205-C7BEF6DC2E8D}"/>
                  </a:ext>
                </a:extLst>
              </p:cNvPr>
              <p:cNvSpPr txBox="1"/>
              <p:nvPr/>
            </p:nvSpPr>
            <p:spPr>
              <a:xfrm>
                <a:off x="257313" y="5712741"/>
                <a:ext cx="221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Receiver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Consumer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2CD316-7801-6BF4-D205-C7BEF6DC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3" y="5712741"/>
                <a:ext cx="2217402" cy="369332"/>
              </a:xfrm>
              <a:prstGeom prst="rect">
                <a:avLst/>
              </a:prstGeom>
              <a:blipFill>
                <a:blip r:embed="rId32"/>
                <a:stretch>
                  <a:fillRect l="-2286" t="-6452" r="-1714" b="-22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5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800" b="1" dirty="0" err="1"/>
              <a:t>channel.publish</a:t>
            </a:r>
            <a:endParaRPr lang="en-GB" sz="1800" b="1" dirty="0"/>
          </a:p>
          <a:p>
            <a:pPr lvl="1">
              <a:lnSpc>
                <a:spcPct val="120000"/>
              </a:lnSpc>
            </a:pPr>
            <a:r>
              <a:rPr lang="en-GB" sz="1800" dirty="0"/>
              <a:t>Publish a message to an exchange</a:t>
            </a:r>
          </a:p>
          <a:p>
            <a:pPr>
              <a:lnSpc>
                <a:spcPct val="120000"/>
              </a:lnSpc>
            </a:pPr>
            <a:r>
              <a:rPr lang="en-GB" sz="1800" b="1" dirty="0"/>
              <a:t>c</a:t>
            </a:r>
            <a:r>
              <a:rPr lang="en-DE" sz="1800" b="1" dirty="0"/>
              <a:t>hannel.assertExchange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A</a:t>
            </a:r>
            <a:r>
              <a:rPr lang="en-DE" sz="1800" dirty="0"/>
              <a:t>sserts an exchange into existence</a:t>
            </a:r>
          </a:p>
          <a:p>
            <a:pPr>
              <a:lnSpc>
                <a:spcPct val="120000"/>
              </a:lnSpc>
            </a:pPr>
            <a:r>
              <a:rPr lang="en-GB" sz="1800" b="1" dirty="0"/>
              <a:t>c</a:t>
            </a:r>
            <a:r>
              <a:rPr lang="en-DE" sz="1800" b="1" dirty="0"/>
              <a:t>hannel.assertQueue</a:t>
            </a:r>
          </a:p>
          <a:p>
            <a:pPr lvl="1">
              <a:lnSpc>
                <a:spcPct val="120000"/>
              </a:lnSpc>
            </a:pPr>
            <a:r>
              <a:rPr lang="en-DE" sz="1800" dirty="0"/>
              <a:t>Checks if a queue exists</a:t>
            </a:r>
          </a:p>
          <a:p>
            <a:pPr lvl="1">
              <a:lnSpc>
                <a:spcPct val="120000"/>
              </a:lnSpc>
            </a:pPr>
            <a:r>
              <a:rPr lang="en-DE" sz="1800" dirty="0"/>
              <a:t>If it does not exist, it creates a new queue</a:t>
            </a:r>
          </a:p>
          <a:p>
            <a:pPr>
              <a:lnSpc>
                <a:spcPct val="120000"/>
              </a:lnSpc>
            </a:pPr>
            <a:r>
              <a:rPr lang="en-GB" sz="1800" b="1" dirty="0"/>
              <a:t>c</a:t>
            </a:r>
            <a:r>
              <a:rPr lang="en-DE" sz="1800" b="1" dirty="0"/>
              <a:t>hannel.bindQueue</a:t>
            </a:r>
          </a:p>
          <a:p>
            <a:pPr lvl="1">
              <a:lnSpc>
                <a:spcPct val="120000"/>
              </a:lnSpc>
            </a:pPr>
            <a:r>
              <a:rPr lang="en-DE" sz="1800" dirty="0"/>
              <a:t>Assert a routing path from an exchange to a queue</a:t>
            </a:r>
          </a:p>
          <a:p>
            <a:pPr>
              <a:lnSpc>
                <a:spcPct val="120000"/>
              </a:lnSpc>
            </a:pPr>
            <a:r>
              <a:rPr lang="en-GB" sz="1800" b="1" dirty="0"/>
              <a:t>c</a:t>
            </a:r>
            <a:r>
              <a:rPr lang="en-DE" sz="1800" b="1" dirty="0"/>
              <a:t>hannel.consume</a:t>
            </a:r>
          </a:p>
          <a:p>
            <a:pPr lvl="1">
              <a:lnSpc>
                <a:spcPct val="120000"/>
              </a:lnSpc>
            </a:pPr>
            <a:r>
              <a:rPr lang="en-DE" sz="1800" dirty="0"/>
              <a:t>Set up a consumer with a callback to be invoked with each message</a:t>
            </a:r>
          </a:p>
          <a:p>
            <a:pPr>
              <a:lnSpc>
                <a:spcPct val="120000"/>
              </a:lnSpc>
            </a:pPr>
            <a:r>
              <a:rPr lang="en-GB" sz="1800" b="1" dirty="0"/>
              <a:t>c</a:t>
            </a:r>
            <a:r>
              <a:rPr lang="en-DE" sz="1800" b="1" dirty="0"/>
              <a:t>hannel.ack</a:t>
            </a:r>
          </a:p>
          <a:p>
            <a:pPr lvl="1">
              <a:lnSpc>
                <a:spcPct val="120000"/>
              </a:lnSpc>
            </a:pPr>
            <a:r>
              <a:rPr lang="en-DE" sz="1800" dirty="0"/>
              <a:t>Acknowledge the given message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RabbitMQ Channel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4892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API Gateway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5826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6011"/>
            <a:ext cx="10825385" cy="5270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 marL="0" indent="0">
              <a:lnSpc>
                <a:spcPct val="150000"/>
              </a:lnSpc>
              <a:buNone/>
            </a:pPr>
            <a:endParaRPr lang="en-DE" sz="1800" dirty="0"/>
          </a:p>
          <a:p>
            <a:pPr>
              <a:lnSpc>
                <a:spcPct val="150000"/>
              </a:lnSpc>
            </a:pPr>
            <a:endParaRPr lang="en-DE" sz="1800" dirty="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BF5A6E8-F854-0A32-14CE-153DCD8072B6}"/>
              </a:ext>
            </a:extLst>
          </p:cNvPr>
          <p:cNvCxnSpPr>
            <a:cxnSpLocks/>
          </p:cNvCxnSpPr>
          <p:nvPr/>
        </p:nvCxnSpPr>
        <p:spPr>
          <a:xfrm flipH="1">
            <a:off x="310393" y="933226"/>
            <a:ext cx="5511827" cy="920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>
                <a:latin typeface="+mn-lt"/>
              </a:rPr>
              <a:t>API Gateway</a:t>
            </a:r>
            <a:endParaRPr lang="en-DE" sz="2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B02F9711-15DF-338D-9E08-D36F4D60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6230" y="528540"/>
            <a:ext cx="743526" cy="7435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F951CB-FEE9-82C8-57AB-7E96F120B6FF}"/>
              </a:ext>
            </a:extLst>
          </p:cNvPr>
          <p:cNvSpPr/>
          <p:nvPr/>
        </p:nvSpPr>
        <p:spPr>
          <a:xfrm>
            <a:off x="5686230" y="1660699"/>
            <a:ext cx="744258" cy="7435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14F9EB4-57CC-8468-735B-416E19B188C3}"/>
              </a:ext>
            </a:extLst>
          </p:cNvPr>
          <p:cNvSpPr/>
          <p:nvPr/>
        </p:nvSpPr>
        <p:spPr>
          <a:xfrm>
            <a:off x="662943" y="5654180"/>
            <a:ext cx="11098422" cy="5227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ELASTICSEARCH/KIBANA</a:t>
            </a:r>
          </a:p>
        </p:txBody>
      </p:sp>
      <p:pic>
        <p:nvPicPr>
          <p:cNvPr id="165" name="Graphic 164" descr="Ringer with solid fill">
            <a:extLst>
              <a:ext uri="{FF2B5EF4-FFF2-40B4-BE49-F238E27FC236}">
                <a16:creationId xmlns:a16="http://schemas.microsoft.com/office/drawing/2014/main" id="{68466001-68DF-47C6-7610-7826F55D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644" y="3270066"/>
            <a:ext cx="518400" cy="518400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6412E6E-86E4-BD52-255C-B776237A6A32}"/>
              </a:ext>
            </a:extLst>
          </p:cNvPr>
          <p:cNvCxnSpPr>
            <a:cxnSpLocks/>
          </p:cNvCxnSpPr>
          <p:nvPr/>
        </p:nvCxnSpPr>
        <p:spPr>
          <a:xfrm>
            <a:off x="6103536" y="4593477"/>
            <a:ext cx="0" cy="10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A969B6C-0CD8-A527-86CB-6E9CBD41692E}"/>
              </a:ext>
            </a:extLst>
          </p:cNvPr>
          <p:cNvCxnSpPr>
            <a:cxnSpLocks/>
          </p:cNvCxnSpPr>
          <p:nvPr/>
        </p:nvCxnSpPr>
        <p:spPr>
          <a:xfrm flipH="1">
            <a:off x="6066382" y="2404225"/>
            <a:ext cx="366" cy="684000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C99C87B-A581-4837-6924-4B3C007CE383}"/>
              </a:ext>
            </a:extLst>
          </p:cNvPr>
          <p:cNvSpPr txBox="1"/>
          <p:nvPr/>
        </p:nvSpPr>
        <p:spPr>
          <a:xfrm>
            <a:off x="5692348" y="1853743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1" dirty="0"/>
              <a:t>API</a:t>
            </a: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GATEWAY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03A7937-73CA-32F0-631F-65EBB18C0E20}"/>
              </a:ext>
            </a:extLst>
          </p:cNvPr>
          <p:cNvCxnSpPr>
            <a:endCxn id="9" idx="0"/>
          </p:cNvCxnSpPr>
          <p:nvPr/>
        </p:nvCxnSpPr>
        <p:spPr>
          <a:xfrm>
            <a:off x="6057993" y="1102435"/>
            <a:ext cx="366" cy="5582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D0D18B4-5D62-5B5C-2837-638B9739A2AB}"/>
              </a:ext>
            </a:extLst>
          </p:cNvPr>
          <p:cNvSpPr txBox="1"/>
          <p:nvPr/>
        </p:nvSpPr>
        <p:spPr>
          <a:xfrm>
            <a:off x="6186567" y="1131571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DE" sz="1000" b="1" dirty="0"/>
          </a:p>
          <a:p>
            <a:pPr algn="ctr"/>
            <a:r>
              <a:rPr lang="en-DE" sz="1000" b="1" dirty="0"/>
              <a:t>HTTP/HTTPS</a:t>
            </a:r>
          </a:p>
          <a:p>
            <a:pPr algn="ctr"/>
            <a:r>
              <a:rPr lang="en-DE" sz="1000" b="1" dirty="0">
                <a:solidFill>
                  <a:srgbClr val="FF0000"/>
                </a:solidFill>
              </a:rPr>
              <a:t>SOCKET.IO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1C95CBF-63E4-0FE8-C126-97CA08E1D56E}"/>
              </a:ext>
            </a:extLst>
          </p:cNvPr>
          <p:cNvSpPr txBox="1"/>
          <p:nvPr/>
        </p:nvSpPr>
        <p:spPr>
          <a:xfrm>
            <a:off x="6079340" y="2249110"/>
            <a:ext cx="85472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6"/>
                </a:solidFill>
              </a:rPr>
              <a:t>HTTP/HTTPS</a:t>
            </a:r>
          </a:p>
          <a:p>
            <a:pPr algn="ctr"/>
            <a:r>
              <a:rPr lang="en-DE" sz="1000" b="1" dirty="0">
                <a:solidFill>
                  <a:srgbClr val="FF0000"/>
                </a:solidFill>
              </a:rPr>
              <a:t>SOCKET.IO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39C733B-385A-6700-712B-98F61E36CF8F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310393" y="2053798"/>
            <a:ext cx="5381955" cy="2364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BF6C23C-A93F-F7ED-6F0A-9A1876647A8A}"/>
              </a:ext>
            </a:extLst>
          </p:cNvPr>
          <p:cNvCxnSpPr>
            <a:cxnSpLocks/>
          </p:cNvCxnSpPr>
          <p:nvPr/>
        </p:nvCxnSpPr>
        <p:spPr>
          <a:xfrm>
            <a:off x="310393" y="2077439"/>
            <a:ext cx="0" cy="383813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44C4A4E-39B5-567E-2FFE-810AC44B3553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310393" y="5915572"/>
            <a:ext cx="352550" cy="5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13A9823-954C-87DE-1D8A-3BC23C76805A}"/>
              </a:ext>
            </a:extLst>
          </p:cNvPr>
          <p:cNvCxnSpPr/>
          <p:nvPr/>
        </p:nvCxnSpPr>
        <p:spPr>
          <a:xfrm>
            <a:off x="304275" y="936898"/>
            <a:ext cx="0" cy="114278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FE518390-39C0-D6E6-B47D-B0EDF30E34FD}"/>
              </a:ext>
            </a:extLst>
          </p:cNvPr>
          <p:cNvSpPr txBox="1"/>
          <p:nvPr/>
        </p:nvSpPr>
        <p:spPr>
          <a:xfrm>
            <a:off x="2682242" y="786884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990E248-9B65-5757-F5AD-B46A77F0C9B6}"/>
              </a:ext>
            </a:extLst>
          </p:cNvPr>
          <p:cNvSpPr txBox="1"/>
          <p:nvPr/>
        </p:nvSpPr>
        <p:spPr>
          <a:xfrm>
            <a:off x="2657075" y="1962542"/>
            <a:ext cx="8547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DE" sz="1000" b="1" dirty="0">
              <a:solidFill>
                <a:schemeClr val="accent6"/>
              </a:solidFill>
            </a:endParaRPr>
          </a:p>
          <a:p>
            <a:pPr algn="ctr"/>
            <a:r>
              <a:rPr lang="en-DE" sz="1000" b="1" dirty="0">
                <a:solidFill>
                  <a:schemeClr val="accent2"/>
                </a:solidFill>
              </a:rPr>
              <a:t>HTTP/HTTPS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1560E99-2176-B577-92A5-42D1DAE3366A}"/>
              </a:ext>
            </a:extLst>
          </p:cNvPr>
          <p:cNvSpPr txBox="1"/>
          <p:nvPr/>
        </p:nvSpPr>
        <p:spPr>
          <a:xfrm>
            <a:off x="6541005" y="552871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DE" sz="1000" b="1" dirty="0"/>
          </a:p>
          <a:p>
            <a:pPr algn="ctr"/>
            <a:r>
              <a:rPr lang="en-DE" sz="1000" b="1" dirty="0"/>
              <a:t>CLIENT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BF77B6-AFE0-8EBD-1EA6-DDE75CE89268}"/>
              </a:ext>
            </a:extLst>
          </p:cNvPr>
          <p:cNvSpPr/>
          <p:nvPr/>
        </p:nvSpPr>
        <p:spPr>
          <a:xfrm>
            <a:off x="562062" y="3078760"/>
            <a:ext cx="11274804" cy="15267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7EA9C-F7EE-3BA2-4DE0-F69B164509DC}"/>
              </a:ext>
            </a:extLst>
          </p:cNvPr>
          <p:cNvSpPr txBox="1"/>
          <p:nvPr/>
        </p:nvSpPr>
        <p:spPr>
          <a:xfrm>
            <a:off x="5098499" y="3633393"/>
            <a:ext cx="1918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091088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Authentication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698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Auth Service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14" name="Graphic 13" descr="Email with solid fill">
            <a:extLst>
              <a:ext uri="{FF2B5EF4-FFF2-40B4-BE49-F238E27FC236}">
                <a16:creationId xmlns:a16="http://schemas.microsoft.com/office/drawing/2014/main" id="{FE53A13B-E8A4-8058-4D8B-7F0F8497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9977" y="3196358"/>
            <a:ext cx="914400" cy="914400"/>
          </a:xfrm>
          <a:prstGeom prst="rect">
            <a:avLst/>
          </a:prstGeom>
        </p:spPr>
      </p:pic>
      <p:pic>
        <p:nvPicPr>
          <p:cNvPr id="20" name="Graphic 19" descr="Key with solid fill">
            <a:extLst>
              <a:ext uri="{FF2B5EF4-FFF2-40B4-BE49-F238E27FC236}">
                <a16:creationId xmlns:a16="http://schemas.microsoft.com/office/drawing/2014/main" id="{C7AA56C3-8453-B211-E4D6-4CF7227AC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6986" y="3149942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2698388" y="4213417"/>
            <a:ext cx="130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Authentication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5CD15-2758-5C42-1528-9776E9F93D8F}"/>
              </a:ext>
            </a:extLst>
          </p:cNvPr>
          <p:cNvSpPr txBox="1"/>
          <p:nvPr/>
        </p:nvSpPr>
        <p:spPr>
          <a:xfrm>
            <a:off x="8595066" y="4101245"/>
            <a:ext cx="680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Search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18D66-60EB-0681-72F5-4BF5E5E02116}"/>
              </a:ext>
            </a:extLst>
          </p:cNvPr>
          <p:cNvGrpSpPr/>
          <p:nvPr/>
        </p:nvGrpSpPr>
        <p:grpSpPr>
          <a:xfrm>
            <a:off x="5522195" y="1102345"/>
            <a:ext cx="1139934" cy="1238666"/>
            <a:chOff x="2259142" y="3200310"/>
            <a:chExt cx="1139934" cy="123866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FC2CE573-E0B8-2A2C-7D4D-0D9AED51D668}"/>
                </a:ext>
              </a:extLst>
            </p:cNvPr>
            <p:cNvSpPr/>
            <p:nvPr/>
          </p:nvSpPr>
          <p:spPr>
            <a:xfrm>
              <a:off x="2315596" y="3242179"/>
              <a:ext cx="1030801" cy="592113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A4A3CF4-E221-7515-5471-9DDA83E3E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9142" y="3200310"/>
              <a:ext cx="1139934" cy="1238666"/>
            </a:xfrm>
            <a:prstGeom prst="rect">
              <a:avLst/>
            </a:prstGeom>
          </p:spPr>
        </p:pic>
        <p:pic>
          <p:nvPicPr>
            <p:cNvPr id="9" name="Graphic 8" descr="Shield Tick with solid fill">
              <a:extLst>
                <a:ext uri="{FF2B5EF4-FFF2-40B4-BE49-F238E27FC236}">
                  <a16:creationId xmlns:a16="http://schemas.microsoft.com/office/drawing/2014/main" id="{24904484-2E92-757C-3AA7-CB809E121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66036" y="3279035"/>
              <a:ext cx="518400" cy="518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A5AA9-85A2-4E09-97A9-D327A23F161B}"/>
                </a:ext>
              </a:extLst>
            </p:cNvPr>
            <p:cNvSpPr txBox="1"/>
            <p:nvPr/>
          </p:nvSpPr>
          <p:spPr>
            <a:xfrm>
              <a:off x="2510886" y="3832451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AUTH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034C6-00B2-034A-268A-91E7D9E04B40}"/>
              </a:ext>
            </a:extLst>
          </p:cNvPr>
          <p:cNvCxnSpPr>
            <a:cxnSpLocks/>
          </p:cNvCxnSpPr>
          <p:nvPr/>
        </p:nvCxnSpPr>
        <p:spPr>
          <a:xfrm flipV="1">
            <a:off x="3372375" y="2869035"/>
            <a:ext cx="5419288" cy="3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EFF03-D1C4-F721-6646-91727BD97236}"/>
              </a:ext>
            </a:extLst>
          </p:cNvPr>
          <p:cNvCxnSpPr>
            <a:cxnSpLocks/>
          </p:cNvCxnSpPr>
          <p:nvPr/>
        </p:nvCxnSpPr>
        <p:spPr>
          <a:xfrm>
            <a:off x="3365456" y="2894201"/>
            <a:ext cx="0" cy="32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EB7BA6-73F9-CF08-CF67-78300D424541}"/>
              </a:ext>
            </a:extLst>
          </p:cNvPr>
          <p:cNvCxnSpPr>
            <a:cxnSpLocks/>
          </p:cNvCxnSpPr>
          <p:nvPr/>
        </p:nvCxnSpPr>
        <p:spPr>
          <a:xfrm>
            <a:off x="8791663" y="2869035"/>
            <a:ext cx="0" cy="32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C92FE-7270-2092-B651-E9181025D0C3}"/>
              </a:ext>
            </a:extLst>
          </p:cNvPr>
          <p:cNvCxnSpPr>
            <a:stCxn id="8" idx="2"/>
          </p:cNvCxnSpPr>
          <p:nvPr/>
        </p:nvCxnSpPr>
        <p:spPr>
          <a:xfrm>
            <a:off x="6092162" y="2341011"/>
            <a:ext cx="3838" cy="502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AECEB1-A835-8956-B37E-2992A38864C6}"/>
              </a:ext>
            </a:extLst>
          </p:cNvPr>
          <p:cNvSpPr txBox="1"/>
          <p:nvPr/>
        </p:nvSpPr>
        <p:spPr>
          <a:xfrm>
            <a:off x="95517" y="540057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Signup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E49DCF-5E67-DDAC-13D4-A16B77283B93}"/>
              </a:ext>
            </a:extLst>
          </p:cNvPr>
          <p:cNvSpPr txBox="1"/>
          <p:nvPr/>
        </p:nvSpPr>
        <p:spPr>
          <a:xfrm>
            <a:off x="1024582" y="5400572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Signin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C818C-3D61-2113-B711-8103A1D52EA0}"/>
              </a:ext>
            </a:extLst>
          </p:cNvPr>
          <p:cNvSpPr txBox="1"/>
          <p:nvPr/>
        </p:nvSpPr>
        <p:spPr>
          <a:xfrm>
            <a:off x="1902351" y="5406009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Password 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48174-9842-B073-93DE-08A14C09B84E}"/>
              </a:ext>
            </a:extLst>
          </p:cNvPr>
          <p:cNvSpPr txBox="1"/>
          <p:nvPr/>
        </p:nvSpPr>
        <p:spPr>
          <a:xfrm>
            <a:off x="3434091" y="5395837"/>
            <a:ext cx="1179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Verify /</a:t>
            </a:r>
          </a:p>
          <a:p>
            <a:pPr algn="ctr"/>
            <a:r>
              <a:rPr lang="en-DE" sz="1400" b="1" dirty="0"/>
              <a:t>Resend Email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41F81-19BC-7F4D-77E9-ED0BEEDC2246}"/>
              </a:ext>
            </a:extLst>
          </p:cNvPr>
          <p:cNvSpPr txBox="1"/>
          <p:nvPr/>
        </p:nvSpPr>
        <p:spPr>
          <a:xfrm>
            <a:off x="4802473" y="5405245"/>
            <a:ext cx="1224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Token Refresh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9A0D29-54B3-D760-F5D9-FF1E9ABAC869}"/>
              </a:ext>
            </a:extLst>
          </p:cNvPr>
          <p:cNvCxnSpPr>
            <a:cxnSpLocks/>
          </p:cNvCxnSpPr>
          <p:nvPr/>
        </p:nvCxnSpPr>
        <p:spPr>
          <a:xfrm flipV="1">
            <a:off x="394282" y="5026968"/>
            <a:ext cx="6387430" cy="23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FA0990-09ED-DDF5-D451-0E8C0095E032}"/>
              </a:ext>
            </a:extLst>
          </p:cNvPr>
          <p:cNvCxnSpPr>
            <a:cxnSpLocks/>
          </p:cNvCxnSpPr>
          <p:nvPr/>
        </p:nvCxnSpPr>
        <p:spPr>
          <a:xfrm>
            <a:off x="394282" y="5050172"/>
            <a:ext cx="0" cy="351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398E68-6B20-9532-9EE4-C7A953B370B9}"/>
              </a:ext>
            </a:extLst>
          </p:cNvPr>
          <p:cNvCxnSpPr>
            <a:cxnSpLocks/>
          </p:cNvCxnSpPr>
          <p:nvPr/>
        </p:nvCxnSpPr>
        <p:spPr>
          <a:xfrm>
            <a:off x="1344336" y="5053600"/>
            <a:ext cx="0" cy="351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7772F7-E984-CFF5-E409-801B04263CF7}"/>
              </a:ext>
            </a:extLst>
          </p:cNvPr>
          <p:cNvCxnSpPr>
            <a:cxnSpLocks/>
          </p:cNvCxnSpPr>
          <p:nvPr/>
        </p:nvCxnSpPr>
        <p:spPr>
          <a:xfrm>
            <a:off x="2568501" y="5045733"/>
            <a:ext cx="0" cy="351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1A8362-C6CC-8A99-C7B2-8482137BA1A3}"/>
              </a:ext>
            </a:extLst>
          </p:cNvPr>
          <p:cNvCxnSpPr>
            <a:cxnSpLocks/>
          </p:cNvCxnSpPr>
          <p:nvPr/>
        </p:nvCxnSpPr>
        <p:spPr>
          <a:xfrm>
            <a:off x="4023642" y="5037343"/>
            <a:ext cx="0" cy="351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BB1687-DC08-80DE-D15D-A4123AD804D3}"/>
              </a:ext>
            </a:extLst>
          </p:cNvPr>
          <p:cNvCxnSpPr>
            <a:cxnSpLocks/>
          </p:cNvCxnSpPr>
          <p:nvPr/>
        </p:nvCxnSpPr>
        <p:spPr>
          <a:xfrm>
            <a:off x="5428449" y="5024517"/>
            <a:ext cx="0" cy="351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70319B-DF4D-0806-DFBA-F42354C616E1}"/>
              </a:ext>
            </a:extLst>
          </p:cNvPr>
          <p:cNvCxnSpPr>
            <a:cxnSpLocks/>
          </p:cNvCxnSpPr>
          <p:nvPr/>
        </p:nvCxnSpPr>
        <p:spPr>
          <a:xfrm>
            <a:off x="3348790" y="4487637"/>
            <a:ext cx="0" cy="54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A7A79A0-8C86-D92A-AF0A-E02B991806A3}"/>
              </a:ext>
            </a:extLst>
          </p:cNvPr>
          <p:cNvSpPr txBox="1"/>
          <p:nvPr/>
        </p:nvSpPr>
        <p:spPr>
          <a:xfrm>
            <a:off x="6215916" y="5392056"/>
            <a:ext cx="113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Current User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779C43-9F99-B043-1235-BCCDA6D6A04F}"/>
              </a:ext>
            </a:extLst>
          </p:cNvPr>
          <p:cNvCxnSpPr>
            <a:cxnSpLocks/>
          </p:cNvCxnSpPr>
          <p:nvPr/>
        </p:nvCxnSpPr>
        <p:spPr>
          <a:xfrm>
            <a:off x="6781712" y="5037342"/>
            <a:ext cx="0" cy="351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/>
      <p:bldP spid="39" grpId="0"/>
      <p:bldP spid="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Auth Service Endpoints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15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Auth Service API Endpoints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90842"/>
              </p:ext>
            </p:extLst>
          </p:nvPr>
        </p:nvGraphicFramePr>
        <p:xfrm>
          <a:off x="2032000" y="1860570"/>
          <a:ext cx="8127999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Signup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/signup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Signin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/signin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Verify 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/verify-email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Forgot 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/forgot-password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Reset 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/reset-password/:token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95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Change 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/change-password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6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Current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/currentuser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3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Resend 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/resend-email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Seeding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/seed/:count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5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Search Gigs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/search/gig/:from/:size/:type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8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Search Gig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/search/gig/:gigId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20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855677"/>
            <a:ext cx="70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http(s)://&lt;host&gt;:&lt;port&gt;/api/v1/gateway/auth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273340"/>
            <a:ext cx="765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Auth Service – http(s)://&lt;api-gateway-host&gt;:&lt;port&gt;/api/v1/auth</a:t>
            </a:r>
          </a:p>
        </p:txBody>
      </p:sp>
    </p:spTree>
    <p:extLst>
      <p:ext uri="{BB962C8B-B14F-4D97-AF65-F5344CB8AC3E}">
        <p14:creationId xmlns:p14="http://schemas.microsoft.com/office/powerpoint/2010/main" val="2148457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Users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8775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Users Service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3039443" y="4213417"/>
            <a:ext cx="61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Buyer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5CD15-2758-5C42-1528-9776E9F93D8F}"/>
              </a:ext>
            </a:extLst>
          </p:cNvPr>
          <p:cNvSpPr txBox="1"/>
          <p:nvPr/>
        </p:nvSpPr>
        <p:spPr>
          <a:xfrm>
            <a:off x="8633859" y="410124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Seller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034C6-00B2-034A-268A-91E7D9E04B40}"/>
              </a:ext>
            </a:extLst>
          </p:cNvPr>
          <p:cNvCxnSpPr>
            <a:cxnSpLocks/>
          </p:cNvCxnSpPr>
          <p:nvPr/>
        </p:nvCxnSpPr>
        <p:spPr>
          <a:xfrm flipV="1">
            <a:off x="3372375" y="2869035"/>
            <a:ext cx="5419288" cy="3355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EFF03-D1C4-F721-6646-91727BD97236}"/>
              </a:ext>
            </a:extLst>
          </p:cNvPr>
          <p:cNvCxnSpPr>
            <a:cxnSpLocks/>
          </p:cNvCxnSpPr>
          <p:nvPr/>
        </p:nvCxnSpPr>
        <p:spPr>
          <a:xfrm>
            <a:off x="3365456" y="2894201"/>
            <a:ext cx="0" cy="324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EB7BA6-73F9-CF08-CF67-78300D424541}"/>
              </a:ext>
            </a:extLst>
          </p:cNvPr>
          <p:cNvCxnSpPr>
            <a:cxnSpLocks/>
          </p:cNvCxnSpPr>
          <p:nvPr/>
        </p:nvCxnSpPr>
        <p:spPr>
          <a:xfrm>
            <a:off x="8791663" y="2869035"/>
            <a:ext cx="0" cy="324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C92FE-7270-2092-B651-E9181025D0C3}"/>
              </a:ext>
            </a:extLst>
          </p:cNvPr>
          <p:cNvCxnSpPr>
            <a:cxnSpLocks/>
          </p:cNvCxnSpPr>
          <p:nvPr/>
        </p:nvCxnSpPr>
        <p:spPr>
          <a:xfrm>
            <a:off x="6092162" y="2341011"/>
            <a:ext cx="3838" cy="50285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8455B-A51C-D626-C083-FB6F365E385F}"/>
              </a:ext>
            </a:extLst>
          </p:cNvPr>
          <p:cNvGrpSpPr/>
          <p:nvPr/>
        </p:nvGrpSpPr>
        <p:grpSpPr>
          <a:xfrm>
            <a:off x="5520441" y="1104582"/>
            <a:ext cx="1139934" cy="1238666"/>
            <a:chOff x="3897996" y="3212881"/>
            <a:chExt cx="1139934" cy="12386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677012F-780F-C181-9BDB-D0714505EE09}"/>
                </a:ext>
              </a:extLst>
            </p:cNvPr>
            <p:cNvSpPr/>
            <p:nvPr/>
          </p:nvSpPr>
          <p:spPr>
            <a:xfrm>
              <a:off x="3954450" y="3254750"/>
              <a:ext cx="1030801" cy="592113"/>
            </a:xfrm>
            <a:prstGeom prst="diamon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0EE91B3-9637-884E-9BC5-C7B40FC8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7996" y="3212881"/>
              <a:ext cx="1139934" cy="1238666"/>
            </a:xfrm>
            <a:prstGeom prst="rect">
              <a:avLst/>
            </a:prstGeom>
          </p:spPr>
        </p:pic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D9D54FE6-CE99-F65A-7C69-CCE00FEC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06712" y="3287573"/>
              <a:ext cx="518400" cy="518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ADD984-8481-C569-7615-82E6E6199076}"/>
                </a:ext>
              </a:extLst>
            </p:cNvPr>
            <p:cNvSpPr txBox="1"/>
            <p:nvPr/>
          </p:nvSpPr>
          <p:spPr>
            <a:xfrm>
              <a:off x="4151796" y="3857807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USERS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pic>
        <p:nvPicPr>
          <p:cNvPr id="21" name="Graphic 20" descr="Users with solid fill">
            <a:extLst>
              <a:ext uri="{FF2B5EF4-FFF2-40B4-BE49-F238E27FC236}">
                <a16:creationId xmlns:a16="http://schemas.microsoft.com/office/drawing/2014/main" id="{305158BC-DAC6-C56B-AE9D-9C8D4FF7C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1848" y="3209402"/>
            <a:ext cx="914400" cy="914400"/>
          </a:xfrm>
          <a:prstGeom prst="rect">
            <a:avLst/>
          </a:prstGeom>
        </p:spPr>
      </p:pic>
      <p:pic>
        <p:nvPicPr>
          <p:cNvPr id="23" name="Graphic 22" descr="Target Audience with solid fill">
            <a:extLst>
              <a:ext uri="{FF2B5EF4-FFF2-40B4-BE49-F238E27FC236}">
                <a16:creationId xmlns:a16="http://schemas.microsoft.com/office/drawing/2014/main" id="{B567E98B-ADB1-3F92-8F98-86E9D9B05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2196" y="31796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3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>
                <a:latin typeface="+mn-lt"/>
              </a:rPr>
              <a:t>Microservices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9800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Users Service API Endpoints (Buyer)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77133"/>
              </p:ext>
            </p:extLst>
          </p:nvPr>
        </p:nvGraphicFramePr>
        <p:xfrm>
          <a:off x="2032000" y="1860570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Buyer by 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Buyer by Current 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Buyer by 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625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855677"/>
            <a:ext cx="823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http(s)://&lt;api-gateway-host&gt;:&lt;port&gt;/api/v1/gateway/buyer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273340"/>
            <a:ext cx="793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Users Service – http(s)://&lt;users-service-host&gt;:&lt;port&gt;/api/v1/buyer</a:t>
            </a:r>
          </a:p>
        </p:txBody>
      </p:sp>
    </p:spTree>
    <p:extLst>
      <p:ext uri="{BB962C8B-B14F-4D97-AF65-F5344CB8AC3E}">
        <p14:creationId xmlns:p14="http://schemas.microsoft.com/office/powerpoint/2010/main" val="3904787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Users Service API Endpoints (Seller)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47834"/>
              </p:ext>
            </p:extLst>
          </p:nvPr>
        </p:nvGraphicFramePr>
        <p:xfrm>
          <a:off x="2032000" y="1860570"/>
          <a:ext cx="81279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Seller by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/id/:sellerId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Seller by 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/username/:username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Random Sellers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/random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Create Seller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/create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Update Seller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95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Seeding Seller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/seed/:count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648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855677"/>
            <a:ext cx="837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 api-gateway-host&gt;:&lt;port&gt;/api/v1/gateway/seller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273340"/>
            <a:ext cx="789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Users Service – http(s)://&lt;users-service-host&gt;:&lt;port&gt;/api/v1/seller</a:t>
            </a:r>
          </a:p>
        </p:txBody>
      </p:sp>
    </p:spTree>
    <p:extLst>
      <p:ext uri="{BB962C8B-B14F-4D97-AF65-F5344CB8AC3E}">
        <p14:creationId xmlns:p14="http://schemas.microsoft.com/office/powerpoint/2010/main" val="871382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Gig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8044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Gig Service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3098563" y="413791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Gigs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5CD15-2758-5C42-1528-9776E9F93D8F}"/>
              </a:ext>
            </a:extLst>
          </p:cNvPr>
          <p:cNvSpPr txBox="1"/>
          <p:nvPr/>
        </p:nvSpPr>
        <p:spPr>
          <a:xfrm>
            <a:off x="8469232" y="4101245"/>
            <a:ext cx="680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Search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034C6-00B2-034A-268A-91E7D9E04B40}"/>
              </a:ext>
            </a:extLst>
          </p:cNvPr>
          <p:cNvCxnSpPr>
            <a:cxnSpLocks/>
          </p:cNvCxnSpPr>
          <p:nvPr/>
        </p:nvCxnSpPr>
        <p:spPr>
          <a:xfrm flipV="1">
            <a:off x="3372375" y="2869035"/>
            <a:ext cx="5419288" cy="335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EFF03-D1C4-F721-6646-91727BD97236}"/>
              </a:ext>
            </a:extLst>
          </p:cNvPr>
          <p:cNvCxnSpPr>
            <a:cxnSpLocks/>
          </p:cNvCxnSpPr>
          <p:nvPr/>
        </p:nvCxnSpPr>
        <p:spPr>
          <a:xfrm>
            <a:off x="3365456" y="2894201"/>
            <a:ext cx="0" cy="3240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EB7BA6-73F9-CF08-CF67-78300D424541}"/>
              </a:ext>
            </a:extLst>
          </p:cNvPr>
          <p:cNvCxnSpPr>
            <a:cxnSpLocks/>
          </p:cNvCxnSpPr>
          <p:nvPr/>
        </p:nvCxnSpPr>
        <p:spPr>
          <a:xfrm>
            <a:off x="8791663" y="2869035"/>
            <a:ext cx="0" cy="3240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C92FE-7270-2092-B651-E9181025D0C3}"/>
              </a:ext>
            </a:extLst>
          </p:cNvPr>
          <p:cNvCxnSpPr>
            <a:cxnSpLocks/>
          </p:cNvCxnSpPr>
          <p:nvPr/>
        </p:nvCxnSpPr>
        <p:spPr>
          <a:xfrm>
            <a:off x="6092162" y="2341011"/>
            <a:ext cx="3838" cy="50285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2D33164-65B8-14AE-62E3-FAC1FD287E30}"/>
              </a:ext>
            </a:extLst>
          </p:cNvPr>
          <p:cNvGrpSpPr/>
          <p:nvPr/>
        </p:nvGrpSpPr>
        <p:grpSpPr>
          <a:xfrm>
            <a:off x="5518992" y="1093145"/>
            <a:ext cx="1139934" cy="1238666"/>
            <a:chOff x="5518992" y="3198784"/>
            <a:chExt cx="1139934" cy="123866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1FD4C335-608D-662C-81BF-1E5410F53154}"/>
                </a:ext>
              </a:extLst>
            </p:cNvPr>
            <p:cNvSpPr/>
            <p:nvPr/>
          </p:nvSpPr>
          <p:spPr>
            <a:xfrm>
              <a:off x="5575446" y="3240653"/>
              <a:ext cx="1030801" cy="592113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CBD8721-0004-7084-3977-4E65843B9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8992" y="3198784"/>
              <a:ext cx="1139934" cy="1238666"/>
            </a:xfrm>
            <a:prstGeom prst="rect">
              <a:avLst/>
            </a:prstGeom>
          </p:spPr>
        </p:pic>
        <p:pic>
          <p:nvPicPr>
            <p:cNvPr id="9" name="Graphic 8" descr="Safe with solid fill">
              <a:extLst>
                <a:ext uri="{FF2B5EF4-FFF2-40B4-BE49-F238E27FC236}">
                  <a16:creationId xmlns:a16="http://schemas.microsoft.com/office/drawing/2014/main" id="{E6B0F531-0236-D401-8A5D-36F2B555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22220" y="3268273"/>
              <a:ext cx="518400" cy="518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E924D3-3836-C0A1-DCD1-8F83BD63E6DA}"/>
                </a:ext>
              </a:extLst>
            </p:cNvPr>
            <p:cNvSpPr txBox="1"/>
            <p:nvPr/>
          </p:nvSpPr>
          <p:spPr>
            <a:xfrm>
              <a:off x="5774610" y="3840145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GIG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pic>
        <p:nvPicPr>
          <p:cNvPr id="19" name="Graphic 18" descr="Folder Search with solid fill">
            <a:extLst>
              <a:ext uri="{FF2B5EF4-FFF2-40B4-BE49-F238E27FC236}">
                <a16:creationId xmlns:a16="http://schemas.microsoft.com/office/drawing/2014/main" id="{70996D34-1A49-2586-EC57-505A72435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9287" y="3179672"/>
            <a:ext cx="914400" cy="9144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D3E300A7-7143-FAA4-A1D1-241441E1D4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6786" y="319265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ECF017-A08D-1792-BEED-6D624CE869FF}"/>
              </a:ext>
            </a:extLst>
          </p:cNvPr>
          <p:cNvSpPr txBox="1"/>
          <p:nvPr/>
        </p:nvSpPr>
        <p:spPr>
          <a:xfrm>
            <a:off x="1307760" y="5209697"/>
            <a:ext cx="66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Create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5B448F-55ED-C6A3-648F-31EEECFA85E9}"/>
              </a:ext>
            </a:extLst>
          </p:cNvPr>
          <p:cNvSpPr txBox="1"/>
          <p:nvPr/>
        </p:nvSpPr>
        <p:spPr>
          <a:xfrm>
            <a:off x="2420953" y="5215604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40BE7-C6FF-0EA0-73C4-E4403F11CBBF}"/>
              </a:ext>
            </a:extLst>
          </p:cNvPr>
          <p:cNvSpPr txBox="1"/>
          <p:nvPr/>
        </p:nvSpPr>
        <p:spPr>
          <a:xfrm>
            <a:off x="3475262" y="5215604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Update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954F6-CFD0-E25F-79BD-5448BE053E77}"/>
              </a:ext>
            </a:extLst>
          </p:cNvPr>
          <p:cNvSpPr txBox="1"/>
          <p:nvPr/>
        </p:nvSpPr>
        <p:spPr>
          <a:xfrm>
            <a:off x="4732467" y="5209697"/>
            <a:ext cx="67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Delete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918619-BEA4-B518-BD59-97751624A5FA}"/>
              </a:ext>
            </a:extLst>
          </p:cNvPr>
          <p:cNvCxnSpPr>
            <a:cxnSpLocks/>
          </p:cNvCxnSpPr>
          <p:nvPr/>
        </p:nvCxnSpPr>
        <p:spPr>
          <a:xfrm flipV="1">
            <a:off x="1641633" y="4848837"/>
            <a:ext cx="3426727" cy="281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F082EA-E239-1DFC-10E6-5852A3E51C08}"/>
              </a:ext>
            </a:extLst>
          </p:cNvPr>
          <p:cNvCxnSpPr>
            <a:endCxn id="25" idx="0"/>
          </p:cNvCxnSpPr>
          <p:nvPr/>
        </p:nvCxnSpPr>
        <p:spPr>
          <a:xfrm>
            <a:off x="1641633" y="4876964"/>
            <a:ext cx="1" cy="3327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DB7AB9-0088-DD53-DB94-8DE303885FFD}"/>
              </a:ext>
            </a:extLst>
          </p:cNvPr>
          <p:cNvCxnSpPr/>
          <p:nvPr/>
        </p:nvCxnSpPr>
        <p:spPr>
          <a:xfrm>
            <a:off x="2747099" y="4876963"/>
            <a:ext cx="1" cy="3327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D22666-71C7-CC9F-0CBC-3F52EC3D0D72}"/>
              </a:ext>
            </a:extLst>
          </p:cNvPr>
          <p:cNvCxnSpPr/>
          <p:nvPr/>
        </p:nvCxnSpPr>
        <p:spPr>
          <a:xfrm>
            <a:off x="3852565" y="4860184"/>
            <a:ext cx="1" cy="3327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6D80F-D5B6-9634-964E-E4371DA6A778}"/>
              </a:ext>
            </a:extLst>
          </p:cNvPr>
          <p:cNvCxnSpPr/>
          <p:nvPr/>
        </p:nvCxnSpPr>
        <p:spPr>
          <a:xfrm>
            <a:off x="5067088" y="4851794"/>
            <a:ext cx="1" cy="3327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7E7A5A-06D0-74E9-6562-7F51FA88E53B}"/>
              </a:ext>
            </a:extLst>
          </p:cNvPr>
          <p:cNvCxnSpPr/>
          <p:nvPr/>
        </p:nvCxnSpPr>
        <p:spPr>
          <a:xfrm>
            <a:off x="3326407" y="4490931"/>
            <a:ext cx="1" cy="3327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03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Gig Service API Endpoints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30317"/>
              </p:ext>
            </p:extLst>
          </p:nvPr>
        </p:nvGraphicFramePr>
        <p:xfrm>
          <a:off x="2032000" y="1692790"/>
          <a:ext cx="8127999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Gig by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/:gigId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Seller Gigs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/seller/:sellerId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Seller’s Inactive Gigs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/seller/pause/:sellerId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Gigs By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/category/:username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Top Rated Gigs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/top/:username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Similar Gigs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/similar/:gigId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5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Create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/create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8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/:gigId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8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Update Active Gig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/active/:gigId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Delete Gig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/:gigId/:sellerId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2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/seed/:count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9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/search/:from/:size/:type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868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687897"/>
            <a:ext cx="803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http(s)://&lt;api-gateway-host&gt;:&lt;port&gt;/api/v1/gateway/gig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105560"/>
            <a:ext cx="720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Gig Service – http(s)://&lt;gig-service-host&gt;:&lt;port&gt;/api/v1/gig</a:t>
            </a:r>
          </a:p>
        </p:txBody>
      </p:sp>
    </p:spTree>
    <p:extLst>
      <p:ext uri="{BB962C8B-B14F-4D97-AF65-F5344CB8AC3E}">
        <p14:creationId xmlns:p14="http://schemas.microsoft.com/office/powerpoint/2010/main" val="5169081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Chat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231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Chat Service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4934012" y="4331595"/>
            <a:ext cx="2334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Buyer/Seller Communication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C92FE-7270-2092-B651-E9181025D0C3}"/>
              </a:ext>
            </a:extLst>
          </p:cNvPr>
          <p:cNvCxnSpPr>
            <a:cxnSpLocks/>
          </p:cNvCxnSpPr>
          <p:nvPr/>
        </p:nvCxnSpPr>
        <p:spPr>
          <a:xfrm>
            <a:off x="6092162" y="2861129"/>
            <a:ext cx="3838" cy="50285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AC396-4D74-4D15-BF34-BB4596F740B3}"/>
              </a:ext>
            </a:extLst>
          </p:cNvPr>
          <p:cNvGrpSpPr/>
          <p:nvPr/>
        </p:nvGrpSpPr>
        <p:grpSpPr>
          <a:xfrm>
            <a:off x="5520441" y="1610850"/>
            <a:ext cx="1139934" cy="1238666"/>
            <a:chOff x="7188553" y="3171012"/>
            <a:chExt cx="1139934" cy="1238666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BB5BF58-EE97-A8B3-1ADA-8B41758240B1}"/>
                </a:ext>
              </a:extLst>
            </p:cNvPr>
            <p:cNvSpPr/>
            <p:nvPr/>
          </p:nvSpPr>
          <p:spPr>
            <a:xfrm>
              <a:off x="7245007" y="3212881"/>
              <a:ext cx="1030801" cy="592113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2B7DB9B-E265-82F5-60A2-57D5513C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8553" y="3171012"/>
              <a:ext cx="1139934" cy="1238666"/>
            </a:xfrm>
            <a:prstGeom prst="rect">
              <a:avLst/>
            </a:prstGeom>
          </p:spPr>
        </p:pic>
        <p:pic>
          <p:nvPicPr>
            <p:cNvPr id="42" name="Graphic 41" descr="Chat with solid fill">
              <a:extLst>
                <a:ext uri="{FF2B5EF4-FFF2-40B4-BE49-F238E27FC236}">
                  <a16:creationId xmlns:a16="http://schemas.microsoft.com/office/drawing/2014/main" id="{648CCAF2-DE6D-3597-F4A3-5A8B7163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1160" y="3275978"/>
              <a:ext cx="518400" cy="518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78B855-06EF-4789-9E99-DA4AFA6E9DCF}"/>
                </a:ext>
              </a:extLst>
            </p:cNvPr>
            <p:cNvSpPr txBox="1"/>
            <p:nvPr/>
          </p:nvSpPr>
          <p:spPr>
            <a:xfrm>
              <a:off x="7451261" y="3831348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CHAT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pic>
        <p:nvPicPr>
          <p:cNvPr id="45" name="Graphic 44" descr="Chat with solid fill">
            <a:extLst>
              <a:ext uri="{FF2B5EF4-FFF2-40B4-BE49-F238E27FC236}">
                <a16:creationId xmlns:a16="http://schemas.microsoft.com/office/drawing/2014/main" id="{B9C4C5A3-995C-04BC-4CB6-0202D2034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340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79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Chat Service API Endpoints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13772"/>
              </p:ext>
            </p:extLst>
          </p:nvPr>
        </p:nvGraphicFramePr>
        <p:xfrm>
          <a:off x="2032000" y="1692790"/>
          <a:ext cx="8127999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 Conversation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/conversation/:senderUsername/:receiverUsername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Messages by 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/conversation/:username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Messages by Sender Name and Receiver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/:senderUsername/:receiverUsername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Messages by Conversation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/:conversationId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Create Message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Update Custom Offer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/offer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5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Mark Message as 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/mark-as-read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8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Mark Multiple Messages as 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/mark-multiple-as-read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874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687897"/>
            <a:ext cx="85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http(s)://&lt;api-gateway-host&gt;:&lt;port&gt;/api/v1/gateway/message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105560"/>
            <a:ext cx="802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Chat Service – http(s)://&lt;chat-service-host&gt;:&lt;port&gt;/api/v1/message</a:t>
            </a:r>
          </a:p>
        </p:txBody>
      </p:sp>
    </p:spTree>
    <p:extLst>
      <p:ext uri="{BB962C8B-B14F-4D97-AF65-F5344CB8AC3E}">
        <p14:creationId xmlns:p14="http://schemas.microsoft.com/office/powerpoint/2010/main" val="2376586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Chat Service Socket.io Connection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3462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5F036A2-AAAE-C6D4-E19D-5683EA44E378}"/>
              </a:ext>
            </a:extLst>
          </p:cNvPr>
          <p:cNvSpPr/>
          <p:nvPr/>
        </p:nvSpPr>
        <p:spPr>
          <a:xfrm>
            <a:off x="3691156" y="2848482"/>
            <a:ext cx="5090400" cy="12960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3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Frontend to API Gateway 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8" name="Graphic 7" descr="Ui Ux with solid fill">
            <a:extLst>
              <a:ext uri="{FF2B5EF4-FFF2-40B4-BE49-F238E27FC236}">
                <a16:creationId xmlns:a16="http://schemas.microsoft.com/office/drawing/2014/main" id="{07DEC6ED-79F1-8CDA-2642-97626BC0A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437" y="1779631"/>
            <a:ext cx="2387600" cy="23876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E85F1585-3932-CE9C-0496-79E41DEB2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7596" y="1665406"/>
            <a:ext cx="2386800" cy="2386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63786F-D02E-7BC5-4B94-D4EC4F16FB8E}"/>
              </a:ext>
            </a:extLst>
          </p:cNvPr>
          <p:cNvSpPr/>
          <p:nvPr/>
        </p:nvSpPr>
        <p:spPr>
          <a:xfrm>
            <a:off x="4907560" y="2763389"/>
            <a:ext cx="2718033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Socket 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48EDD-475B-CC56-E18C-E3CF9BFDAC9F}"/>
              </a:ext>
            </a:extLst>
          </p:cNvPr>
          <p:cNvSpPr/>
          <p:nvPr/>
        </p:nvSpPr>
        <p:spPr>
          <a:xfrm>
            <a:off x="1981200" y="1280055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68990-EBF6-FEC1-2A35-A79824F22BBB}"/>
              </a:ext>
            </a:extLst>
          </p:cNvPr>
          <p:cNvSpPr/>
          <p:nvPr/>
        </p:nvSpPr>
        <p:spPr>
          <a:xfrm>
            <a:off x="8915499" y="1280055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4B2EF-7BEB-D8CC-718D-7EBE36D50C43}"/>
              </a:ext>
            </a:extLst>
          </p:cNvPr>
          <p:cNvSpPr/>
          <p:nvPr/>
        </p:nvSpPr>
        <p:spPr>
          <a:xfrm>
            <a:off x="1981199" y="4131132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9ED74-9EFC-41DB-B085-0A524AF01702}"/>
              </a:ext>
            </a:extLst>
          </p:cNvPr>
          <p:cNvSpPr/>
          <p:nvPr/>
        </p:nvSpPr>
        <p:spPr>
          <a:xfrm>
            <a:off x="8321966" y="4079678"/>
            <a:ext cx="2362430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26839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69AC-9807-7D03-0496-1A4DA126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What is Microservices Architecture?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1FF0-9B1D-2FE9-79FC-A6637806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31846"/>
            <a:ext cx="4847948" cy="5419288"/>
          </a:xfrm>
        </p:spPr>
        <p:txBody>
          <a:bodyPr anchor="t"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Architectural style that structures an application as a collection of small, independently deployable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Architectural is oriented mainly to the back-end, although the approach is being used for the front-end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Services communicate via well-defined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Communication uses protocols such as HTTP/HTTPS, Websockets, or Advanced Message Queuing Protocol (AMQP)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API communication could be direct client-to-microservice or API gateway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E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B74A3-AF8A-B232-B3E9-C0C44B307E83}"/>
              </a:ext>
            </a:extLst>
          </p:cNvPr>
          <p:cNvSpPr txBox="1"/>
          <p:nvPr/>
        </p:nvSpPr>
        <p:spPr>
          <a:xfrm>
            <a:off x="6806647" y="4573338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Microservice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B486DF-1915-5C02-0A12-C4D38399E3AB}"/>
              </a:ext>
            </a:extLst>
          </p:cNvPr>
          <p:cNvSpPr/>
          <p:nvPr/>
        </p:nvSpPr>
        <p:spPr>
          <a:xfrm>
            <a:off x="6602136" y="1098151"/>
            <a:ext cx="4874003" cy="5352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8675453-C30A-275F-6263-B521D65C18B3}"/>
              </a:ext>
            </a:extLst>
          </p:cNvPr>
          <p:cNvSpPr/>
          <p:nvPr/>
        </p:nvSpPr>
        <p:spPr>
          <a:xfrm>
            <a:off x="9091622" y="2218615"/>
            <a:ext cx="132268" cy="432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A41C3E-047B-B032-6A19-A87B2BCE0EBC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BE845-58F5-50D3-1C23-6F04C5D6437D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3045AD-657E-38C9-D2CB-49D0D352F9C8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C9FE430-4CDA-7BC5-AE23-DE04DA7A4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6647" y="378762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CAC3AD-7E46-F62A-039E-1253F4C695C0}"/>
              </a:ext>
            </a:extLst>
          </p:cNvPr>
          <p:cNvSpPr txBox="1"/>
          <p:nvPr/>
        </p:nvSpPr>
        <p:spPr>
          <a:xfrm>
            <a:off x="7990210" y="4577975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Microservice</a:t>
            </a:r>
          </a:p>
        </p:txBody>
      </p:sp>
      <p:pic>
        <p:nvPicPr>
          <p:cNvPr id="31" name="Graphic 30" descr="Server outline">
            <a:extLst>
              <a:ext uri="{FF2B5EF4-FFF2-40B4-BE49-F238E27FC236}">
                <a16:creationId xmlns:a16="http://schemas.microsoft.com/office/drawing/2014/main" id="{CDE12726-1EB9-117D-1636-67EA8034D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0210" y="379226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13E7FDB-CC57-F759-B1C7-8EE4A8C178BA}"/>
              </a:ext>
            </a:extLst>
          </p:cNvPr>
          <p:cNvSpPr txBox="1"/>
          <p:nvPr/>
        </p:nvSpPr>
        <p:spPr>
          <a:xfrm>
            <a:off x="9173773" y="4582612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Microservice</a:t>
            </a:r>
          </a:p>
        </p:txBody>
      </p:sp>
      <p:pic>
        <p:nvPicPr>
          <p:cNvPr id="35" name="Graphic 34" descr="Server outline">
            <a:extLst>
              <a:ext uri="{FF2B5EF4-FFF2-40B4-BE49-F238E27FC236}">
                <a16:creationId xmlns:a16="http://schemas.microsoft.com/office/drawing/2014/main" id="{92DB4F11-DEAE-10BE-3705-70FC3DC7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3773" y="379690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60A5B66-9D56-D48D-DAEA-63239CECF57D}"/>
              </a:ext>
            </a:extLst>
          </p:cNvPr>
          <p:cNvSpPr txBox="1"/>
          <p:nvPr/>
        </p:nvSpPr>
        <p:spPr>
          <a:xfrm>
            <a:off x="10357336" y="4587249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Microservice</a:t>
            </a:r>
          </a:p>
        </p:txBody>
      </p:sp>
      <p:pic>
        <p:nvPicPr>
          <p:cNvPr id="37" name="Graphic 36" descr="Server outline">
            <a:extLst>
              <a:ext uri="{FF2B5EF4-FFF2-40B4-BE49-F238E27FC236}">
                <a16:creationId xmlns:a16="http://schemas.microsoft.com/office/drawing/2014/main" id="{A96B7B53-7BEA-BD90-D1E0-388B48CA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7336" y="3801540"/>
            <a:ext cx="914400" cy="9144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2AECF3D-DB73-DC98-049F-B9CB9912804E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7263847" y="2952589"/>
            <a:ext cx="1436252" cy="83503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95D86C4-6602-963C-6959-15D6E9186800}"/>
              </a:ext>
            </a:extLst>
          </p:cNvPr>
          <p:cNvCxnSpPr>
            <a:cxnSpLocks/>
          </p:cNvCxnSpPr>
          <p:nvPr/>
        </p:nvCxnSpPr>
        <p:spPr>
          <a:xfrm rot="5400000">
            <a:off x="8494891" y="3142456"/>
            <a:ext cx="596481" cy="69144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37273DB-5F17-E4A9-923D-CB967AE79C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84353" y="3244435"/>
            <a:ext cx="601118" cy="4921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2B0FBFE-D0B5-2CE8-E8F9-A5013D352AB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606587" y="2952590"/>
            <a:ext cx="1207949" cy="8489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Graphic 46" descr="Database outline">
            <a:extLst>
              <a:ext uri="{FF2B5EF4-FFF2-40B4-BE49-F238E27FC236}">
                <a16:creationId xmlns:a16="http://schemas.microsoft.com/office/drawing/2014/main" id="{0762026F-261E-C579-1F99-6853AC66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6647" y="5203466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B0FC40-B018-68CD-A870-D923084389A3}"/>
              </a:ext>
            </a:extLst>
          </p:cNvPr>
          <p:cNvSpPr txBox="1"/>
          <p:nvPr/>
        </p:nvSpPr>
        <p:spPr>
          <a:xfrm>
            <a:off x="6769424" y="6083234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Database</a:t>
            </a:r>
          </a:p>
        </p:txBody>
      </p: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2DBB1F48-1B26-1A5D-EC7B-98C111EA7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7707" y="5189348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D92F9A5-25CA-358D-6E59-AA027860A230}"/>
              </a:ext>
            </a:extLst>
          </p:cNvPr>
          <p:cNvSpPr txBox="1"/>
          <p:nvPr/>
        </p:nvSpPr>
        <p:spPr>
          <a:xfrm>
            <a:off x="8000484" y="6050644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Database</a:t>
            </a:r>
          </a:p>
        </p:txBody>
      </p:sp>
      <p:pic>
        <p:nvPicPr>
          <p:cNvPr id="51" name="Graphic 50" descr="Database outline">
            <a:extLst>
              <a:ext uri="{FF2B5EF4-FFF2-40B4-BE49-F238E27FC236}">
                <a16:creationId xmlns:a16="http://schemas.microsoft.com/office/drawing/2014/main" id="{61D30EB8-CCE9-D987-C1D4-DC9FF16A6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8767" y="5175230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6D9CD38-C26C-2876-A809-7FBF28D6CF3B}"/>
              </a:ext>
            </a:extLst>
          </p:cNvPr>
          <p:cNvSpPr txBox="1"/>
          <p:nvPr/>
        </p:nvSpPr>
        <p:spPr>
          <a:xfrm>
            <a:off x="9231544" y="6018054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Database</a:t>
            </a:r>
          </a:p>
        </p:txBody>
      </p:sp>
      <p:pic>
        <p:nvPicPr>
          <p:cNvPr id="53" name="Graphic 52" descr="Database outline">
            <a:extLst>
              <a:ext uri="{FF2B5EF4-FFF2-40B4-BE49-F238E27FC236}">
                <a16:creationId xmlns:a16="http://schemas.microsoft.com/office/drawing/2014/main" id="{CC87D0C2-B0B3-F962-6C47-15F13E33F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2119" y="5179584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E24E13F-8199-6B8C-D531-F1875C421745}"/>
              </a:ext>
            </a:extLst>
          </p:cNvPr>
          <p:cNvSpPr txBox="1"/>
          <p:nvPr/>
        </p:nvSpPr>
        <p:spPr>
          <a:xfrm>
            <a:off x="10462604" y="5985464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Database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FF085B-A21C-9040-0280-270617A24806}"/>
              </a:ext>
            </a:extLst>
          </p:cNvPr>
          <p:cNvCxnSpPr>
            <a:cxnSpLocks/>
          </p:cNvCxnSpPr>
          <p:nvPr/>
        </p:nvCxnSpPr>
        <p:spPr>
          <a:xfrm>
            <a:off x="7271859" y="4806967"/>
            <a:ext cx="1132" cy="466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37EE6D-12DE-B01D-A27B-75E1C3F2840E}"/>
              </a:ext>
            </a:extLst>
          </p:cNvPr>
          <p:cNvCxnSpPr>
            <a:cxnSpLocks/>
          </p:cNvCxnSpPr>
          <p:nvPr/>
        </p:nvCxnSpPr>
        <p:spPr>
          <a:xfrm>
            <a:off x="8484067" y="4797731"/>
            <a:ext cx="1132" cy="466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31CAF1F-E0B7-BB50-F0B1-E6C20B3670DD}"/>
              </a:ext>
            </a:extLst>
          </p:cNvPr>
          <p:cNvCxnSpPr>
            <a:cxnSpLocks/>
          </p:cNvCxnSpPr>
          <p:nvPr/>
        </p:nvCxnSpPr>
        <p:spPr>
          <a:xfrm>
            <a:off x="9696275" y="4797731"/>
            <a:ext cx="1132" cy="466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22A653-A0D5-324C-8297-F039F1EA62EB}"/>
              </a:ext>
            </a:extLst>
          </p:cNvPr>
          <p:cNvCxnSpPr>
            <a:cxnSpLocks/>
          </p:cNvCxnSpPr>
          <p:nvPr/>
        </p:nvCxnSpPr>
        <p:spPr>
          <a:xfrm>
            <a:off x="10899225" y="4800363"/>
            <a:ext cx="1132" cy="466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A262F0FB-6745-D8E4-D8DF-CBBED80E0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3794" y="2724648"/>
            <a:ext cx="441484" cy="441484"/>
          </a:xfrm>
          <a:prstGeom prst="rect">
            <a:avLst/>
          </a:prstGeom>
        </p:spPr>
      </p:pic>
      <p:pic>
        <p:nvPicPr>
          <p:cNvPr id="68" name="Graphic 67" descr="Cloud with solid fill">
            <a:extLst>
              <a:ext uri="{FF2B5EF4-FFF2-40B4-BE49-F238E27FC236}">
                <a16:creationId xmlns:a16="http://schemas.microsoft.com/office/drawing/2014/main" id="{1500C38C-DC44-3E89-D156-AFA97504EB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6224" y="2555318"/>
            <a:ext cx="523218" cy="52321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4D045E6-E422-DFF0-88D6-8DD899CD0A52}"/>
              </a:ext>
            </a:extLst>
          </p:cNvPr>
          <p:cNvSpPr txBox="1"/>
          <p:nvPr/>
        </p:nvSpPr>
        <p:spPr>
          <a:xfrm>
            <a:off x="9368490" y="2594996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API Gateway</a:t>
            </a:r>
          </a:p>
        </p:txBody>
      </p:sp>
      <p:pic>
        <p:nvPicPr>
          <p:cNvPr id="71" name="Graphic 70" descr="Users outline">
            <a:extLst>
              <a:ext uri="{FF2B5EF4-FFF2-40B4-BE49-F238E27FC236}">
                <a16:creationId xmlns:a16="http://schemas.microsoft.com/office/drawing/2014/main" id="{B89F741D-3B77-EF9F-16A2-E94A30FAC1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81651" y="1161603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05922D-197E-D87D-E726-D3C1E871C435}"/>
              </a:ext>
            </a:extLst>
          </p:cNvPr>
          <p:cNvSpPr txBox="1"/>
          <p:nvPr/>
        </p:nvSpPr>
        <p:spPr>
          <a:xfrm>
            <a:off x="8617741" y="1908151"/>
            <a:ext cx="988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38856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5F036A2-AAAE-C6D4-E19D-5683EA44E378}"/>
              </a:ext>
            </a:extLst>
          </p:cNvPr>
          <p:cNvSpPr/>
          <p:nvPr/>
        </p:nvSpPr>
        <p:spPr>
          <a:xfrm>
            <a:off x="3363985" y="2770209"/>
            <a:ext cx="5417571" cy="115593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3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API Gateway to Chat Service 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E85F1585-3932-CE9C-0496-79E41DEB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067" y="1569989"/>
            <a:ext cx="2386800" cy="2386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63786F-D02E-7BC5-4B94-D4EC4F16FB8E}"/>
              </a:ext>
            </a:extLst>
          </p:cNvPr>
          <p:cNvSpPr/>
          <p:nvPr/>
        </p:nvSpPr>
        <p:spPr>
          <a:xfrm>
            <a:off x="4848837" y="2671110"/>
            <a:ext cx="2718033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Socket 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48EDD-475B-CC56-E18C-E3CF9BFDAC9F}"/>
              </a:ext>
            </a:extLst>
          </p:cNvPr>
          <p:cNvSpPr/>
          <p:nvPr/>
        </p:nvSpPr>
        <p:spPr>
          <a:xfrm>
            <a:off x="1981200" y="1280055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68990-EBF6-FEC1-2A35-A79824F22BBB}"/>
              </a:ext>
            </a:extLst>
          </p:cNvPr>
          <p:cNvSpPr/>
          <p:nvPr/>
        </p:nvSpPr>
        <p:spPr>
          <a:xfrm>
            <a:off x="8915499" y="1280055"/>
            <a:ext cx="1201327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9ED74-9EFC-41DB-B085-0A524AF01702}"/>
              </a:ext>
            </a:extLst>
          </p:cNvPr>
          <p:cNvSpPr/>
          <p:nvPr/>
        </p:nvSpPr>
        <p:spPr>
          <a:xfrm>
            <a:off x="8321966" y="4079678"/>
            <a:ext cx="2362430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Chat 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A828A-1FD0-DD7D-278D-9AF4D84FA7C2}"/>
              </a:ext>
            </a:extLst>
          </p:cNvPr>
          <p:cNvSpPr/>
          <p:nvPr/>
        </p:nvSpPr>
        <p:spPr>
          <a:xfrm>
            <a:off x="1482437" y="4161073"/>
            <a:ext cx="2362430" cy="258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API Gateway</a:t>
            </a:r>
          </a:p>
        </p:txBody>
      </p: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F953182B-EAFF-A48C-2CBB-509193A8D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061" y="1630999"/>
            <a:ext cx="2386800" cy="2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402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Order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9143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Order Service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3039542" y="4137916"/>
            <a:ext cx="6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5CD15-2758-5C42-1528-9776E9F93D8F}"/>
              </a:ext>
            </a:extLst>
          </p:cNvPr>
          <p:cNvSpPr txBox="1"/>
          <p:nvPr/>
        </p:nvSpPr>
        <p:spPr>
          <a:xfrm>
            <a:off x="8275335" y="4101245"/>
            <a:ext cx="106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Notification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034C6-00B2-034A-268A-91E7D9E04B40}"/>
              </a:ext>
            </a:extLst>
          </p:cNvPr>
          <p:cNvCxnSpPr>
            <a:cxnSpLocks/>
          </p:cNvCxnSpPr>
          <p:nvPr/>
        </p:nvCxnSpPr>
        <p:spPr>
          <a:xfrm flipV="1">
            <a:off x="3372375" y="2869035"/>
            <a:ext cx="5419288" cy="33556"/>
          </a:xfrm>
          <a:prstGeom prst="line">
            <a:avLst/>
          </a:prstGeom>
          <a:ln w="127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EFF03-D1C4-F721-6646-91727BD97236}"/>
              </a:ext>
            </a:extLst>
          </p:cNvPr>
          <p:cNvCxnSpPr>
            <a:cxnSpLocks/>
          </p:cNvCxnSpPr>
          <p:nvPr/>
        </p:nvCxnSpPr>
        <p:spPr>
          <a:xfrm>
            <a:off x="3365456" y="2894201"/>
            <a:ext cx="0" cy="324000"/>
          </a:xfrm>
          <a:prstGeom prst="straightConnector1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EB7BA6-73F9-CF08-CF67-78300D424541}"/>
              </a:ext>
            </a:extLst>
          </p:cNvPr>
          <p:cNvCxnSpPr>
            <a:cxnSpLocks/>
          </p:cNvCxnSpPr>
          <p:nvPr/>
        </p:nvCxnSpPr>
        <p:spPr>
          <a:xfrm>
            <a:off x="8791663" y="2869035"/>
            <a:ext cx="0" cy="324000"/>
          </a:xfrm>
          <a:prstGeom prst="straightConnector1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C92FE-7270-2092-B651-E9181025D0C3}"/>
              </a:ext>
            </a:extLst>
          </p:cNvPr>
          <p:cNvCxnSpPr>
            <a:cxnSpLocks/>
          </p:cNvCxnSpPr>
          <p:nvPr/>
        </p:nvCxnSpPr>
        <p:spPr>
          <a:xfrm>
            <a:off x="6092162" y="2341011"/>
            <a:ext cx="3838" cy="502857"/>
          </a:xfrm>
          <a:prstGeom prst="straightConnector1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C6D35C-2670-CDC4-5AC5-B1A3FB4FFD73}"/>
              </a:ext>
            </a:extLst>
          </p:cNvPr>
          <p:cNvGrpSpPr/>
          <p:nvPr/>
        </p:nvGrpSpPr>
        <p:grpSpPr>
          <a:xfrm>
            <a:off x="5522195" y="1099121"/>
            <a:ext cx="1139934" cy="1238666"/>
            <a:chOff x="8885721" y="3179078"/>
            <a:chExt cx="1139934" cy="12386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109768D-05DB-FC96-528A-79DD6CF773DE}"/>
                </a:ext>
              </a:extLst>
            </p:cNvPr>
            <p:cNvSpPr/>
            <p:nvPr/>
          </p:nvSpPr>
          <p:spPr>
            <a:xfrm>
              <a:off x="8942175" y="3220947"/>
              <a:ext cx="1030801" cy="592113"/>
            </a:xfrm>
            <a:prstGeom prst="diamond">
              <a:avLst/>
            </a:prstGeom>
            <a:solidFill>
              <a:srgbClr val="FF4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73EF40-CF5D-EA88-4139-383E2798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5721" y="3179078"/>
              <a:ext cx="1139934" cy="1238666"/>
            </a:xfrm>
            <a:prstGeom prst="rect">
              <a:avLst/>
            </a:prstGeom>
          </p:spPr>
        </p:pic>
        <p:pic>
          <p:nvPicPr>
            <p:cNvPr id="15" name="Graphic 14" descr="Shopping cart with solid fill">
              <a:extLst>
                <a:ext uri="{FF2B5EF4-FFF2-40B4-BE49-F238E27FC236}">
                  <a16:creationId xmlns:a16="http://schemas.microsoft.com/office/drawing/2014/main" id="{9C766C7B-5D9A-B295-EE50-FD804E3F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5710" y="3256633"/>
              <a:ext cx="518400" cy="518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A57D7B-1078-A859-792A-E01075031B6F}"/>
                </a:ext>
              </a:extLst>
            </p:cNvPr>
            <p:cNvSpPr txBox="1"/>
            <p:nvPr/>
          </p:nvSpPr>
          <p:spPr>
            <a:xfrm>
              <a:off x="9138814" y="3836593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ORDER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EE9D1318-7238-D91E-6DEB-12840BE09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8397" y="3223516"/>
            <a:ext cx="914400" cy="914400"/>
          </a:xfrm>
          <a:prstGeom prst="rect">
            <a:avLst/>
          </a:prstGeom>
        </p:spPr>
      </p:pic>
      <p:pic>
        <p:nvPicPr>
          <p:cNvPr id="23" name="Graphic 22" descr="Ringer with solid fill">
            <a:extLst>
              <a:ext uri="{FF2B5EF4-FFF2-40B4-BE49-F238E27FC236}">
                <a16:creationId xmlns:a16="http://schemas.microsoft.com/office/drawing/2014/main" id="{37F4CBFC-FC08-C5B6-7C09-AA25AFB3E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2852" y="3152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Order Service API Endpoints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18345"/>
              </p:ext>
            </p:extLst>
          </p:nvPr>
        </p:nvGraphicFramePr>
        <p:xfrm>
          <a:off x="2032000" y="1692790"/>
          <a:ext cx="8127999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Order by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/:orderId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Seller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/seller/:sellerId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Buyer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/buyer/:buyerId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Create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2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Create Payment Intent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/create-payment-intent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Cancel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/cancel/:orderId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5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Extension Request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/extension/:orderId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8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Extension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/gig/:type/:orderId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Deliver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/deliver-order/:orderId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8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Approve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/approve-order/:orderId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 Notifications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/notification/:userTo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2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Update Notification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/notification/mark-as-read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925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687897"/>
            <a:ext cx="828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http(s)://&lt;api-gateway-host&gt;:&lt;port&gt;/api/v1/gateway/order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105560"/>
            <a:ext cx="794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Order Service – http(s)://&lt;order-service-host&gt;:&lt;port&gt;/api/v1/order</a:t>
            </a:r>
          </a:p>
        </p:txBody>
      </p:sp>
    </p:spTree>
    <p:extLst>
      <p:ext uri="{BB962C8B-B14F-4D97-AF65-F5344CB8AC3E}">
        <p14:creationId xmlns:p14="http://schemas.microsoft.com/office/powerpoint/2010/main" val="2521170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Review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1166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Review Service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ADC06-D64C-866F-A9E7-05967C55A33C}"/>
              </a:ext>
            </a:extLst>
          </p:cNvPr>
          <p:cNvSpPr txBox="1"/>
          <p:nvPr/>
        </p:nvSpPr>
        <p:spPr>
          <a:xfrm>
            <a:off x="3039447" y="4137916"/>
            <a:ext cx="61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Buyer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5CD15-2758-5C42-1528-9776E9F93D8F}"/>
              </a:ext>
            </a:extLst>
          </p:cNvPr>
          <p:cNvSpPr txBox="1"/>
          <p:nvPr/>
        </p:nvSpPr>
        <p:spPr>
          <a:xfrm>
            <a:off x="8508027" y="410124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/>
              <a:t>Seller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034C6-00B2-034A-268A-91E7D9E04B40}"/>
              </a:ext>
            </a:extLst>
          </p:cNvPr>
          <p:cNvCxnSpPr>
            <a:cxnSpLocks/>
          </p:cNvCxnSpPr>
          <p:nvPr/>
        </p:nvCxnSpPr>
        <p:spPr>
          <a:xfrm flipV="1">
            <a:off x="3372375" y="2869035"/>
            <a:ext cx="5419288" cy="33556"/>
          </a:xfrm>
          <a:prstGeom prst="line">
            <a:avLst/>
          </a:prstGeom>
          <a:ln w="127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EFF03-D1C4-F721-6646-91727BD97236}"/>
              </a:ext>
            </a:extLst>
          </p:cNvPr>
          <p:cNvCxnSpPr>
            <a:cxnSpLocks/>
          </p:cNvCxnSpPr>
          <p:nvPr/>
        </p:nvCxnSpPr>
        <p:spPr>
          <a:xfrm>
            <a:off x="3365456" y="2894201"/>
            <a:ext cx="0" cy="324000"/>
          </a:xfrm>
          <a:prstGeom prst="straightConnector1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EB7BA6-73F9-CF08-CF67-78300D424541}"/>
              </a:ext>
            </a:extLst>
          </p:cNvPr>
          <p:cNvCxnSpPr>
            <a:cxnSpLocks/>
          </p:cNvCxnSpPr>
          <p:nvPr/>
        </p:nvCxnSpPr>
        <p:spPr>
          <a:xfrm>
            <a:off x="8791663" y="2869035"/>
            <a:ext cx="0" cy="324000"/>
          </a:xfrm>
          <a:prstGeom prst="straightConnector1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C92FE-7270-2092-B651-E9181025D0C3}"/>
              </a:ext>
            </a:extLst>
          </p:cNvPr>
          <p:cNvCxnSpPr>
            <a:cxnSpLocks/>
          </p:cNvCxnSpPr>
          <p:nvPr/>
        </p:nvCxnSpPr>
        <p:spPr>
          <a:xfrm>
            <a:off x="6092162" y="2341011"/>
            <a:ext cx="3838" cy="502857"/>
          </a:xfrm>
          <a:prstGeom prst="straightConnector1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6A9EC10-AC7C-C1A7-B58D-60B1F12457D8}"/>
              </a:ext>
            </a:extLst>
          </p:cNvPr>
          <p:cNvGrpSpPr/>
          <p:nvPr/>
        </p:nvGrpSpPr>
        <p:grpSpPr>
          <a:xfrm>
            <a:off x="5522195" y="1077178"/>
            <a:ext cx="1139934" cy="1238666"/>
            <a:chOff x="10532590" y="3185661"/>
            <a:chExt cx="1139934" cy="123866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7EBDDB6B-C663-F71C-D2FF-3D3A1769B977}"/>
                </a:ext>
              </a:extLst>
            </p:cNvPr>
            <p:cNvSpPr/>
            <p:nvPr/>
          </p:nvSpPr>
          <p:spPr>
            <a:xfrm>
              <a:off x="10589044" y="3227530"/>
              <a:ext cx="1030801" cy="592113"/>
            </a:xfrm>
            <a:prstGeom prst="diamond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78E24DB-1914-4A3E-ABEF-55C17780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32590" y="3185661"/>
              <a:ext cx="1139934" cy="1238666"/>
            </a:xfrm>
            <a:prstGeom prst="rect">
              <a:avLst/>
            </a:prstGeom>
          </p:spPr>
        </p:pic>
        <p:pic>
          <p:nvPicPr>
            <p:cNvPr id="9" name="Graphic 8" descr="Rating 3 Star with solid fill">
              <a:extLst>
                <a:ext uri="{FF2B5EF4-FFF2-40B4-BE49-F238E27FC236}">
                  <a16:creationId xmlns:a16="http://schemas.microsoft.com/office/drawing/2014/main" id="{FD287816-16AD-20BB-1AF5-E293F1A5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19058" y="3234646"/>
              <a:ext cx="518400" cy="518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44788-3DF4-4464-56A0-1BDE01CDBF87}"/>
                </a:ext>
              </a:extLst>
            </p:cNvPr>
            <p:cNvSpPr txBox="1"/>
            <p:nvPr/>
          </p:nvSpPr>
          <p:spPr>
            <a:xfrm>
              <a:off x="10787898" y="3837702"/>
              <a:ext cx="628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000" dirty="0"/>
                <a:t>REVIEW</a:t>
              </a:r>
            </a:p>
            <a:p>
              <a:pPr algn="ctr"/>
              <a:r>
                <a:rPr lang="en-DE" sz="1000" dirty="0"/>
                <a:t>SERVICE</a:t>
              </a:r>
            </a:p>
          </p:txBody>
        </p:sp>
      </p:grp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501EE9ED-0848-BF78-73C4-B117831AA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9582" y="3206936"/>
            <a:ext cx="914400" cy="914400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61813A4A-54A9-710F-2F41-328D7CF6B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5574" y="3172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0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3" y="2563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Review Service API Endpoints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7DB0031-EB6A-65A9-B212-4E6E8E61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56426"/>
              </p:ext>
            </p:extLst>
          </p:nvPr>
        </p:nvGraphicFramePr>
        <p:xfrm>
          <a:off x="2032000" y="1692790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97589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9734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34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API Endpoint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Verb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Reviews by Gig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/gig/:gigId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Reviews By Seller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/seller/:sellerId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Create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243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5C43651-35CC-6FB2-308E-0AE754E9A02C}"/>
              </a:ext>
            </a:extLst>
          </p:cNvPr>
          <p:cNvSpPr txBox="1"/>
          <p:nvPr/>
        </p:nvSpPr>
        <p:spPr>
          <a:xfrm>
            <a:off x="2032000" y="687897"/>
            <a:ext cx="83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Frontend to API Gateway – http(s)://&lt;api-gateway-host&gt;:&lt;port&gt;/api/v1/gateway/review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0E1B7-C346-C80E-935C-0BD23847FC8B}"/>
              </a:ext>
            </a:extLst>
          </p:cNvPr>
          <p:cNvSpPr txBox="1"/>
          <p:nvPr/>
        </p:nvSpPr>
        <p:spPr>
          <a:xfrm>
            <a:off x="2031999" y="1105560"/>
            <a:ext cx="830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API Gateway to Review Service – http(s)://&lt;review-service-host&gt;:&lt;port&gt;/api/v1/review</a:t>
            </a:r>
          </a:p>
        </p:txBody>
      </p:sp>
    </p:spTree>
    <p:extLst>
      <p:ext uri="{BB962C8B-B14F-4D97-AF65-F5344CB8AC3E}">
        <p14:creationId xmlns:p14="http://schemas.microsoft.com/office/powerpoint/2010/main" val="1723206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Kubernetes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68522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6653-5450-86D8-666C-5FC372CE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6103"/>
          </a:xfrm>
        </p:spPr>
        <p:txBody>
          <a:bodyPr>
            <a:normAutofit/>
          </a:bodyPr>
          <a:lstStyle/>
          <a:p>
            <a:r>
              <a:rPr lang="en-DE" sz="2800" b="1" dirty="0">
                <a:latin typeface="+mn-lt"/>
              </a:rPr>
              <a:t>What is Kubernetes?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A536-CA83-F460-3C04-2D258858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4811"/>
            <a:ext cx="9144000" cy="2522989"/>
          </a:xfrm>
        </p:spPr>
        <p:txBody>
          <a:bodyPr/>
          <a:lstStyle/>
          <a:p>
            <a:r>
              <a:rPr lang="en-DE" dirty="0"/>
              <a:t>Kubernetes is a portable, extensible, opensource platform for managing containerized workloads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40935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Service discovery and load balancing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Storage orchestration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Automated rollouts and rollbacks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Automatic bin packing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Self-healing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Secret and configuration management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Horizontal scaling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IPv4/IPv6 dual-stack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What can Kubernetes 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10450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DE" sz="2400" b="1" dirty="0"/>
              <a:t>Scalability</a:t>
            </a:r>
            <a:r>
              <a:rPr lang="en-DE" sz="2400" dirty="0"/>
              <a:t>: Microservices allow each service to be independently scaled to meet demand for the application feature it supports.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Faster Development</a:t>
            </a:r>
            <a:r>
              <a:rPr lang="en-DE" sz="2400" dirty="0"/>
              <a:t>: Teams can work on and release individual services independently, leading to faster development cycles.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Flexibility in technology Stack</a:t>
            </a:r>
            <a:r>
              <a:rPr lang="en-DE" sz="2400" dirty="0"/>
              <a:t>: This allows teams to choose the best tools and programming languages for specific tasks.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Fault Isolation</a:t>
            </a:r>
            <a:r>
              <a:rPr lang="en-DE" sz="2400" dirty="0"/>
              <a:t>: Microservices are designed to be fault-tolerant. If one service fails, it doesn’t necessarily bring down the entire system.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Benefits of Microservices Architecture?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305582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Kubernestes does not deploy source code and does not build your application. It is not used for CI/CD workflows.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Kubernetes does not provide application-level services, such as middleware, databases, caches as built-in services.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Kubernetes does not dictate logging, monitoring, or alerting solutions.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Kubernetes does not provide nor mandate a configuration language/system. It provides a declarative API.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Kubernetes does not limit the types of applications supported.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What Kubernetes is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38462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Kubernetes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42658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CEE-31E0-7F02-8205-9870FF0E370A}"/>
              </a:ext>
            </a:extLst>
          </p:cNvPr>
          <p:cNvSpPr txBox="1">
            <a:spLocks/>
          </p:cNvSpPr>
          <p:nvPr/>
        </p:nvSpPr>
        <p:spPr>
          <a:xfrm>
            <a:off x="257313" y="256353"/>
            <a:ext cx="6676748" cy="4236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b="1" dirty="0">
                <a:latin typeface="+mn-lt"/>
              </a:rPr>
              <a:t>Kubernetes 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6B1CD-DDD4-8B27-0CE4-F1C16A0C5FC2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B96F-BA42-6BF9-778A-A2BFC8449156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A5C6B-35A3-CCCB-E42A-D12BD3919D2E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569615E-F6E4-C9E5-06D9-BE76FBADD005}"/>
              </a:ext>
            </a:extLst>
          </p:cNvPr>
          <p:cNvSpPr/>
          <p:nvPr/>
        </p:nvSpPr>
        <p:spPr>
          <a:xfrm>
            <a:off x="1719743" y="914924"/>
            <a:ext cx="8752514" cy="50281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AB61A-DFCB-B5A7-6339-2315A54F1123}"/>
              </a:ext>
            </a:extLst>
          </p:cNvPr>
          <p:cNvSpPr txBox="1"/>
          <p:nvPr/>
        </p:nvSpPr>
        <p:spPr>
          <a:xfrm>
            <a:off x="5398597" y="945299"/>
            <a:ext cx="139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Kubernetes Cluster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B489D8-C873-9460-C5A7-ABC189703BD9}"/>
              </a:ext>
            </a:extLst>
          </p:cNvPr>
          <p:cNvSpPr/>
          <p:nvPr/>
        </p:nvSpPr>
        <p:spPr>
          <a:xfrm>
            <a:off x="2088859" y="1468073"/>
            <a:ext cx="2801923" cy="4253219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8F6DC-3E1C-EBF7-54E7-55A364E171CB}"/>
              </a:ext>
            </a:extLst>
          </p:cNvPr>
          <p:cNvSpPr txBox="1"/>
          <p:nvPr/>
        </p:nvSpPr>
        <p:spPr>
          <a:xfrm>
            <a:off x="2964708" y="5389926"/>
            <a:ext cx="1050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Control Plane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1D288E-9D72-2CFA-5C3B-27F69BC90123}"/>
              </a:ext>
            </a:extLst>
          </p:cNvPr>
          <p:cNvSpPr/>
          <p:nvPr/>
        </p:nvSpPr>
        <p:spPr>
          <a:xfrm>
            <a:off x="5478011" y="3429000"/>
            <a:ext cx="4697835" cy="21329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701A6-C638-E4F9-FEE1-D2732D2BC650}"/>
              </a:ext>
            </a:extLst>
          </p:cNvPr>
          <p:cNvSpPr txBox="1"/>
          <p:nvPr/>
        </p:nvSpPr>
        <p:spPr>
          <a:xfrm>
            <a:off x="7172261" y="5251427"/>
            <a:ext cx="1309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Worker Machines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3BB6F2-EE01-9109-CAFA-953D127ACC62}"/>
              </a:ext>
            </a:extLst>
          </p:cNvPr>
          <p:cNvSpPr/>
          <p:nvPr/>
        </p:nvSpPr>
        <p:spPr>
          <a:xfrm>
            <a:off x="5754848" y="3594682"/>
            <a:ext cx="1038554" cy="15729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8D8649D-4A02-356D-9F1A-DF06EF1C0BB6}"/>
              </a:ext>
            </a:extLst>
          </p:cNvPr>
          <p:cNvSpPr/>
          <p:nvPr/>
        </p:nvSpPr>
        <p:spPr>
          <a:xfrm>
            <a:off x="7380631" y="3594682"/>
            <a:ext cx="1038554" cy="15729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93A1E1-EBE8-E2ED-9B10-8F5EAE7AD3A7}"/>
              </a:ext>
            </a:extLst>
          </p:cNvPr>
          <p:cNvSpPr/>
          <p:nvPr/>
        </p:nvSpPr>
        <p:spPr>
          <a:xfrm>
            <a:off x="8947691" y="3594682"/>
            <a:ext cx="1038554" cy="15729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032B0-6799-EAEA-F8EB-85D35783C37D}"/>
              </a:ext>
            </a:extLst>
          </p:cNvPr>
          <p:cNvSpPr txBox="1"/>
          <p:nvPr/>
        </p:nvSpPr>
        <p:spPr>
          <a:xfrm>
            <a:off x="6009469" y="359468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C919F-B238-F98D-0178-D8505D685314}"/>
              </a:ext>
            </a:extLst>
          </p:cNvPr>
          <p:cNvSpPr txBox="1"/>
          <p:nvPr/>
        </p:nvSpPr>
        <p:spPr>
          <a:xfrm>
            <a:off x="7618474" y="359468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7BC989-A19E-32E1-E1F3-C243A624A5F2}"/>
              </a:ext>
            </a:extLst>
          </p:cNvPr>
          <p:cNvSpPr txBox="1"/>
          <p:nvPr/>
        </p:nvSpPr>
        <p:spPr>
          <a:xfrm>
            <a:off x="9185534" y="359903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7603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A95F-E41A-9730-BD0C-86DFBD8F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17826" y="1025553"/>
            <a:ext cx="6104666" cy="516552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dirty="0"/>
              <a:t>kube-apiserver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Exposes the Kubernetes API.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It is the front end for the kubernetes control plane.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dirty="0"/>
              <a:t> etcd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Consistent and highly-available key-value store for all cluster data.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/>
              <a:t>ube-scheduler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Watches for newly created pods with no assigned node, and selects a node for them to run 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/>
              <a:t>ube-controller-manager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Responsible for running multiple controllers.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Monitors the current state of the cluster and changes the current state to the desired state.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DE" dirty="0"/>
              <a:t>loud-controller-manager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Component that embeds cloud-specific control logic.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It lets you link your cluster into your cloud provider’s API.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B504F2-E0C1-808C-831A-DCB53F6E2084}"/>
              </a:ext>
            </a:extLst>
          </p:cNvPr>
          <p:cNvSpPr txBox="1">
            <a:spLocks/>
          </p:cNvSpPr>
          <p:nvPr/>
        </p:nvSpPr>
        <p:spPr>
          <a:xfrm>
            <a:off x="257313" y="256353"/>
            <a:ext cx="6676748" cy="4236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b="1" dirty="0">
                <a:latin typeface="+mn-lt"/>
              </a:rPr>
              <a:t>Control Plane Components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6DAFF3-6773-CBA7-917F-75E260DF65B4}"/>
              </a:ext>
            </a:extLst>
          </p:cNvPr>
          <p:cNvSpPr/>
          <p:nvPr/>
        </p:nvSpPr>
        <p:spPr>
          <a:xfrm>
            <a:off x="906011" y="1006679"/>
            <a:ext cx="2801923" cy="4253219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C913-8DCC-9B45-DA7E-CE62240E12D0}"/>
              </a:ext>
            </a:extLst>
          </p:cNvPr>
          <p:cNvSpPr txBox="1"/>
          <p:nvPr/>
        </p:nvSpPr>
        <p:spPr>
          <a:xfrm>
            <a:off x="1784340" y="4928533"/>
            <a:ext cx="1050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Control Plane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63DB-4DB5-332B-A9B2-E3BB2C0CC51C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98A07-05F9-3C50-8AF4-1A21D6C0D244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614F7-DD3C-2EEC-7B92-05A7CE124A16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D535BF-AE76-8B75-BDF6-D555BD140C30}"/>
              </a:ext>
            </a:extLst>
          </p:cNvPr>
          <p:cNvSpPr/>
          <p:nvPr/>
        </p:nvSpPr>
        <p:spPr>
          <a:xfrm>
            <a:off x="1015068" y="4320330"/>
            <a:ext cx="2567031" cy="3523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9FF9A-7FAD-01D0-951D-F1E341796237}"/>
              </a:ext>
            </a:extLst>
          </p:cNvPr>
          <p:cNvSpPr txBox="1"/>
          <p:nvPr/>
        </p:nvSpPr>
        <p:spPr>
          <a:xfrm>
            <a:off x="1744606" y="4357999"/>
            <a:ext cx="1115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k</a:t>
            </a:r>
            <a:r>
              <a:rPr lang="en-DE" sz="1200" dirty="0">
                <a:solidFill>
                  <a:schemeClr val="bg1"/>
                </a:solidFill>
              </a:rPr>
              <a:t>ube-apiserver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AE294C-578E-605C-6129-18D873EA2DE1}"/>
              </a:ext>
            </a:extLst>
          </p:cNvPr>
          <p:cNvSpPr/>
          <p:nvPr/>
        </p:nvSpPr>
        <p:spPr>
          <a:xfrm>
            <a:off x="1069508" y="3070341"/>
            <a:ext cx="881148" cy="6543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631CF-1036-25CC-7227-69FF81C85759}"/>
              </a:ext>
            </a:extLst>
          </p:cNvPr>
          <p:cNvSpPr txBox="1"/>
          <p:nvPr/>
        </p:nvSpPr>
        <p:spPr>
          <a:xfrm>
            <a:off x="1282038" y="3259011"/>
            <a:ext cx="4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etcd</a:t>
            </a:r>
            <a:endParaRPr lang="en-DE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4ACEC-324E-7E81-63CD-00136F57622E}"/>
              </a:ext>
            </a:extLst>
          </p:cNvPr>
          <p:cNvSpPr/>
          <p:nvPr/>
        </p:nvSpPr>
        <p:spPr>
          <a:xfrm>
            <a:off x="2607443" y="3070177"/>
            <a:ext cx="881148" cy="6543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3C18-36A8-1445-0023-D225FBA6D27C}"/>
              </a:ext>
            </a:extLst>
          </p:cNvPr>
          <p:cNvSpPr txBox="1"/>
          <p:nvPr/>
        </p:nvSpPr>
        <p:spPr>
          <a:xfrm>
            <a:off x="2638376" y="3166514"/>
            <a:ext cx="793807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kube</a:t>
            </a:r>
            <a:r>
              <a:rPr lang="en-US" sz="12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3E4A1-624E-CA65-8235-842A4448155F}"/>
              </a:ext>
            </a:extLst>
          </p:cNvPr>
          <p:cNvSpPr/>
          <p:nvPr/>
        </p:nvSpPr>
        <p:spPr>
          <a:xfrm>
            <a:off x="1069508" y="1765142"/>
            <a:ext cx="881148" cy="6543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F37626-4C28-217D-1A47-6B4097B68A33}"/>
              </a:ext>
            </a:extLst>
          </p:cNvPr>
          <p:cNvSpPr/>
          <p:nvPr/>
        </p:nvSpPr>
        <p:spPr>
          <a:xfrm>
            <a:off x="2607443" y="1764978"/>
            <a:ext cx="881148" cy="6543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BD9B8-E471-B706-302F-6B06AF2ADD90}"/>
              </a:ext>
            </a:extLst>
          </p:cNvPr>
          <p:cNvSpPr txBox="1"/>
          <p:nvPr/>
        </p:nvSpPr>
        <p:spPr>
          <a:xfrm>
            <a:off x="2638830" y="1769219"/>
            <a:ext cx="835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cloud-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controller-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92BEB-5FE2-14C9-AC75-1A2DE074EEAA}"/>
              </a:ext>
            </a:extLst>
          </p:cNvPr>
          <p:cNvSpPr txBox="1"/>
          <p:nvPr/>
        </p:nvSpPr>
        <p:spPr>
          <a:xfrm>
            <a:off x="1092370" y="1796195"/>
            <a:ext cx="835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kube</a:t>
            </a:r>
            <a:r>
              <a:rPr lang="en-US" sz="12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controller-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407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9" grpId="0" animBg="1"/>
      <p:bldP spid="21" grpId="0" animBg="1"/>
      <p:bldP spid="22" grpId="0"/>
      <p:bldP spid="2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A95F-E41A-9730-BD0C-86DFBD8F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17826" y="1025553"/>
            <a:ext cx="6104666" cy="516552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dirty="0"/>
              <a:t>kubelet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Kubelet is the agent that runs on every node in the cluster.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The agent is responsible for making sure that containers are running in a Pod and healthy.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dirty="0"/>
              <a:t> kube-proxy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/>
              <a:t>ube-proxy is the network proxy that runs on each node in your cluster.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dirty="0"/>
              <a:t>They maintain network rules on nodes.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DE" dirty="0"/>
              <a:t>These network rules allow network communication to your Pods inside or outside your cluster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B504F2-E0C1-808C-831A-DCB53F6E2084}"/>
              </a:ext>
            </a:extLst>
          </p:cNvPr>
          <p:cNvSpPr txBox="1">
            <a:spLocks/>
          </p:cNvSpPr>
          <p:nvPr/>
        </p:nvSpPr>
        <p:spPr>
          <a:xfrm>
            <a:off x="257313" y="256353"/>
            <a:ext cx="6676748" cy="4236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b="1" dirty="0">
                <a:latin typeface="+mn-lt"/>
              </a:rPr>
              <a:t>Node Components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6DAFF3-6773-CBA7-917F-75E260DF65B4}"/>
              </a:ext>
            </a:extLst>
          </p:cNvPr>
          <p:cNvSpPr/>
          <p:nvPr/>
        </p:nvSpPr>
        <p:spPr>
          <a:xfrm>
            <a:off x="906011" y="1006679"/>
            <a:ext cx="2801923" cy="4253219"/>
          </a:xfrm>
          <a:prstGeom prst="round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C913-8DCC-9B45-DA7E-CE62240E12D0}"/>
              </a:ext>
            </a:extLst>
          </p:cNvPr>
          <p:cNvSpPr txBox="1"/>
          <p:nvPr/>
        </p:nvSpPr>
        <p:spPr>
          <a:xfrm>
            <a:off x="2033927" y="1017053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/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C63DB-4DB5-332B-A9B2-E3BB2C0CC51C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98A07-05F9-3C50-8AF4-1A21D6C0D244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614F7-DD3C-2EEC-7B92-05A7CE124A16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AE294C-578E-605C-6129-18D873EA2DE1}"/>
              </a:ext>
            </a:extLst>
          </p:cNvPr>
          <p:cNvSpPr/>
          <p:nvPr/>
        </p:nvSpPr>
        <p:spPr>
          <a:xfrm>
            <a:off x="1870745" y="1971120"/>
            <a:ext cx="881148" cy="654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631CF-1036-25CC-7227-69FF81C85759}"/>
              </a:ext>
            </a:extLst>
          </p:cNvPr>
          <p:cNvSpPr txBox="1"/>
          <p:nvPr/>
        </p:nvSpPr>
        <p:spPr>
          <a:xfrm>
            <a:off x="1984723" y="2159625"/>
            <a:ext cx="653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kubelet</a:t>
            </a:r>
            <a:endParaRPr lang="en-DE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4ACEC-324E-7E81-63CD-00136F57622E}"/>
              </a:ext>
            </a:extLst>
          </p:cNvPr>
          <p:cNvSpPr/>
          <p:nvPr/>
        </p:nvSpPr>
        <p:spPr>
          <a:xfrm>
            <a:off x="1870745" y="3578199"/>
            <a:ext cx="881148" cy="654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3C18-36A8-1445-0023-D225FBA6D27C}"/>
              </a:ext>
            </a:extLst>
          </p:cNvPr>
          <p:cNvSpPr txBox="1"/>
          <p:nvPr/>
        </p:nvSpPr>
        <p:spPr>
          <a:xfrm>
            <a:off x="2063561" y="3657758"/>
            <a:ext cx="5370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kube</a:t>
            </a:r>
            <a:r>
              <a:rPr lang="en-US" sz="1200" dirty="0">
                <a:solidFill>
                  <a:schemeClr val="bg1"/>
                </a:solidFill>
              </a:rPr>
              <a:t>-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1631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/>
      <p:bldP spid="15" grpId="0" animBg="1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Kubernetes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36826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Pods are the smallest unit of deployment in Kubernetes.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They are used to deploy, scale, and manage containerized applications in a cluster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33312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Deployment objects are used to manage the lifecycle of one or more identical Pods.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A Deployment allows you to declaratively manage the desired state of your application.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18203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In Kubernetes, Deployments don’t manage Pods directly.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The ReplicaSet ensures that the desired number of replicas (copies) are running at all times by creating or deleting Pods as needed.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ReplicaSets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33033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A StatefulSet is a Kubernetes object that is used to manage stateful applications.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The StatefulSet ensures that each Pod is uniquely identified by a number, starting at zero.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This allows for the preservation of state and data across Pod replacements.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StatefulSet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34322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95"/>
            <a:ext cx="10515600" cy="52709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DE" sz="2400" b="1" dirty="0"/>
              <a:t>Improved Maintainability</a:t>
            </a:r>
            <a:r>
              <a:rPr lang="en-DE" sz="2400" dirty="0"/>
              <a:t>: Smaller services are easier to understand, maintain and update.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Isolation of Data</a:t>
            </a:r>
            <a:r>
              <a:rPr lang="en-DE" sz="2400" dirty="0"/>
              <a:t>: Microservices can have their own data storage solutions, which can lead to improved data isolation and security.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Enhanced Monitoring and Observability</a:t>
            </a:r>
            <a:r>
              <a:rPr lang="en-DE" sz="2400" dirty="0"/>
              <a:t>: Each service can have its own monitoring and observability tools, making it easier to track performance, troubleshoot issues, and gather insights into the behavior of a system.</a:t>
            </a:r>
          </a:p>
          <a:p>
            <a:pPr>
              <a:lnSpc>
                <a:spcPct val="150000"/>
              </a:lnSpc>
            </a:pPr>
            <a:r>
              <a:rPr lang="en-DE" sz="2400" b="1" dirty="0"/>
              <a:t>Easy Deployment</a:t>
            </a:r>
            <a:r>
              <a:rPr lang="en-DE" sz="2400" dirty="0"/>
              <a:t>: Microservices enables continuous integration and continuous delivery, making it easier to try out new ideas.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2783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A DaemonSet ensures that a copy of a Pod is running across all, or a subset of nodes in a Kubernetes cluster.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They are useful for running system-level services, such as logging or monitoring agents.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DaemonSet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28240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A Kubernetes Service is a method for exposing a network application that is running as one or more Pods in your cluster.</a:t>
            </a:r>
          </a:p>
          <a:p>
            <a:pPr>
              <a:lnSpc>
                <a:spcPct val="100000"/>
              </a:lnSpc>
            </a:pPr>
            <a:r>
              <a:rPr lang="en-DE" sz="2000" dirty="0"/>
              <a:t>Types of Service</a:t>
            </a:r>
          </a:p>
          <a:p>
            <a:pPr lvl="1">
              <a:lnSpc>
                <a:spcPct val="100000"/>
              </a:lnSpc>
            </a:pPr>
            <a:r>
              <a:rPr lang="en-DE" sz="1600" dirty="0"/>
              <a:t>ClusterIP</a:t>
            </a:r>
          </a:p>
          <a:p>
            <a:pPr lvl="1">
              <a:lnSpc>
                <a:spcPct val="100000"/>
              </a:lnSpc>
            </a:pPr>
            <a:r>
              <a:rPr lang="en-DE" sz="1600" dirty="0"/>
              <a:t>NodePort</a:t>
            </a:r>
          </a:p>
          <a:p>
            <a:pPr lvl="1">
              <a:lnSpc>
                <a:spcPct val="100000"/>
              </a:lnSpc>
            </a:pPr>
            <a:r>
              <a:rPr lang="en-DE" sz="1600" dirty="0"/>
              <a:t>LoadBalancer</a:t>
            </a:r>
          </a:p>
          <a:p>
            <a:pPr lvl="1">
              <a:lnSpc>
                <a:spcPct val="100000"/>
              </a:lnSpc>
            </a:pPr>
            <a:r>
              <a:rPr lang="en-DE" sz="1600" dirty="0"/>
              <a:t>ExternalName</a:t>
            </a:r>
          </a:p>
          <a:p>
            <a:pPr lvl="2">
              <a:lnSpc>
                <a:spcPct val="100000"/>
              </a:lnSpc>
            </a:pPr>
            <a:r>
              <a:rPr lang="en-DE" sz="1400" dirty="0"/>
              <a:t>Maps a service to a DNS name</a:t>
            </a:r>
          </a:p>
          <a:p>
            <a:pPr>
              <a:lnSpc>
                <a:spcPct val="100000"/>
              </a:lnSpc>
            </a:pPr>
            <a:r>
              <a:rPr lang="en-DE" sz="2200" dirty="0"/>
              <a:t>Ingress</a:t>
            </a:r>
          </a:p>
          <a:p>
            <a:pPr lvl="1">
              <a:lnSpc>
                <a:spcPct val="100000"/>
              </a:lnSpc>
            </a:pPr>
            <a:r>
              <a:rPr lang="en-DE" sz="1800" dirty="0"/>
              <a:t>Ingress exposes HTTP and HTTPS routes from outside the cluster to services within the cluster.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12360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  <p:bldP spid="3" grpId="4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PersistentVolume represents a piece of storage you can attach to a Pod.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PersistentVolume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42852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A Kubernetes namespace is a way to isolate groups of resources in a single cluster.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Namespaces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38845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They both allow for the configuration of apps that run in your Pods.</a:t>
            </a:r>
          </a:p>
          <a:p>
            <a:pPr>
              <a:lnSpc>
                <a:spcPct val="100000"/>
              </a:lnSpc>
            </a:pPr>
            <a:r>
              <a:rPr lang="en-DE" sz="2000" b="1" dirty="0"/>
              <a:t>ConfigMaps </a:t>
            </a:r>
            <a:r>
              <a:rPr lang="en-DE" sz="2000" dirty="0"/>
              <a:t>are used to store non-sensitive data in key-value pairs.</a:t>
            </a:r>
          </a:p>
          <a:p>
            <a:pPr>
              <a:lnSpc>
                <a:spcPct val="100000"/>
              </a:lnSpc>
            </a:pPr>
            <a:r>
              <a:rPr lang="en-DE" sz="2000" b="1" dirty="0"/>
              <a:t>Secrets </a:t>
            </a:r>
            <a:r>
              <a:rPr lang="en-DE" sz="2000" dirty="0"/>
              <a:t>are meant to hold sensitive data.</a:t>
            </a:r>
            <a:endParaRPr lang="en-DE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ConfigMaps &amp; Secrets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15877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8532-167B-26A6-2D84-C18D7D32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1"/>
            <a:ext cx="10515600" cy="5270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sz="2000" dirty="0"/>
              <a:t>A serivce account in Kubernetes provides a distinct identity in a Kubernetes cluster.</a:t>
            </a:r>
            <a:endParaRPr lang="en-DE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1DF468-F73E-015B-361A-094A0FC8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4253"/>
            <a:ext cx="6676748" cy="423644"/>
          </a:xfrm>
        </p:spPr>
        <p:txBody>
          <a:bodyPr anchor="t">
            <a:normAutofit/>
          </a:bodyPr>
          <a:lstStyle/>
          <a:p>
            <a:r>
              <a:rPr lang="en-DE" sz="2400" b="1" dirty="0">
                <a:latin typeface="+mn-lt"/>
              </a:rPr>
              <a:t>Service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9E6D-36BE-20EE-ED94-1E03F2FE307F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442B6-1128-EDCA-07F1-798F668D7251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2358F-71F7-F9B1-DF01-9C9DDD923BF1}"/>
              </a:ext>
            </a:extLst>
          </p:cNvPr>
          <p:cNvSpPr txBox="1"/>
          <p:nvPr/>
        </p:nvSpPr>
        <p:spPr>
          <a:xfrm>
            <a:off x="10490283" y="6591501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</p:spTree>
    <p:extLst>
      <p:ext uri="{BB962C8B-B14F-4D97-AF65-F5344CB8AC3E}">
        <p14:creationId xmlns:p14="http://schemas.microsoft.com/office/powerpoint/2010/main" val="8621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Minikube vs. Cloud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58B-F122-526E-543D-22B0F24B4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3874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493811-28E9-BD46-8F04-123FF98AA381}"/>
              </a:ext>
            </a:extLst>
          </p:cNvPr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6C451-BD56-BB30-1166-8C3A1582D90E}"/>
              </a:ext>
            </a:extLst>
          </p:cNvPr>
          <p:cNvSpPr txBox="1"/>
          <p:nvPr/>
        </p:nvSpPr>
        <p:spPr>
          <a:xfrm>
            <a:off x="0" y="6591501"/>
            <a:ext cx="1870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Uzochukwu Eddie Odozi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536F1-EE66-AD34-3A22-243AF799061B}"/>
              </a:ext>
            </a:extLst>
          </p:cNvPr>
          <p:cNvSpPr txBox="1"/>
          <p:nvPr/>
        </p:nvSpPr>
        <p:spPr>
          <a:xfrm>
            <a:off x="10490283" y="7371678"/>
            <a:ext cx="1701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>
                <a:solidFill>
                  <a:schemeClr val="bg2">
                    <a:lumMod val="50000"/>
                  </a:schemeClr>
                </a:solidFill>
              </a:rPr>
              <a:t>https://kickchat.download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F7AA88-08BC-C042-8F71-562F5E17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78192"/>
              </p:ext>
            </p:extLst>
          </p:nvPr>
        </p:nvGraphicFramePr>
        <p:xfrm>
          <a:off x="2032000" y="149984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500938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3729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405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4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6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1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5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7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Elasticsearch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 &amp;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Kibana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Managed &amp;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7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287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435-DE0A-7BEB-A9F9-7A6E260A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1872"/>
            <a:ext cx="9144000" cy="2387600"/>
          </a:xfrm>
        </p:spPr>
        <p:txBody>
          <a:bodyPr>
            <a:normAutofit/>
          </a:bodyPr>
          <a:lstStyle/>
          <a:p>
            <a:r>
              <a:rPr lang="en-DE" b="1" dirty="0">
                <a:latin typeface="+mn-lt"/>
              </a:rPr>
              <a:t>Microservices Architecture on Amazon EKS</a:t>
            </a:r>
          </a:p>
        </p:txBody>
      </p:sp>
    </p:spTree>
    <p:extLst>
      <p:ext uri="{BB962C8B-B14F-4D97-AF65-F5344CB8AC3E}">
        <p14:creationId xmlns:p14="http://schemas.microsoft.com/office/powerpoint/2010/main" val="40995828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04B747-CE79-77A4-363A-B1F60318562F}"/>
              </a:ext>
            </a:extLst>
          </p:cNvPr>
          <p:cNvSpPr/>
          <p:nvPr/>
        </p:nvSpPr>
        <p:spPr>
          <a:xfrm>
            <a:off x="683812" y="533133"/>
            <a:ext cx="11331404" cy="62179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0">
            <a:extLst>
              <a:ext uri="{FF2B5EF4-FFF2-40B4-BE49-F238E27FC236}">
                <a16:creationId xmlns:a16="http://schemas.microsoft.com/office/drawing/2014/main" id="{D8C3439C-5C58-2200-CA65-6D11C96C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" y="5331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D83128-AAB3-D83D-F73B-C278752FE717}"/>
              </a:ext>
            </a:extLst>
          </p:cNvPr>
          <p:cNvSpPr/>
          <p:nvPr/>
        </p:nvSpPr>
        <p:spPr>
          <a:xfrm>
            <a:off x="1449788" y="954154"/>
            <a:ext cx="10281963" cy="55774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pic>
        <p:nvPicPr>
          <p:cNvPr id="5" name="Graphic 25">
            <a:extLst>
              <a:ext uri="{FF2B5EF4-FFF2-40B4-BE49-F238E27FC236}">
                <a16:creationId xmlns:a16="http://schemas.microsoft.com/office/drawing/2014/main" id="{1FC38FDE-013D-F5D7-8A1B-5DE680AF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37" y="955872"/>
            <a:ext cx="327600" cy="3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D8D6EB-60F6-BA7E-34E8-DD84E0A8A7D7}"/>
              </a:ext>
            </a:extLst>
          </p:cNvPr>
          <p:cNvSpPr/>
          <p:nvPr/>
        </p:nvSpPr>
        <p:spPr>
          <a:xfrm>
            <a:off x="1983374" y="1294023"/>
            <a:ext cx="8758838" cy="4981085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8C4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VPC</a:t>
            </a:r>
            <a:b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Amazon Virtual Private Cloud (Amazon VPC) service icon.">
            <a:extLst>
              <a:ext uri="{FF2B5EF4-FFF2-40B4-BE49-F238E27FC236}">
                <a16:creationId xmlns:a16="http://schemas.microsoft.com/office/drawing/2014/main" id="{80F07948-3FA9-6A05-CCAE-4CED047D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983374" y="1304416"/>
            <a:ext cx="327600" cy="3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5AA04A-F2E4-7D36-E915-8B8C61B1A229}"/>
              </a:ext>
            </a:extLst>
          </p:cNvPr>
          <p:cNvSpPr/>
          <p:nvPr/>
        </p:nvSpPr>
        <p:spPr>
          <a:xfrm>
            <a:off x="4227977" y="2027579"/>
            <a:ext cx="2840928" cy="39828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765FF-1CA6-E481-931F-F7E499FFE9A0}"/>
              </a:ext>
            </a:extLst>
          </p:cNvPr>
          <p:cNvSpPr>
            <a:spLocks noChangeAspect="1"/>
          </p:cNvSpPr>
          <p:nvPr/>
        </p:nvSpPr>
        <p:spPr>
          <a:xfrm>
            <a:off x="4587902" y="2440141"/>
            <a:ext cx="2113200" cy="115265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43F4C-4875-814A-3FBE-F928FFA7CFB8}"/>
              </a:ext>
            </a:extLst>
          </p:cNvPr>
          <p:cNvSpPr/>
          <p:nvPr/>
        </p:nvSpPr>
        <p:spPr>
          <a:xfrm>
            <a:off x="4587901" y="3969488"/>
            <a:ext cx="2116800" cy="18270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53EC0383-C216-797B-6C86-8A43760B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405" y="3092382"/>
            <a:ext cx="9822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" name="Graphic 35">
            <a:extLst>
              <a:ext uri="{FF2B5EF4-FFF2-40B4-BE49-F238E27FC236}">
                <a16:creationId xmlns:a16="http://schemas.microsoft.com/office/drawing/2014/main" id="{807D9417-1E2D-27C5-C1DE-09FB451B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40" y="2817529"/>
            <a:ext cx="266754" cy="2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4">
            <a:extLst>
              <a:ext uri="{FF2B5EF4-FFF2-40B4-BE49-F238E27FC236}">
                <a16:creationId xmlns:a16="http://schemas.microsoft.com/office/drawing/2014/main" id="{6F3DB8DB-9F9F-FE04-55BA-8A168D41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02" y="2433141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35">
            <a:extLst>
              <a:ext uri="{FF2B5EF4-FFF2-40B4-BE49-F238E27FC236}">
                <a16:creationId xmlns:a16="http://schemas.microsoft.com/office/drawing/2014/main" id="{A29968F2-0931-34DB-5AA4-58DB8752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03" y="3969489"/>
            <a:ext cx="230399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31">
            <a:extLst>
              <a:ext uri="{FF2B5EF4-FFF2-40B4-BE49-F238E27FC236}">
                <a16:creationId xmlns:a16="http://schemas.microsoft.com/office/drawing/2014/main" id="{69BCDB85-986F-9049-DF65-0C966AB0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571999" y="3383350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6">
            <a:extLst>
              <a:ext uri="{FF2B5EF4-FFF2-40B4-BE49-F238E27FC236}">
                <a16:creationId xmlns:a16="http://schemas.microsoft.com/office/drawing/2014/main" id="{4E02DC6F-9C8C-E321-C32D-A2A3FC8D3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140" y="3586629"/>
            <a:ext cx="8819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RT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5177BCDD-4990-3543-31AC-B4834B83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6483799" y="3964858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6">
            <a:extLst>
              <a:ext uri="{FF2B5EF4-FFF2-40B4-BE49-F238E27FC236}">
                <a16:creationId xmlns:a16="http://schemas.microsoft.com/office/drawing/2014/main" id="{4A681155-9A13-841B-A6CB-C3568B6B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399" y="3755809"/>
            <a:ext cx="7952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RT</a:t>
            </a:r>
          </a:p>
        </p:txBody>
      </p:sp>
      <p:pic>
        <p:nvPicPr>
          <p:cNvPr id="19" name="Graphic 18" descr="Users outline">
            <a:extLst>
              <a:ext uri="{FF2B5EF4-FFF2-40B4-BE49-F238E27FC236}">
                <a16:creationId xmlns:a16="http://schemas.microsoft.com/office/drawing/2014/main" id="{F5928788-9A55-1416-B85C-212FDA8522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905" y="2999407"/>
            <a:ext cx="418224" cy="4182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915102-F2AB-301C-2F23-514D6750F2B5}"/>
              </a:ext>
            </a:extLst>
          </p:cNvPr>
          <p:cNvSpPr/>
          <p:nvPr/>
        </p:nvSpPr>
        <p:spPr>
          <a:xfrm>
            <a:off x="7432400" y="2027579"/>
            <a:ext cx="2840928" cy="39828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FF1EA-D9A1-4AA5-9C34-80CAB82371C2}"/>
              </a:ext>
            </a:extLst>
          </p:cNvPr>
          <p:cNvSpPr>
            <a:spLocks noChangeAspect="1"/>
          </p:cNvSpPr>
          <p:nvPr/>
        </p:nvSpPr>
        <p:spPr>
          <a:xfrm>
            <a:off x="7789128" y="2440142"/>
            <a:ext cx="2113200" cy="115265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F6A6D3-DAB0-FA06-14F9-E1F15EAFA804}"/>
              </a:ext>
            </a:extLst>
          </p:cNvPr>
          <p:cNvSpPr/>
          <p:nvPr/>
        </p:nvSpPr>
        <p:spPr>
          <a:xfrm>
            <a:off x="7794464" y="3969488"/>
            <a:ext cx="2116800" cy="18270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2A1687-0210-0E48-5C3A-8A6DB0F262B2}"/>
              </a:ext>
            </a:extLst>
          </p:cNvPr>
          <p:cNvSpPr/>
          <p:nvPr/>
        </p:nvSpPr>
        <p:spPr>
          <a:xfrm>
            <a:off x="3315056" y="1632016"/>
            <a:ext cx="7230673" cy="4538193"/>
          </a:xfrm>
          <a:prstGeom prst="rect">
            <a:avLst/>
          </a:prstGeom>
          <a:noFill/>
          <a:ln w="12700">
            <a:solidFill>
              <a:srgbClr val="EE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EE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EE7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2CE98299-0B6C-C0A7-8BBE-8EA2D8CB9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307105" y="1624065"/>
            <a:ext cx="327600" cy="3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A6C4B5A-A251-88BD-8F23-E543F2A7817A}"/>
              </a:ext>
            </a:extLst>
          </p:cNvPr>
          <p:cNvSpPr/>
          <p:nvPr/>
        </p:nvSpPr>
        <p:spPr>
          <a:xfrm>
            <a:off x="5319423" y="4312950"/>
            <a:ext cx="3919993" cy="445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25" descr="Instance instance icon for the Amazon EC2 service.">
            <a:extLst>
              <a:ext uri="{FF2B5EF4-FFF2-40B4-BE49-F238E27FC236}">
                <a16:creationId xmlns:a16="http://schemas.microsoft.com/office/drawing/2014/main" id="{C5E94452-9E22-5932-CDD9-F363A644E8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8489" y="4348016"/>
            <a:ext cx="246392" cy="2463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3D227-5E0B-4BDF-B117-450DFDC8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79" y="4560795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28" name="Graphic 27" descr="Instance instance icon for the Amazon EC2 service.">
            <a:extLst>
              <a:ext uri="{FF2B5EF4-FFF2-40B4-BE49-F238E27FC236}">
                <a16:creationId xmlns:a16="http://schemas.microsoft.com/office/drawing/2014/main" id="{07D41C0A-8E95-3A00-B623-D1C41E335E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86246" y="4350261"/>
            <a:ext cx="246392" cy="246392"/>
          </a:xfrm>
          <a:prstGeom prst="rect">
            <a:avLst/>
          </a:prstGeom>
        </p:spPr>
      </p:pic>
      <p:sp>
        <p:nvSpPr>
          <p:cNvPr id="29" name="TextBox 26">
            <a:extLst>
              <a:ext uri="{FF2B5EF4-FFF2-40B4-BE49-F238E27FC236}">
                <a16:creationId xmlns:a16="http://schemas.microsoft.com/office/drawing/2014/main" id="{E9376236-383B-1AFD-84B8-38913EC1E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336" y="4563040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0ADF8-C266-0FB5-2E76-ED8EA1AC35ED}"/>
              </a:ext>
            </a:extLst>
          </p:cNvPr>
          <p:cNvSpPr/>
          <p:nvPr/>
        </p:nvSpPr>
        <p:spPr>
          <a:xfrm>
            <a:off x="5335892" y="5236632"/>
            <a:ext cx="3919993" cy="445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 descr="Instance instance icon for the Amazon EC2 service.">
            <a:extLst>
              <a:ext uri="{FF2B5EF4-FFF2-40B4-BE49-F238E27FC236}">
                <a16:creationId xmlns:a16="http://schemas.microsoft.com/office/drawing/2014/main" id="{259D3058-B1BA-F0D3-B5C9-01F5E63C28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44958" y="5271698"/>
            <a:ext cx="246392" cy="246392"/>
          </a:xfrm>
          <a:prstGeom prst="rect">
            <a:avLst/>
          </a:prstGeom>
        </p:spPr>
      </p:pic>
      <p:sp>
        <p:nvSpPr>
          <p:cNvPr id="32" name="TextBox 26">
            <a:extLst>
              <a:ext uri="{FF2B5EF4-FFF2-40B4-BE49-F238E27FC236}">
                <a16:creationId xmlns:a16="http://schemas.microsoft.com/office/drawing/2014/main" id="{D7B4A53D-00A3-49EE-BF05-6CD09F3F7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48" y="5484477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33" name="Graphic 32" descr="Instance instance icon for the Amazon EC2 service.">
            <a:extLst>
              <a:ext uri="{FF2B5EF4-FFF2-40B4-BE49-F238E27FC236}">
                <a16:creationId xmlns:a16="http://schemas.microsoft.com/office/drawing/2014/main" id="{E15E3C5B-5E96-8C0E-5C85-60CEACD65C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02715" y="5273943"/>
            <a:ext cx="246392" cy="246392"/>
          </a:xfrm>
          <a:prstGeom prst="rect">
            <a:avLst/>
          </a:prstGeom>
        </p:spPr>
      </p:pic>
      <p:sp>
        <p:nvSpPr>
          <p:cNvPr id="34" name="TextBox 26">
            <a:extLst>
              <a:ext uri="{FF2B5EF4-FFF2-40B4-BE49-F238E27FC236}">
                <a16:creationId xmlns:a16="http://schemas.microsoft.com/office/drawing/2014/main" id="{A362D02A-4AB7-B0C2-7147-C3D16DBA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805" y="5486722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09EB548-868D-F2B2-CF9C-6A45BE58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39" y="2440141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7">
            <a:extLst>
              <a:ext uri="{FF2B5EF4-FFF2-40B4-BE49-F238E27FC236}">
                <a16:creationId xmlns:a16="http://schemas.microsoft.com/office/drawing/2014/main" id="{6F1183F1-5605-58B5-76A0-B63C3D22B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35" y="3092422"/>
            <a:ext cx="9822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7" name="Graphic 35">
            <a:extLst>
              <a:ext uri="{FF2B5EF4-FFF2-40B4-BE49-F238E27FC236}">
                <a16:creationId xmlns:a16="http://schemas.microsoft.com/office/drawing/2014/main" id="{CB571B13-0F3F-C502-E0F6-57B7602C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70" y="2817569"/>
            <a:ext cx="266754" cy="2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31">
            <a:extLst>
              <a:ext uri="{FF2B5EF4-FFF2-40B4-BE49-F238E27FC236}">
                <a16:creationId xmlns:a16="http://schemas.microsoft.com/office/drawing/2014/main" id="{15933285-C677-D2F2-ADB7-FC15E428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667070" y="3375146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6">
            <a:extLst>
              <a:ext uri="{FF2B5EF4-FFF2-40B4-BE49-F238E27FC236}">
                <a16:creationId xmlns:a16="http://schemas.microsoft.com/office/drawing/2014/main" id="{C7F54B80-E25A-1401-8D1C-897D84E2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60" y="3578425"/>
            <a:ext cx="8819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RT</a:t>
            </a:r>
          </a:p>
        </p:txBody>
      </p:sp>
      <p:pic>
        <p:nvPicPr>
          <p:cNvPr id="40" name="Graphic 31">
            <a:extLst>
              <a:ext uri="{FF2B5EF4-FFF2-40B4-BE49-F238E27FC236}">
                <a16:creationId xmlns:a16="http://schemas.microsoft.com/office/drawing/2014/main" id="{A3B98D7E-C1B8-99B4-7591-45A0D51A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690247" y="5574563"/>
            <a:ext cx="230400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E591F8DC-559B-44AD-C463-9BFF107B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845" y="5777153"/>
            <a:ext cx="7952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RT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E97594E7-F3D3-B2E3-D7DA-770787B9E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76" y="3970777"/>
            <a:ext cx="230399" cy="2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1">
            <a:extLst>
              <a:ext uri="{FF2B5EF4-FFF2-40B4-BE49-F238E27FC236}">
                <a16:creationId xmlns:a16="http://schemas.microsoft.com/office/drawing/2014/main" id="{E0E2D78D-2667-0F4C-3771-97BDF797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1" y="3037298"/>
            <a:ext cx="320400" cy="32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6CAD9B2-1AF3-8AE0-EE54-393B76910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6" y="3432625"/>
            <a:ext cx="124749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45" name="Graphic 44" descr="Instance instance icon for the Amazon EC2 service.">
            <a:extLst>
              <a:ext uri="{FF2B5EF4-FFF2-40B4-BE49-F238E27FC236}">
                <a16:creationId xmlns:a16="http://schemas.microsoft.com/office/drawing/2014/main" id="{A8C96D48-7603-0F90-752B-04666BB1C5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89603" y="5285186"/>
            <a:ext cx="246392" cy="246392"/>
          </a:xfrm>
          <a:prstGeom prst="rect">
            <a:avLst/>
          </a:prstGeom>
        </p:spPr>
      </p:pic>
      <p:sp>
        <p:nvSpPr>
          <p:cNvPr id="46" name="TextBox 26">
            <a:extLst>
              <a:ext uri="{FF2B5EF4-FFF2-40B4-BE49-F238E27FC236}">
                <a16:creationId xmlns:a16="http://schemas.microsoft.com/office/drawing/2014/main" id="{2F31151F-D08D-2401-DBB6-A21168BC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693" y="5497965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47" name="Graphic 46" descr="Instance instance icon for the Amazon EC2 service.">
            <a:extLst>
              <a:ext uri="{FF2B5EF4-FFF2-40B4-BE49-F238E27FC236}">
                <a16:creationId xmlns:a16="http://schemas.microsoft.com/office/drawing/2014/main" id="{617E143C-DE36-880C-68B3-F9E4B654D6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21472" y="5273943"/>
            <a:ext cx="246392" cy="246392"/>
          </a:xfrm>
          <a:prstGeom prst="rect">
            <a:avLst/>
          </a:prstGeom>
        </p:spPr>
      </p:pic>
      <p:sp>
        <p:nvSpPr>
          <p:cNvPr id="48" name="TextBox 26">
            <a:extLst>
              <a:ext uri="{FF2B5EF4-FFF2-40B4-BE49-F238E27FC236}">
                <a16:creationId xmlns:a16="http://schemas.microsoft.com/office/drawing/2014/main" id="{3C46AF62-C98D-3703-72E7-AECC4FE3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62" y="5486722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A4B837F0-4A41-34E5-1CED-C855706C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59" y="4406198"/>
            <a:ext cx="27360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6CAE0EB6-160E-48D8-0805-66F0E051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667925" y="4964053"/>
            <a:ext cx="273600" cy="2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50" descr="Gateway resource icon for the AWS Direct Connect service.">
            <a:extLst>
              <a:ext uri="{FF2B5EF4-FFF2-40B4-BE49-F238E27FC236}">
                <a16:creationId xmlns:a16="http://schemas.microsoft.com/office/drawing/2014/main" id="{5B8CFE42-23FB-7422-9896-0DDC2C35B7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12055" y="5310636"/>
            <a:ext cx="320400" cy="32040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6C2C8F27-7004-B0A1-11EE-50310C8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513" y="5638774"/>
            <a:ext cx="12474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 Ingress</a:t>
            </a:r>
          </a:p>
        </p:txBody>
      </p:sp>
      <p:cxnSp>
        <p:nvCxnSpPr>
          <p:cNvPr id="53" name="Straight Arrow Connector 52" descr="Double headed arrow.">
            <a:extLst>
              <a:ext uri="{FF2B5EF4-FFF2-40B4-BE49-F238E27FC236}">
                <a16:creationId xmlns:a16="http://schemas.microsoft.com/office/drawing/2014/main" id="{6E63E076-8FA6-F145-A741-060BB004B472}"/>
              </a:ext>
            </a:extLst>
          </p:cNvPr>
          <p:cNvCxnSpPr>
            <a:cxnSpLocks/>
          </p:cNvCxnSpPr>
          <p:nvPr/>
        </p:nvCxnSpPr>
        <p:spPr>
          <a:xfrm>
            <a:off x="480129" y="3208519"/>
            <a:ext cx="36878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Double headed arrow.">
            <a:extLst>
              <a:ext uri="{FF2B5EF4-FFF2-40B4-BE49-F238E27FC236}">
                <a16:creationId xmlns:a16="http://schemas.microsoft.com/office/drawing/2014/main" id="{16DFB4C9-5A48-3CF2-1D4C-DB1CA43CD0E0}"/>
              </a:ext>
            </a:extLst>
          </p:cNvPr>
          <p:cNvCxnSpPr>
            <a:cxnSpLocks/>
          </p:cNvCxnSpPr>
          <p:nvPr/>
        </p:nvCxnSpPr>
        <p:spPr>
          <a:xfrm>
            <a:off x="4014086" y="5470836"/>
            <a:ext cx="1282596" cy="846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DC105FC-B46E-66FB-2069-BEFB053D632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221591" y="3197498"/>
            <a:ext cx="2358133" cy="2288714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0837BCBA-76BE-1DC6-7979-44775924A488}"/>
              </a:ext>
            </a:extLst>
          </p:cNvPr>
          <p:cNvSpPr txBox="1">
            <a:spLocks/>
          </p:cNvSpPr>
          <p:nvPr/>
        </p:nvSpPr>
        <p:spPr>
          <a:xfrm>
            <a:off x="594081" y="89861"/>
            <a:ext cx="6676748" cy="423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DE" sz="1600" b="1">
                <a:latin typeface="+mn-lt"/>
              </a:rPr>
              <a:t>Microservices </a:t>
            </a:r>
            <a:r>
              <a:rPr lang="en-DE" sz="1600" b="1" dirty="0">
                <a:latin typeface="+mn-lt"/>
              </a:rPr>
              <a:t>Architecture on Amazon EKS</a:t>
            </a:r>
          </a:p>
        </p:txBody>
      </p:sp>
      <p:sp>
        <p:nvSpPr>
          <p:cNvPr id="57" name="TextBox 26">
            <a:extLst>
              <a:ext uri="{FF2B5EF4-FFF2-40B4-BE49-F238E27FC236}">
                <a16:creationId xmlns:a16="http://schemas.microsoft.com/office/drawing/2014/main" id="{0240CBFF-3389-968B-E796-7ADA1779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340" y="4793576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DB</a:t>
            </a: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09AB6D0B-4881-62EB-354E-A44B94C4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61" y="4207712"/>
            <a:ext cx="88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  <a:endParaRPr lang="en-US" altLang="en-US" sz="6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20">
            <a:extLst>
              <a:ext uri="{FF2B5EF4-FFF2-40B4-BE49-F238E27FC236}">
                <a16:creationId xmlns:a16="http://schemas.microsoft.com/office/drawing/2014/main" id="{E040340C-391F-AC8C-D2DE-F0FC9497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2" y="14682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2">
            <a:extLst>
              <a:ext uri="{FF2B5EF4-FFF2-40B4-BE49-F238E27FC236}">
                <a16:creationId xmlns:a16="http://schemas.microsoft.com/office/drawing/2014/main" id="{79965E90-96CA-CAEC-FFC4-25DA247D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4301" y="2317030"/>
            <a:ext cx="5196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61" name="Graphic 19">
            <a:extLst>
              <a:ext uri="{FF2B5EF4-FFF2-40B4-BE49-F238E27FC236}">
                <a16:creationId xmlns:a16="http://schemas.microsoft.com/office/drawing/2014/main" id="{6B52E09C-F387-AC26-B160-FB728F8D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588" y="30880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063CD72E-E0D8-76B4-DFDE-3FCE4309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7630" y="3850044"/>
            <a:ext cx="5196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2CD48D49-F84B-0C73-D905-C1024AFDA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3" y="3439926"/>
            <a:ext cx="5355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64" name="Graphic 10">
            <a:extLst>
              <a:ext uri="{FF2B5EF4-FFF2-40B4-BE49-F238E27FC236}">
                <a16:creationId xmlns:a16="http://schemas.microsoft.com/office/drawing/2014/main" id="{1EF7566C-AC10-1936-A937-6D56B493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94" y="2866657"/>
            <a:ext cx="290948" cy="29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7">
            <a:extLst>
              <a:ext uri="{FF2B5EF4-FFF2-40B4-BE49-F238E27FC236}">
                <a16:creationId xmlns:a16="http://schemas.microsoft.com/office/drawing/2014/main" id="{DDEDED27-EDCF-9F16-C8C3-563426F8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329" y="3187993"/>
            <a:ext cx="9822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AA5E2E-2200-B1DE-0E3E-A343BB17B150}"/>
              </a:ext>
            </a:extLst>
          </p:cNvPr>
          <p:cNvCxnSpPr>
            <a:stCxn id="64" idx="1"/>
            <a:endCxn id="9" idx="3"/>
          </p:cNvCxnSpPr>
          <p:nvPr/>
        </p:nvCxnSpPr>
        <p:spPr>
          <a:xfrm flipH="1">
            <a:off x="6701102" y="3012131"/>
            <a:ext cx="404892" cy="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8C2C59-69B3-614C-DD20-1FFA91CDE113}"/>
              </a:ext>
            </a:extLst>
          </p:cNvPr>
          <p:cNvCxnSpPr>
            <a:cxnSpLocks/>
          </p:cNvCxnSpPr>
          <p:nvPr/>
        </p:nvCxnSpPr>
        <p:spPr>
          <a:xfrm>
            <a:off x="7398179" y="3005117"/>
            <a:ext cx="404892" cy="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/>
      <p:bldP spid="16" grpId="0"/>
      <p:bldP spid="18" grpId="0"/>
      <p:bldP spid="20" grpId="0" animBg="1"/>
      <p:bldP spid="21" grpId="0" animBg="1"/>
      <p:bldP spid="22" grpId="0" animBg="1"/>
      <p:bldP spid="23" grpId="0" animBg="1"/>
      <p:bldP spid="25" grpId="0" animBg="1"/>
      <p:bldP spid="27" grpId="0"/>
      <p:bldP spid="29" grpId="0"/>
      <p:bldP spid="30" grpId="0" animBg="1"/>
      <p:bldP spid="32" grpId="0"/>
      <p:bldP spid="34" grpId="0"/>
      <p:bldP spid="36" grpId="0"/>
      <p:bldP spid="39" grpId="0"/>
      <p:bldP spid="41" grpId="0"/>
      <p:bldP spid="44" grpId="0"/>
      <p:bldP spid="46" grpId="0"/>
      <p:bldP spid="48" grpId="0"/>
      <p:bldP spid="52" grpId="0"/>
      <p:bldP spid="57" grpId="0"/>
      <p:bldP spid="58" grpId="0"/>
      <p:bldP spid="60" grpId="0"/>
      <p:bldP spid="62" grpId="0"/>
      <p:bldP spid="63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17679</TotalTime>
  <Words>3802</Words>
  <Application>Microsoft Macintosh PowerPoint</Application>
  <PresentationFormat>Widescreen</PresentationFormat>
  <Paragraphs>1140</Paragraphs>
  <Slides>105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Cambria Math</vt:lpstr>
      <vt:lpstr>Office Theme</vt:lpstr>
      <vt:lpstr>Monolithic Architecture</vt:lpstr>
      <vt:lpstr>What is a Monolithic Architecture?</vt:lpstr>
      <vt:lpstr>Benefits of a Monolithic Architecture</vt:lpstr>
      <vt:lpstr>Challenges of a Monolithic Architecture</vt:lpstr>
      <vt:lpstr>PowerPoint Presentation</vt:lpstr>
      <vt:lpstr>Microservices Architecture</vt:lpstr>
      <vt:lpstr>What is Microservices Architecture?</vt:lpstr>
      <vt:lpstr>Benefits of Microservices Architecture?</vt:lpstr>
      <vt:lpstr>PowerPoint Presentation</vt:lpstr>
      <vt:lpstr>Challenges of Microservices Architecture?</vt:lpstr>
      <vt:lpstr>PowerPoint Presentation</vt:lpstr>
      <vt:lpstr>PowerPoint Presentation</vt:lpstr>
      <vt:lpstr>Microservices Communication Types</vt:lpstr>
      <vt:lpstr>Synchronous Communication</vt:lpstr>
      <vt:lpstr>Asynchronous Communication</vt:lpstr>
      <vt:lpstr>PowerPoint Presentation</vt:lpstr>
      <vt:lpstr>Microservices Communication Styles</vt:lpstr>
      <vt:lpstr>PowerPoint Presentation</vt:lpstr>
      <vt:lpstr>PowerPoint Presentation</vt:lpstr>
      <vt:lpstr>PowerPoint Presentation</vt:lpstr>
      <vt:lpstr>PowerPoint Presentation</vt:lpstr>
      <vt:lpstr>Project Description</vt:lpstr>
      <vt:lpstr>What are we going to build?</vt:lpstr>
      <vt:lpstr>Freelance Marketplace Subdomains</vt:lpstr>
      <vt:lpstr>PowerPoint Presentation</vt:lpstr>
      <vt:lpstr>Functional Requirements</vt:lpstr>
      <vt:lpstr>Functional Requirements</vt:lpstr>
      <vt:lpstr>Freelance Marketplace Domain Requirements</vt:lpstr>
      <vt:lpstr>Non-functional Requirements</vt:lpstr>
      <vt:lpstr>Non-functional Requirements</vt:lpstr>
      <vt:lpstr>Freelance Marketplace Domain Requirements</vt:lpstr>
      <vt:lpstr>PowerPoint Presentation</vt:lpstr>
      <vt:lpstr>Design Decisions</vt:lpstr>
      <vt:lpstr>PowerPoint Presentation</vt:lpstr>
      <vt:lpstr>PowerPoint Presentation</vt:lpstr>
      <vt:lpstr>Project Architecture</vt:lpstr>
      <vt:lpstr>Project Architecture</vt:lpstr>
      <vt:lpstr>PowerPoint Presentation</vt:lpstr>
      <vt:lpstr>Inter-process Communication</vt:lpstr>
      <vt:lpstr>Inter-Process Communication</vt:lpstr>
      <vt:lpstr>PowerPoint Presentation</vt:lpstr>
      <vt:lpstr>Local Development Tools</vt:lpstr>
      <vt:lpstr>Development tools</vt:lpstr>
      <vt:lpstr>Helper/Shared Library</vt:lpstr>
      <vt:lpstr>To avoid duplicate codes across microservices</vt:lpstr>
      <vt:lpstr>Challenges</vt:lpstr>
      <vt:lpstr>Helpers</vt:lpstr>
      <vt:lpstr>Notification Service</vt:lpstr>
      <vt:lpstr>Notification Emails</vt:lpstr>
      <vt:lpstr>Inter-Process Communication</vt:lpstr>
      <vt:lpstr>RabbitMQ Channel Methods</vt:lpstr>
      <vt:lpstr>API Gateway Service</vt:lpstr>
      <vt:lpstr>API Gateway</vt:lpstr>
      <vt:lpstr>Authentication Service</vt:lpstr>
      <vt:lpstr>Auth Service Features</vt:lpstr>
      <vt:lpstr>Auth Service Endpoints</vt:lpstr>
      <vt:lpstr>Auth Service API Endpoints</vt:lpstr>
      <vt:lpstr>Users Service</vt:lpstr>
      <vt:lpstr>Users Service Features</vt:lpstr>
      <vt:lpstr>Users Service API Endpoints (Buyer)</vt:lpstr>
      <vt:lpstr>Users Service API Endpoints (Seller)</vt:lpstr>
      <vt:lpstr>Gig Service</vt:lpstr>
      <vt:lpstr>Gig Service Features</vt:lpstr>
      <vt:lpstr>Gig Service API Endpoints</vt:lpstr>
      <vt:lpstr>Chat Service</vt:lpstr>
      <vt:lpstr>Chat Service Features</vt:lpstr>
      <vt:lpstr>Chat Service API Endpoints</vt:lpstr>
      <vt:lpstr>Chat Service Socket.io Connection</vt:lpstr>
      <vt:lpstr>Frontend to API Gateway Connection</vt:lpstr>
      <vt:lpstr>API Gateway to Chat Service Connection</vt:lpstr>
      <vt:lpstr>Order Service</vt:lpstr>
      <vt:lpstr>Order Service Features</vt:lpstr>
      <vt:lpstr>Order Service API Endpoints</vt:lpstr>
      <vt:lpstr>Review Service</vt:lpstr>
      <vt:lpstr>Review Service Features</vt:lpstr>
      <vt:lpstr>Review Service API Endpoints</vt:lpstr>
      <vt:lpstr>Kubernetes Fundamentals</vt:lpstr>
      <vt:lpstr>What is Kubernetes?</vt:lpstr>
      <vt:lpstr>What can Kubernetes do</vt:lpstr>
      <vt:lpstr>What Kubernetes is not</vt:lpstr>
      <vt:lpstr>Kubernetes Components</vt:lpstr>
      <vt:lpstr>PowerPoint Presentation</vt:lpstr>
      <vt:lpstr>PowerPoint Presentation</vt:lpstr>
      <vt:lpstr>PowerPoint Presentation</vt:lpstr>
      <vt:lpstr>Kubernetes Objects</vt:lpstr>
      <vt:lpstr>Pod</vt:lpstr>
      <vt:lpstr>Deployment</vt:lpstr>
      <vt:lpstr>ReplicaSets</vt:lpstr>
      <vt:lpstr>StatefulSet</vt:lpstr>
      <vt:lpstr>DaemonSet</vt:lpstr>
      <vt:lpstr>Service</vt:lpstr>
      <vt:lpstr>PersistentVolume</vt:lpstr>
      <vt:lpstr>Namespaces</vt:lpstr>
      <vt:lpstr>ConfigMaps &amp; Secrets</vt:lpstr>
      <vt:lpstr>Service Account</vt:lpstr>
      <vt:lpstr>Minikube vs. Cloud Resources</vt:lpstr>
      <vt:lpstr>PowerPoint Presentation</vt:lpstr>
      <vt:lpstr>Microservices Architecture on Amazon EKS</vt:lpstr>
      <vt:lpstr>PowerPoint Presentation</vt:lpstr>
      <vt:lpstr>PowerPoint Presentation</vt:lpstr>
      <vt:lpstr>PowerPoint Presentation</vt:lpstr>
      <vt:lpstr>PowerPoint Presentation</vt:lpstr>
      <vt:lpstr>At the end of the course</vt:lpstr>
      <vt:lpstr>Project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Monolithic Architecture</dc:title>
  <dc:creator>Eddie Odozi</dc:creator>
  <cp:lastModifiedBy>Eddie Odozi</cp:lastModifiedBy>
  <cp:revision>331</cp:revision>
  <dcterms:created xsi:type="dcterms:W3CDTF">2023-10-31T17:23:13Z</dcterms:created>
  <dcterms:modified xsi:type="dcterms:W3CDTF">2023-12-02T21:13:31Z</dcterms:modified>
</cp:coreProperties>
</file>