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38778-AC90-4284-8EB9-8D38448A3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94AF79-7F40-4D18-BE1D-F549D919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F2151B-407A-453E-8159-29144DCE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A3ADC-85BB-407A-AB80-3C35D4B1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BACD4-D197-48CC-B3FC-67EADA5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75CFA-2DB4-4CC3-B6C5-EA31D1BC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F18946-CE36-4AD6-B803-F1F0D62D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B3716B-7E6B-4E08-958F-E8ECCD73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F8087-4A61-42BE-A04D-77D58B76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24CE3-23A4-406E-9662-3CA65BD3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56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08DE4-5C10-42EC-A508-71CA4F169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37738-3B88-44AA-846C-7EB562B93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05EC4-FD5B-44F0-AB2B-B2EAB403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8BFE6-C526-45FC-AB6B-8EB01AA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5654-01AF-494C-97A4-35B4DDF9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8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B50E0-558F-4B06-9784-77BB283C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92ADA-18B3-4DBE-BF24-8339EBB3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576558-42E4-475F-BFBF-AF5BE311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1FB19-ACF9-4345-963F-5964642C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4D3EF-7A38-4F1C-9AC1-047821E7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8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23C84-4198-4EF0-8122-4636DAE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42A275-15CD-43C3-883C-FBABA3A1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1C5FC-59CC-450F-915F-59978F73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B50A2-2755-43DF-85BA-96962C7D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63AFF-2901-4407-BFFE-3CD1DC80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6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09B34-02D2-4827-B171-5AA68CAF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66C5E-5C5C-4272-81F6-5097D3430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2C45E3-F7E6-40A7-9B77-85392A65D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508F41-2F05-4139-BC17-49FCCA9C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6D2FB-A9D9-4284-BD21-AC1A777F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39025-044A-4C60-BB21-857600C5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C2103-B44A-4A93-8698-08C6776A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2C32EA-B4A8-4BA4-BCBA-D3FE23C9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8A3469-F724-48D5-A03B-B71C2810B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47EBD6-4AE3-4380-AF82-41F7DAD69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C00598-E53C-4297-97B6-B91A7F0D0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7577D9-6097-4536-B607-F9CCFBD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DF0FB5-A42F-4223-8F7A-1DCAC2A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381F63-8801-46A7-B531-A031C24D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EB0AA-C7F8-4DB8-8BD1-45862334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CF34E4-A228-4928-BB8A-155FFBCC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94D87C-7085-4916-9DB2-E8EC79CB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4D9517-0464-4F31-85B2-BEB6D5CF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14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7C3FEC-E651-4957-B34B-676816AA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4C0D72-A1CC-483B-B968-522A1341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375583-8730-44E6-9CE9-51669134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39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B3EDC-75BC-4F4E-AF80-47C07895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57B9B-DF9B-4969-93F1-4BCF4860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AE27AB-E39A-45D8-946A-F16B80B08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0CD5C-807D-4E80-8644-19AD4D8F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5E9B6-20C6-41C1-B5A2-73F91DF1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C10589-C064-4711-81CD-587106E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2996E-0DE8-4728-99ED-6A136BA3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6BAC64-0429-4BE1-BB54-AE9D6575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610496-39DD-446D-8165-87C3B2F36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21F026-69CA-407E-968A-61BA0FC7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7FF875-2539-44EE-B7C6-6FAAA879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F36DC-7E0B-4D00-9125-8C0AA2F4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18D91-6CC2-454D-91BB-20F0A6D0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AA076A-C5AC-4F66-9569-4C024567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12668D-A97E-4E26-AAEF-E0E40DA33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EE64-00FF-4CF2-ABF4-6D33DA9200FF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0FC9B-4C58-410E-AE32-CE268EB4B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DA02E-6803-4908-AF8D-FE0A410FF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8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48989-C450-4DBE-9C5E-99143CD6ED5F}"/>
              </a:ext>
            </a:extLst>
          </p:cNvPr>
          <p:cNvSpPr txBox="1"/>
          <p:nvPr/>
        </p:nvSpPr>
        <p:spPr>
          <a:xfrm>
            <a:off x="1168924" y="1791093"/>
            <a:ext cx="7041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Акт 1. Выбор бумаг</a:t>
            </a:r>
          </a:p>
        </p:txBody>
      </p:sp>
    </p:spTree>
    <p:extLst>
      <p:ext uri="{BB962C8B-B14F-4D97-AF65-F5344CB8AC3E}">
        <p14:creationId xmlns:p14="http://schemas.microsoft.com/office/powerpoint/2010/main" val="108937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69AB22-037A-4FDC-9818-1335CEEB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2187018"/>
            <a:ext cx="8115201" cy="3172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1BCAA0-C2B4-479E-9388-87D1FDF99400}"/>
              </a:ext>
            </a:extLst>
          </p:cNvPr>
          <p:cNvSpPr txBox="1"/>
          <p:nvPr/>
        </p:nvSpPr>
        <p:spPr>
          <a:xfrm>
            <a:off x="490194" y="443060"/>
            <a:ext cx="98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Снова считаем всякое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3B5AA8-0984-4935-A2D2-C4FEA9EAC976}"/>
              </a:ext>
            </a:extLst>
          </p:cNvPr>
          <p:cNvSpPr/>
          <p:nvPr/>
        </p:nvSpPr>
        <p:spPr>
          <a:xfrm>
            <a:off x="7296346" y="2417220"/>
            <a:ext cx="380842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 для </a:t>
            </a:r>
            <a:r>
              <a:rPr lang="ru-RU" dirty="0" err="1"/>
              <a:t>кэфа</a:t>
            </a:r>
            <a:r>
              <a:rPr lang="ru-RU" dirty="0"/>
              <a:t> Шарпа и для отрицательного </a:t>
            </a:r>
            <a:r>
              <a:rPr lang="ru-RU" dirty="0" err="1"/>
              <a:t>кэфа</a:t>
            </a:r>
            <a:r>
              <a:rPr lang="ru-RU" dirty="0"/>
              <a:t> Шарпа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442E10C-EB4C-4748-93C0-3229059762CB}"/>
              </a:ext>
            </a:extLst>
          </p:cNvPr>
          <p:cNvSpPr/>
          <p:nvPr/>
        </p:nvSpPr>
        <p:spPr>
          <a:xfrm>
            <a:off x="7946795" y="3875173"/>
            <a:ext cx="380842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Фигачим ограничения на уравнение оптимизации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BD1621-0B73-4419-81E5-C2A549EED410}"/>
              </a:ext>
            </a:extLst>
          </p:cNvPr>
          <p:cNvSpPr/>
          <p:nvPr/>
        </p:nvSpPr>
        <p:spPr>
          <a:xfrm>
            <a:off x="7428320" y="4814011"/>
            <a:ext cx="380842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Задаём равные доли для бумаг в портфеле, чтобы их менять</a:t>
            </a:r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9FA4C542-FB65-459B-9C51-D4412585E751}"/>
              </a:ext>
            </a:extLst>
          </p:cNvPr>
          <p:cNvSpPr/>
          <p:nvPr/>
        </p:nvSpPr>
        <p:spPr>
          <a:xfrm>
            <a:off x="4279769" y="641023"/>
            <a:ext cx="461913" cy="1150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CEFD3-B7FA-4DF0-8C34-C4E74A55F999}"/>
              </a:ext>
            </a:extLst>
          </p:cNvPr>
          <p:cNvSpPr txBox="1"/>
          <p:nvPr/>
        </p:nvSpPr>
        <p:spPr>
          <a:xfrm>
            <a:off x="4741682" y="599558"/>
            <a:ext cx="37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W1+w2+…+</a:t>
            </a:r>
            <a:r>
              <a:rPr lang="en-US" dirty="0" err="1"/>
              <a:t>wn</a:t>
            </a:r>
            <a:r>
              <a:rPr lang="en-US" dirty="0"/>
              <a:t> = 1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0F8B2-8517-479E-B5C3-FADDD40D3757}"/>
              </a:ext>
            </a:extLst>
          </p:cNvPr>
          <p:cNvSpPr txBox="1"/>
          <p:nvPr/>
        </p:nvSpPr>
        <p:spPr>
          <a:xfrm>
            <a:off x="4741682" y="1023651"/>
            <a:ext cx="37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&lt; W &lt; 1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5C782-B4F6-4C43-AACF-6385E99BF27F}"/>
              </a:ext>
            </a:extLst>
          </p:cNvPr>
          <p:cNvSpPr txBox="1"/>
          <p:nvPr/>
        </p:nvSpPr>
        <p:spPr>
          <a:xfrm>
            <a:off x="4835951" y="1392983"/>
            <a:ext cx="723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ШАРП = (Доход портфеля– Безрисковая)</a:t>
            </a:r>
            <a:r>
              <a:rPr lang="en-US" dirty="0"/>
              <a:t>/</a:t>
            </a:r>
            <a:r>
              <a:rPr lang="ru-RU" dirty="0"/>
              <a:t>Риск портфеля -</a:t>
            </a:r>
            <a:r>
              <a:rPr lang="en-US" dirty="0"/>
              <a:t>&gt;MAX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4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BCAA0-C2B4-479E-9388-87D1FDF99400}"/>
              </a:ext>
            </a:extLst>
          </p:cNvPr>
          <p:cNvSpPr txBox="1"/>
          <p:nvPr/>
        </p:nvSpPr>
        <p:spPr>
          <a:xfrm>
            <a:off x="490194" y="443060"/>
            <a:ext cx="98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Оптимизируем это говно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5927E0-DDF1-40D8-B260-8D6A0D32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5" y="1538879"/>
            <a:ext cx="9090581" cy="3780242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257C95-B345-4D6E-B613-41BA1BA9D9B4}"/>
              </a:ext>
            </a:extLst>
          </p:cNvPr>
          <p:cNvSpPr/>
          <p:nvPr/>
        </p:nvSpPr>
        <p:spPr>
          <a:xfrm>
            <a:off x="8380428" y="1649689"/>
            <a:ext cx="2828042" cy="152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Минимизируем хренового Шарпа (нам нужно самое минимальное плохое = самое хорошее)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B609994-2D9F-45CA-9172-E5580927342D}"/>
              </a:ext>
            </a:extLst>
          </p:cNvPr>
          <p:cNvSpPr/>
          <p:nvPr/>
        </p:nvSpPr>
        <p:spPr>
          <a:xfrm>
            <a:off x="8380428" y="3681168"/>
            <a:ext cx="2828042" cy="152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Выводим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41699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BCAA0-C2B4-479E-9388-87D1FDF99400}"/>
              </a:ext>
            </a:extLst>
          </p:cNvPr>
          <p:cNvSpPr txBox="1"/>
          <p:nvPr/>
        </p:nvSpPr>
        <p:spPr>
          <a:xfrm>
            <a:off x="621516" y="396241"/>
            <a:ext cx="98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 ДЕЛА, надо так разбросать штуки в портфеле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63EB57-0C89-421A-A49D-78567B27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6" y="1085243"/>
            <a:ext cx="583964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48989-C450-4DBE-9C5E-99143CD6ED5F}"/>
              </a:ext>
            </a:extLst>
          </p:cNvPr>
          <p:cNvSpPr txBox="1"/>
          <p:nvPr/>
        </p:nvSpPr>
        <p:spPr>
          <a:xfrm>
            <a:off x="1168924" y="1791093"/>
            <a:ext cx="7041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Акт 3. Оптимизация Монте-Карло (ЁБАНЫЙ РОТ ЭТОГО КАЗИНО БЛЯТЬ)</a:t>
            </a:r>
          </a:p>
        </p:txBody>
      </p:sp>
    </p:spTree>
    <p:extLst>
      <p:ext uri="{BB962C8B-B14F-4D97-AF65-F5344CB8AC3E}">
        <p14:creationId xmlns:p14="http://schemas.microsoft.com/office/powerpoint/2010/main" val="144820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BCAA0-C2B4-479E-9388-87D1FDF99400}"/>
              </a:ext>
            </a:extLst>
          </p:cNvPr>
          <p:cNvSpPr txBox="1"/>
          <p:nvPr/>
        </p:nvSpPr>
        <p:spPr>
          <a:xfrm>
            <a:off x="621516" y="396241"/>
            <a:ext cx="98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Генерим</a:t>
            </a:r>
            <a:r>
              <a:rPr lang="ru-RU" dirty="0"/>
              <a:t> 10к портфелей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90D700-FDF4-482F-9E8C-E74048FB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5" y="1267793"/>
            <a:ext cx="8164689" cy="466638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9AA556-8CFA-49EE-815A-0E12B067BECA}"/>
              </a:ext>
            </a:extLst>
          </p:cNvPr>
          <p:cNvSpPr/>
          <p:nvPr/>
        </p:nvSpPr>
        <p:spPr>
          <a:xfrm>
            <a:off x="5740924" y="3214540"/>
            <a:ext cx="2516956" cy="264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Генерим</a:t>
            </a:r>
            <a:r>
              <a:rPr lang="ru-RU" dirty="0"/>
              <a:t> </a:t>
            </a:r>
            <a:r>
              <a:rPr lang="ru-RU" dirty="0" err="1"/>
              <a:t>рандомные</a:t>
            </a:r>
            <a:r>
              <a:rPr lang="ru-RU" dirty="0"/>
              <a:t> доли для наших тикеров. Затем, используя знакомые функции, для этих </a:t>
            </a:r>
            <a:r>
              <a:rPr lang="ru-RU" dirty="0" err="1"/>
              <a:t>рандомных</a:t>
            </a:r>
            <a:r>
              <a:rPr lang="ru-RU" dirty="0"/>
              <a:t> долей находим такие же </a:t>
            </a:r>
            <a:r>
              <a:rPr lang="ru-RU" dirty="0" err="1"/>
              <a:t>рандомные</a:t>
            </a:r>
            <a:r>
              <a:rPr lang="ru-RU" dirty="0"/>
              <a:t> риски и доходности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FB0E4D-23C9-46A8-9EDA-9DE39FEBF9C9}"/>
              </a:ext>
            </a:extLst>
          </p:cNvPr>
          <p:cNvSpPr/>
          <p:nvPr/>
        </p:nvSpPr>
        <p:spPr>
          <a:xfrm>
            <a:off x="2611225" y="2017335"/>
            <a:ext cx="4713402" cy="36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Зафигачим 10к вариантов портфелей</a:t>
            </a:r>
          </a:p>
        </p:txBody>
      </p:sp>
    </p:spTree>
    <p:extLst>
      <p:ext uri="{BB962C8B-B14F-4D97-AF65-F5344CB8AC3E}">
        <p14:creationId xmlns:p14="http://schemas.microsoft.com/office/powerpoint/2010/main" val="429472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BCAA0-C2B4-479E-9388-87D1FDF99400}"/>
              </a:ext>
            </a:extLst>
          </p:cNvPr>
          <p:cNvSpPr txBox="1"/>
          <p:nvPr/>
        </p:nvSpPr>
        <p:spPr>
          <a:xfrm>
            <a:off x="621516" y="396241"/>
            <a:ext cx="9803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Облачко делает </a:t>
            </a:r>
            <a:r>
              <a:rPr lang="ru-RU" dirty="0" err="1"/>
              <a:t>бррр</a:t>
            </a:r>
            <a:r>
              <a:rPr lang="ru-RU" dirty="0"/>
              <a:t>, но это неправильное почему-то. Должно быть наоборот, чтобы было обратная зависимость доходности от риска. А сейчас будто бы чем выше риск, тем ниже доходность))))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9BA879-121B-41DF-8808-289BED91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0" y="1331201"/>
            <a:ext cx="7931115" cy="4763227"/>
          </a:xfrm>
          <a:prstGeom prst="rect">
            <a:avLst/>
          </a:prstGeom>
        </p:spPr>
      </p:pic>
      <p:sp>
        <p:nvSpPr>
          <p:cNvPr id="9" name="Дуга 8">
            <a:extLst>
              <a:ext uri="{FF2B5EF4-FFF2-40B4-BE49-F238E27FC236}">
                <a16:creationId xmlns:a16="http://schemas.microsoft.com/office/drawing/2014/main" id="{926DB702-7745-45CC-B49B-83BF14D48E9F}"/>
              </a:ext>
            </a:extLst>
          </p:cNvPr>
          <p:cNvSpPr/>
          <p:nvPr/>
        </p:nvSpPr>
        <p:spPr>
          <a:xfrm flipH="1" flipV="1">
            <a:off x="2611224" y="2950588"/>
            <a:ext cx="7117237" cy="1772239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19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BCEE42-9797-4CCF-BE24-9C4B820209A6}"/>
              </a:ext>
            </a:extLst>
          </p:cNvPr>
          <p:cNvSpPr/>
          <p:nvPr/>
        </p:nvSpPr>
        <p:spPr>
          <a:xfrm>
            <a:off x="9404317" y="134331"/>
            <a:ext cx="2565472" cy="357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Ищем оптимальные портфели – с минимальным риском, с максимальной доходностью и с максимальным Шарпом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D237A5-3A38-47DA-8E8E-F18D505B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1" y="134331"/>
            <a:ext cx="8543847" cy="35727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A7EA54-014F-4CA3-83C9-2282ED50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04" y="3940404"/>
            <a:ext cx="3200720" cy="243864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B2549E9-9DC7-4D64-A0B4-BBA9AAB9E589}"/>
              </a:ext>
            </a:extLst>
          </p:cNvPr>
          <p:cNvSpPr/>
          <p:nvPr/>
        </p:nvSpPr>
        <p:spPr>
          <a:xfrm>
            <a:off x="4748857" y="4157221"/>
            <a:ext cx="5837443" cy="168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значения и кайфуем </a:t>
            </a:r>
          </a:p>
        </p:txBody>
      </p:sp>
    </p:spTree>
    <p:extLst>
      <p:ext uri="{BB962C8B-B14F-4D97-AF65-F5344CB8AC3E}">
        <p14:creationId xmlns:p14="http://schemas.microsoft.com/office/powerpoint/2010/main" val="112514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C2300-9E65-4000-9BF9-0392CB3DC141}"/>
              </a:ext>
            </a:extLst>
          </p:cNvPr>
          <p:cNvSpPr txBox="1"/>
          <p:nvPr/>
        </p:nvSpPr>
        <p:spPr>
          <a:xfrm>
            <a:off x="509047" y="320511"/>
            <a:ext cx="940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Отбор тикеров для анализа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EEC79C-9C69-436D-BEB3-5CC12831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664"/>
            <a:ext cx="12192000" cy="471667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051B46-0286-4327-A942-3618138881B4}"/>
              </a:ext>
            </a:extLst>
          </p:cNvPr>
          <p:cNvSpPr/>
          <p:nvPr/>
        </p:nvSpPr>
        <p:spPr>
          <a:xfrm>
            <a:off x="6636470" y="1187777"/>
            <a:ext cx="4383464" cy="112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Скачиваем все тикеры акций с </a:t>
            </a:r>
            <a:r>
              <a:rPr lang="en-US" dirty="0"/>
              <a:t>MOEX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7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BC0526-2D24-46E1-B99B-11A50BAC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841" y="0"/>
            <a:ext cx="12192000" cy="50775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465B34-EC89-4DD4-A91E-1445337A6416}"/>
              </a:ext>
            </a:extLst>
          </p:cNvPr>
          <p:cNvSpPr/>
          <p:nvPr/>
        </p:nvSpPr>
        <p:spPr>
          <a:xfrm>
            <a:off x="5495827" y="4392891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Парсим</a:t>
            </a:r>
            <a:r>
              <a:rPr lang="ru-RU" dirty="0"/>
              <a:t> биржу и агрегатор отчётности. Воруем цену тикера в моменте, количество акций в обращении, прибыль тикера, выручку тикера, </a:t>
            </a:r>
            <a:r>
              <a:rPr lang="en-US" dirty="0"/>
              <a:t>Free cash flow </a:t>
            </a:r>
            <a:r>
              <a:rPr lang="ru-RU" dirty="0"/>
              <a:t>тикера</a:t>
            </a:r>
          </a:p>
        </p:txBody>
      </p:sp>
    </p:spTree>
    <p:extLst>
      <p:ext uri="{BB962C8B-B14F-4D97-AF65-F5344CB8AC3E}">
        <p14:creationId xmlns:p14="http://schemas.microsoft.com/office/powerpoint/2010/main" val="44192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3BA855-08CD-4CEC-BCB7-74D3A04B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607"/>
            <a:ext cx="12192000" cy="514078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A2B37E-8E85-4C01-A69B-E9D86C5D8FBE}"/>
              </a:ext>
            </a:extLst>
          </p:cNvPr>
          <p:cNvSpPr/>
          <p:nvPr/>
        </p:nvSpPr>
        <p:spPr>
          <a:xfrm>
            <a:off x="5495827" y="4392891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 полученным данным считаем фундаментальные показатели всех тикеров с </a:t>
            </a:r>
            <a:r>
              <a:rPr lang="en-US" dirty="0"/>
              <a:t>MOEX: P/E, P/S, P/FCF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E39B78-5C9A-4868-BBAB-4A1C783B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" y="355038"/>
            <a:ext cx="6449325" cy="196242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290C0D-8685-44BC-9615-6AD72DC0E788}"/>
              </a:ext>
            </a:extLst>
          </p:cNvPr>
          <p:cNvSpPr/>
          <p:nvPr/>
        </p:nvSpPr>
        <p:spPr>
          <a:xfrm>
            <a:off x="6903563" y="355038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ЖОСКА фильтруем тикеры по допустимым границам показателей. За основу границ взяли минимальные и максимальные значения </a:t>
            </a:r>
            <a:r>
              <a:rPr lang="en-US" dirty="0"/>
              <a:t>SP500 </a:t>
            </a:r>
            <a:r>
              <a:rPr lang="ru-RU" dirty="0"/>
              <a:t>за 15 лет.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195756-130F-4E2A-9C6D-28F948E3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9034"/>
            <a:ext cx="5899594" cy="421469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6EB2A6-075C-4AF7-906C-9502DFFD0486}"/>
              </a:ext>
            </a:extLst>
          </p:cNvPr>
          <p:cNvSpPr/>
          <p:nvPr/>
        </p:nvSpPr>
        <p:spPr>
          <a:xfrm>
            <a:off x="6903562" y="3429000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результате получили </a:t>
            </a:r>
            <a:r>
              <a:rPr lang="ru-RU" dirty="0" err="1"/>
              <a:t>датафрейм</a:t>
            </a:r>
            <a:r>
              <a:rPr lang="ru-RU" dirty="0"/>
              <a:t> потенциальных красавцев-акций для портфеля</a:t>
            </a:r>
          </a:p>
        </p:txBody>
      </p:sp>
    </p:spTree>
    <p:extLst>
      <p:ext uri="{BB962C8B-B14F-4D97-AF65-F5344CB8AC3E}">
        <p14:creationId xmlns:p14="http://schemas.microsoft.com/office/powerpoint/2010/main" val="22139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48989-C450-4DBE-9C5E-99143CD6ED5F}"/>
              </a:ext>
            </a:extLst>
          </p:cNvPr>
          <p:cNvSpPr txBox="1"/>
          <p:nvPr/>
        </p:nvSpPr>
        <p:spPr>
          <a:xfrm>
            <a:off x="1168924" y="1791093"/>
            <a:ext cx="7041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Акт 2. Оптимизация </a:t>
            </a:r>
            <a:r>
              <a:rPr lang="ru-RU" sz="6000" dirty="0" err="1"/>
              <a:t>Марковица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643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319D1-64BF-436E-B46E-19EA3885B42D}"/>
              </a:ext>
            </a:extLst>
          </p:cNvPr>
          <p:cNvSpPr txBox="1"/>
          <p:nvPr/>
        </p:nvSpPr>
        <p:spPr>
          <a:xfrm>
            <a:off x="490194" y="443060"/>
            <a:ext cx="429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Получение цен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0A334F-6549-4100-908F-DAD675B41E2A}"/>
              </a:ext>
            </a:extLst>
          </p:cNvPr>
          <p:cNvSpPr/>
          <p:nvPr/>
        </p:nvSpPr>
        <p:spPr>
          <a:xfrm>
            <a:off x="7041823" y="1725105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Скачали цены за 8 лет с </a:t>
            </a:r>
            <a:r>
              <a:rPr lang="en-US" dirty="0" err="1"/>
              <a:t>finam</a:t>
            </a:r>
            <a:r>
              <a:rPr lang="ru-RU" dirty="0"/>
              <a:t> по тикерам. Чтобы автоматизировать процесс использовали код с </a:t>
            </a:r>
            <a:r>
              <a:rPr lang="ru-RU" dirty="0" err="1"/>
              <a:t>гитхаба</a:t>
            </a:r>
            <a:r>
              <a:rPr lang="ru-RU" dirty="0"/>
              <a:t> на основе </a:t>
            </a:r>
            <a:r>
              <a:rPr lang="ru-RU" dirty="0" err="1"/>
              <a:t>селениума</a:t>
            </a:r>
            <a:r>
              <a:rPr lang="ru-RU" dirty="0"/>
              <a:t> (по сути он просто </a:t>
            </a:r>
            <a:r>
              <a:rPr lang="ru-RU" dirty="0" err="1"/>
              <a:t>прокликивает</a:t>
            </a:r>
            <a:r>
              <a:rPr lang="ru-RU" dirty="0"/>
              <a:t> все за тебя)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36D700-ABEB-426A-8DE5-5F9BC83F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8" y="1334714"/>
            <a:ext cx="6574652" cy="4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5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9D0C6B-F5DF-43CC-9B4A-E5B91327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408"/>
            <a:ext cx="9578640" cy="440118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8A825-D0FA-41AC-A723-666D4429D029}"/>
              </a:ext>
            </a:extLst>
          </p:cNvPr>
          <p:cNvSpPr/>
          <p:nvPr/>
        </p:nvSpPr>
        <p:spPr>
          <a:xfrm>
            <a:off x="6165130" y="2969443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Склеили данные по всем тикерам циклом и сохранили этот файл в папку, чтобы  не запускать цикл каждый этап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112219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7C64FA-2BA4-4304-9ABB-07C568D40257}"/>
              </a:ext>
            </a:extLst>
          </p:cNvPr>
          <p:cNvSpPr txBox="1"/>
          <p:nvPr/>
        </p:nvSpPr>
        <p:spPr>
          <a:xfrm>
            <a:off x="490194" y="443060"/>
            <a:ext cx="98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Считаем всякое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EC47AB-17D8-499E-AC19-8F1BBB35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1" y="1109710"/>
            <a:ext cx="7682061" cy="508841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E05462-0047-4A6E-AE49-1F2FB9975503}"/>
              </a:ext>
            </a:extLst>
          </p:cNvPr>
          <p:cNvSpPr/>
          <p:nvPr/>
        </p:nvSpPr>
        <p:spPr>
          <a:xfrm>
            <a:off x="6297105" y="2469823"/>
            <a:ext cx="380842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Скользящие средние по </a:t>
            </a:r>
            <a:r>
              <a:rPr lang="ru-RU" dirty="0" err="1"/>
              <a:t>логдоходности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8BE5657-1BCB-42A9-91EB-0070051F17C3}"/>
              </a:ext>
            </a:extLst>
          </p:cNvPr>
          <p:cNvSpPr/>
          <p:nvPr/>
        </p:nvSpPr>
        <p:spPr>
          <a:xfrm>
            <a:off x="6570482" y="3539766"/>
            <a:ext cx="380842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Ковариационная матрица </a:t>
            </a:r>
            <a:r>
              <a:rPr lang="ru-RU" dirty="0" err="1"/>
              <a:t>логдоходностей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74E128D-1C00-473B-8994-99B674038808}"/>
              </a:ext>
            </a:extLst>
          </p:cNvPr>
          <p:cNvSpPr/>
          <p:nvPr/>
        </p:nvSpPr>
        <p:spPr>
          <a:xfrm>
            <a:off x="6570482" y="4410058"/>
            <a:ext cx="380842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Считаем риск всего портфеля по формуле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A25BE0E-AAE4-4AEB-976D-0583364B5B70}"/>
              </a:ext>
            </a:extLst>
          </p:cNvPr>
          <p:cNvSpPr/>
          <p:nvPr/>
        </p:nvSpPr>
        <p:spPr>
          <a:xfrm>
            <a:off x="6485641" y="5304091"/>
            <a:ext cx="380842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Находим ожидаемую доходность портфеля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CCB7616-BB3C-4DFC-A3C5-253241BB8BFE}"/>
              </a:ext>
            </a:extLst>
          </p:cNvPr>
          <p:cNvSpPr/>
          <p:nvPr/>
        </p:nvSpPr>
        <p:spPr>
          <a:xfrm>
            <a:off x="5542961" y="1304857"/>
            <a:ext cx="3808429" cy="56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Скачиваем данные в </a:t>
            </a:r>
            <a:r>
              <a:rPr lang="ru-RU" dirty="0" err="1"/>
              <a:t>питхон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106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349</Words>
  <Application>Microsoft Office PowerPoint</Application>
  <PresentationFormat>Широкоэкранный</PresentationFormat>
  <Paragraphs>35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Зархин</dc:creator>
  <cp:lastModifiedBy>Иван Зархин</cp:lastModifiedBy>
  <cp:revision>10</cp:revision>
  <dcterms:created xsi:type="dcterms:W3CDTF">2023-12-14T16:47:02Z</dcterms:created>
  <dcterms:modified xsi:type="dcterms:W3CDTF">2023-12-15T01:25:19Z</dcterms:modified>
</cp:coreProperties>
</file>