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0" r:id="rId4"/>
    <p:sldId id="259" r:id="rId5"/>
    <p:sldId id="256" r:id="rId6"/>
    <p:sldId id="257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1EBDD-CA3E-45B6-AF2B-3BA49DE59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3B756-E034-4F49-BFD4-6DA5E9B9D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0C0C6-6B25-40A0-9204-816AEED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3A0F-E206-4510-8E40-CD2F0502ADE9}" type="datetimeFigureOut">
              <a:rPr lang="hu-HU" smtClean="0"/>
              <a:t>2022. 02. 10.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E2C86-BF2D-4B8C-8C67-829EECD0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02F4E-03FE-4E4F-B27E-3F920F0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68A-C0D3-4F07-8F42-D55D5A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42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FD89-D91F-430C-BDC3-8C02C4C1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C3691-7A17-46D5-B355-508DF7564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40EF4-D22B-4A7C-A936-4D87B6E0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3A0F-E206-4510-8E40-CD2F0502ADE9}" type="datetimeFigureOut">
              <a:rPr lang="hu-HU" smtClean="0"/>
              <a:t>2022. 02. 10.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AA323-BD7C-49CA-B003-7B2CDDD0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74AF0-89F0-40F7-A4F9-3D014C91B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68A-C0D3-4F07-8F42-D55D5A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167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27BCD-0D68-4460-BD08-279E6AAC3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8CFEE-19BE-4C4D-A0B5-B8E26EE0D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0915D-EA3B-400F-A57A-2079BA57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3A0F-E206-4510-8E40-CD2F0502ADE9}" type="datetimeFigureOut">
              <a:rPr lang="hu-HU" smtClean="0"/>
              <a:t>2022. 02. 10.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6C819-8FCD-4B7B-A778-7FBFAE94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6B87-795A-494D-88FC-19951CE9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68A-C0D3-4F07-8F42-D55D5A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864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C7BC-136B-4C0F-A95C-3A757E97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CA69D-AE72-4CF1-9C30-EBD451933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92580-8069-4131-8F9B-F5E1BE119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3A0F-E206-4510-8E40-CD2F0502ADE9}" type="datetimeFigureOut">
              <a:rPr lang="hu-HU" smtClean="0"/>
              <a:t>2022. 02. 10.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2085C-4D41-4837-B66A-6636AE5F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7A03-2167-4B93-9046-CD019CC3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68A-C0D3-4F07-8F42-D55D5A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930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3FCD-C3B0-4ECE-BD42-9F1F4FFDE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83F6D-B483-48EA-8D05-B7A00F180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A49C3-E656-4E67-A9CD-38F82533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3A0F-E206-4510-8E40-CD2F0502ADE9}" type="datetimeFigureOut">
              <a:rPr lang="hu-HU" smtClean="0"/>
              <a:t>2022. 02. 10.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06F5A-776B-42FB-BE4E-FDEB76152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B24D6-176B-4812-94FC-AF467F3D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68A-C0D3-4F07-8F42-D55D5A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952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311D-129B-477C-B570-9B22F7DC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13F6-EED8-44B5-B0C8-3C9FD7BD9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BB2D7-5FFD-4CAE-9699-DCF97716B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AC798-7AC3-4739-AB8C-1047DD1B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3A0F-E206-4510-8E40-CD2F0502ADE9}" type="datetimeFigureOut">
              <a:rPr lang="hu-HU" smtClean="0"/>
              <a:t>2022. 02. 10.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E816B-5BE0-4515-8594-B5F932EF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B9A8E-16E3-4394-8488-7550CA857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68A-C0D3-4F07-8F42-D55D5A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530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8C5D-BC5E-4B82-8F3B-7F12CEA9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1906C-14A9-47DD-B4F8-EC39BF14D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312AB-4C45-4542-B9A8-167E8E441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6B0C2-BF91-4AB8-AAFA-0487B0070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34039-A036-473B-BA74-71A23A66A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CCBFB3-8390-4826-A25A-5D752942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3A0F-E206-4510-8E40-CD2F0502ADE9}" type="datetimeFigureOut">
              <a:rPr lang="hu-HU" smtClean="0"/>
              <a:t>2022. 02. 10.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65C6A7-0ECE-49F0-BDCB-FBB56A6B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709C4-F91B-484D-B8F2-6284E317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68A-C0D3-4F07-8F42-D55D5A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330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CB05-BA9C-4181-9D74-B6BC7F02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629405-6C4F-49EB-8BE4-A23009A6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3A0F-E206-4510-8E40-CD2F0502ADE9}" type="datetimeFigureOut">
              <a:rPr lang="hu-HU" smtClean="0"/>
              <a:t>2022. 02. 10.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B7197-7EF2-48FE-B887-81E6C3D5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27316-A937-4D47-B65A-BF824F83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68A-C0D3-4F07-8F42-D55D5A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7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18A4B-A948-4614-ABD3-11446CB5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3A0F-E206-4510-8E40-CD2F0502ADE9}" type="datetimeFigureOut">
              <a:rPr lang="hu-HU" smtClean="0"/>
              <a:t>2022. 02. 10.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EB768-4382-4F7B-BC4B-D7FF3ED9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B2F00-8F49-4500-A0BB-38C5D347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68A-C0D3-4F07-8F42-D55D5A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308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6E59-A144-4D99-8E46-36DFADD60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78D7C-5764-40DD-805D-8F336FBDE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391CB-388C-476D-8F77-47EC351EB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C3F4C-16BA-436D-BB75-9498587A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3A0F-E206-4510-8E40-CD2F0502ADE9}" type="datetimeFigureOut">
              <a:rPr lang="hu-HU" smtClean="0"/>
              <a:t>2022. 02. 10.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C6A06-B54A-4C33-AC33-F81AD9DD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2BA47-6EF3-4E19-B711-09366FB0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68A-C0D3-4F07-8F42-D55D5A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226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DBB7-CE8E-42F8-9052-DDE8E83C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AB349-8022-4871-B64D-52B3FB6D5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BF1B4-67D7-43D3-8A9A-CF9AB4CD4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91ECC-40D3-48E4-93A3-16AE7856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3A0F-E206-4510-8E40-CD2F0502ADE9}" type="datetimeFigureOut">
              <a:rPr lang="hu-HU" smtClean="0"/>
              <a:t>2022. 02. 10.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8F883-E031-43CA-B0BF-88DA7869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9B1EF-0494-4671-96F0-73B42B9F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868A-C0D3-4F07-8F42-D55D5A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242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D8963-5637-4D3E-81A6-974EB7EF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77C18-A9B5-4860-9938-2B35C7063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BB92-96F8-4D1B-85B4-A030594D4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3A0F-E206-4510-8E40-CD2F0502ADE9}" type="datetimeFigureOut">
              <a:rPr lang="hu-HU" smtClean="0"/>
              <a:t>2022. 02. 10.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404F4-62C5-4883-81C2-A599492C1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036F6-4FC4-4215-85DD-1685FF370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7868A-C0D3-4F07-8F42-D55D5A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991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hu.wikipedia.org/wiki/Gr%C3%A1felm%C3%A9let" TargetMode="External"/><Relationship Id="rId3" Type="http://schemas.openxmlformats.org/officeDocument/2006/relationships/hyperlink" Target="https://hu.wikipedia.org/w/index.php?title=Szoftvermetrika&amp;action=edit&amp;redlink=1" TargetMode="External"/><Relationship Id="rId7" Type="http://schemas.openxmlformats.org/officeDocument/2006/relationships/hyperlink" Target="https://hu.wikipedia.org/wiki/Forr%C3%A1sk%C3%B3d_(programoz%C3%A1s)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.wikipedia.org/wiki/Szoftver" TargetMode="External"/><Relationship Id="rId5" Type="http://schemas.openxmlformats.org/officeDocument/2006/relationships/hyperlink" Target="https://hu.wikipedia.org/wiki/1976" TargetMode="External"/><Relationship Id="rId4" Type="http://schemas.openxmlformats.org/officeDocument/2006/relationships/hyperlink" Target="https://hu.wikipedia.org/w/index.php?title=Thomas_J._McCabe&amp;action=edit&amp;redlink=1" TargetMode="External"/><Relationship Id="rId9" Type="http://schemas.openxmlformats.org/officeDocument/2006/relationships/hyperlink" Target="https://hu.wikipedia.org/wiki/Ciklomatikus_sz%C3%A1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Programtervez%C3%A9si_mint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3A57-B61A-4429-8F89-E2A0A0917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noFill/>
        </p:spPr>
        <p:txBody>
          <a:bodyPr/>
          <a:lstStyle/>
          <a:p>
            <a:pPr algn="ctr"/>
            <a:r>
              <a:rPr lang="hu-HU" dirty="0"/>
              <a:t>Tervezési Minták</a:t>
            </a:r>
          </a:p>
        </p:txBody>
      </p:sp>
    </p:spTree>
    <p:extLst>
      <p:ext uri="{BB962C8B-B14F-4D97-AF65-F5344CB8AC3E}">
        <p14:creationId xmlns:p14="http://schemas.microsoft.com/office/powerpoint/2010/main" val="2316929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F51E-0FA8-4522-A1A9-48664950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Viselkedési</a:t>
            </a:r>
            <a:r>
              <a:rPr lang="en-US" dirty="0"/>
              <a:t> </a:t>
            </a:r>
            <a:r>
              <a:rPr lang="en-US" dirty="0" err="1"/>
              <a:t>minták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47E5A-4B31-417B-88EF-08F9A79FF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Chain of responsibility</a:t>
            </a:r>
          </a:p>
          <a:p>
            <a:r>
              <a:rPr lang="en-US" dirty="0"/>
              <a:t>Command</a:t>
            </a:r>
          </a:p>
          <a:p>
            <a:r>
              <a:rPr lang="en-US" dirty="0"/>
              <a:t>Interpreter</a:t>
            </a:r>
          </a:p>
          <a:p>
            <a:r>
              <a:rPr lang="en-US" dirty="0"/>
              <a:t>Iterator</a:t>
            </a:r>
          </a:p>
          <a:p>
            <a:r>
              <a:rPr lang="en-US" dirty="0"/>
              <a:t>Mediator</a:t>
            </a:r>
          </a:p>
          <a:p>
            <a:r>
              <a:rPr lang="en-US" dirty="0"/>
              <a:t>Memento</a:t>
            </a:r>
          </a:p>
          <a:p>
            <a:r>
              <a:rPr lang="en-US" dirty="0"/>
              <a:t>Observer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Strategy</a:t>
            </a:r>
          </a:p>
          <a:p>
            <a:r>
              <a:rPr lang="en-US" dirty="0"/>
              <a:t>Template Method</a:t>
            </a:r>
          </a:p>
          <a:p>
            <a:r>
              <a:rPr lang="en-US"/>
              <a:t>Visitor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689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E18B-2433-43FB-99C1-E0B25C0C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komplexitása</a:t>
            </a:r>
            <a:endParaRPr lang="hu-H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1D06D-E978-4C36-A0FD-D443BC0767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8300" y="1774161"/>
            <a:ext cx="10818181" cy="44800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</a:rPr>
              <a:t>A </a:t>
            </a:r>
            <a:r>
              <a:rPr kumimoji="0" lang="hu-HU" altLang="hu-HU" sz="1600" b="1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</a:rPr>
              <a:t>ciklomatikus</a:t>
            </a:r>
            <a:r>
              <a:rPr kumimoji="0" lang="hu-HU" altLang="hu-HU" sz="16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</a:rPr>
              <a:t> komplexitás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</a:rPr>
              <a:t> egy 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A0000"/>
                </a:solidFill>
                <a:effectLst/>
                <a:hlinkClick r:id="rId3" tooltip="Szoftvermetrika (a lap nem létezik)"/>
              </a:rPr>
              <a:t>szoftvermetrika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</a:rPr>
              <a:t>, melyet 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BA0000"/>
                </a:solidFill>
                <a:effectLst/>
                <a:hlinkClick r:id="rId4" tooltip="Thomas J. McCabe (a lap nem létezik)"/>
              </a:rPr>
              <a:t>Thomas J.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BA0000"/>
                </a:solidFill>
                <a:effectLst/>
                <a:hlinkClick r:id="rId4" tooltip="Thomas J. McCabe (a lap nem létezik)"/>
              </a:rPr>
              <a:t>McCabe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</a:rPr>
              <a:t> publikált 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0645AD"/>
                </a:solidFill>
                <a:effectLst/>
                <a:hlinkClick r:id="rId5" tooltip="1976"/>
              </a:rPr>
              <a:t>1976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</a:rPr>
              <a:t>-ban. Alkotója után gyakran </a:t>
            </a:r>
            <a:r>
              <a:rPr kumimoji="0" lang="hu-HU" altLang="hu-HU" sz="1600" b="1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</a:rPr>
              <a:t>McCabe</a:t>
            </a:r>
            <a:r>
              <a:rPr kumimoji="0" lang="hu-HU" altLang="hu-HU" sz="16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</a:rPr>
              <a:t>-komplexitásnak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</a:rPr>
              <a:t> is nevezik. </a:t>
            </a:r>
            <a:endParaRPr kumimoji="0" lang="en-US" altLang="hu-HU" sz="16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</a:rPr>
              <a:t>A metrika egy adott 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0645AD"/>
                </a:solidFill>
                <a:effectLst/>
                <a:hlinkClick r:id="rId6" tooltip="Szoftver"/>
              </a:rPr>
              <a:t>szoftver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</a:rPr>
              <a:t> 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0645AD"/>
                </a:solidFill>
                <a:effectLst/>
                <a:hlinkClick r:id="rId7" tooltip="Forráskód (programozás)"/>
              </a:rPr>
              <a:t>forráskódjának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</a:rPr>
              <a:t> alapján határozza meg annak komplexitását, egy konkrét számértékben kifejezve.</a:t>
            </a:r>
            <a:endParaRPr kumimoji="0" lang="en-US" altLang="hu-HU" sz="16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</a:rPr>
              <a:t>A komplexitás számítása a 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0645AD"/>
                </a:solidFill>
                <a:effectLst/>
                <a:hlinkClick r:id="rId8" tooltip="Gráfelmélet"/>
              </a:rPr>
              <a:t>gráfelméletre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</a:rPr>
              <a:t> alapul. A forráskódban az elágazásokból felépülő gráf pontjai, és a köztük lévő élek alapján számítható az alábbi módon: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A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ciklomatikus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 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McCabe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) </a:t>
            </a:r>
            <a:r>
              <a:rPr kumimoji="0" lang="hu-HU" altLang="hu-HU" sz="1600" b="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komplexitás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 értéke: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1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M</a:t>
            </a:r>
            <a:r>
              <a:rPr kumimoji="0" lang="hu-HU" altLang="hu-HU" sz="1600" b="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 = E − N + 2P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ahol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E: A gráf éleinek száma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N: A gráfban lévő csúcsok száma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P: Az összefüggő komponensek száma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A 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0645AD"/>
                </a:solidFill>
                <a:effectLst/>
                <a:cs typeface="Arial" panose="020B0604020202020204" pitchFamily="34" charset="0"/>
                <a:hlinkClick r:id="rId9" tooltip="Ciklomatikus szám"/>
              </a:rPr>
              <a:t>ciklomatikus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0645AD"/>
                </a:solidFill>
                <a:effectLst/>
                <a:cs typeface="Arial" panose="020B0604020202020204" pitchFamily="34" charset="0"/>
                <a:hlinkClick r:id="rId9" tooltip="Ciklomatikus szám"/>
              </a:rPr>
              <a:t> </a:t>
            </a:r>
            <a:r>
              <a:rPr kumimoji="0" lang="hu-HU" altLang="hu-HU" sz="1600" b="0" i="1" u="none" strike="noStrike" cap="none" normalizeH="0" baseline="0" dirty="0">
                <a:ln>
                  <a:noFill/>
                </a:ln>
                <a:solidFill>
                  <a:srgbClr val="0645AD"/>
                </a:solidFill>
                <a:effectLst/>
                <a:cs typeface="Arial" panose="020B0604020202020204" pitchFamily="34" charset="0"/>
                <a:hlinkClick r:id="rId9" tooltip="Ciklomatikus szám"/>
              </a:rPr>
              <a:t>szám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: </a:t>
            </a:r>
            <a:r>
              <a:rPr kumimoji="0" lang="hu-HU" altLang="hu-HU" sz="1600" b="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M = E − N + P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A fenti két érték közötti kapcsolat, hogy a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ciklomatikus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 komplexitás, a gráf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ciklomatikus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 száma, mely a lehetséges kimeneteket köti össze a megfelelő bemenetekkel.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Átfogalmazva szoftverekre: a gráfot az adott függvényben lévő utasítások alkotják, él akkor van 2 utasítás között, ha az egyik után a másik azonnal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végrehajtódhat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, </a:t>
            </a:r>
            <a:endParaRPr kumimoji="0" lang="en-US" altLang="hu-HU" sz="16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így a metrika közvetlenül számolja a lineárisan független útvonalakat a forráskódon keresztül.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0037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9480-9E56-4526-A828-4447CC3B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fontos a komplexitás?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FE9C-AAB5-409B-82FC-46F9CB930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Refaktorálhatóság</a:t>
            </a:r>
          </a:p>
          <a:p>
            <a:r>
              <a:rPr lang="hu-HU" dirty="0"/>
              <a:t>Átláthatóság</a:t>
            </a:r>
          </a:p>
          <a:p>
            <a:r>
              <a:rPr lang="hu-HU" dirty="0"/>
              <a:t>Feloszthatóság</a:t>
            </a:r>
          </a:p>
          <a:p>
            <a:r>
              <a:rPr lang="hu-HU" dirty="0"/>
              <a:t>Tesztelhetőség (2</a:t>
            </a:r>
            <a:r>
              <a:rPr lang="hu-HU" baseline="30000" dirty="0"/>
              <a:t>Ciklomatikus komplexitás</a:t>
            </a:r>
            <a:r>
              <a:rPr lang="hu-HU" dirty="0"/>
              <a:t> = Teszt esetek száma)</a:t>
            </a:r>
            <a:endParaRPr lang="hu-HU" sz="2000" baseline="30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05017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FEEA-097E-424F-AD0F-D465A5E5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komplexitás csökkentésének módjai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915E2-7EBD-41D9-B661-3642FD41B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Modularizálás</a:t>
            </a:r>
            <a:endParaRPr lang="en-US" dirty="0"/>
          </a:p>
          <a:p>
            <a:r>
              <a:rPr lang="en-US" dirty="0"/>
              <a:t>OOP</a:t>
            </a:r>
            <a:endParaRPr lang="hu-HU" dirty="0"/>
          </a:p>
          <a:p>
            <a:r>
              <a:rPr lang="en-US" dirty="0"/>
              <a:t>Single responsibility </a:t>
            </a:r>
            <a:r>
              <a:rPr lang="hu-HU" dirty="0"/>
              <a:t>elve</a:t>
            </a:r>
            <a:r>
              <a:rPr lang="en-US" dirty="0"/>
              <a:t>  </a:t>
            </a:r>
            <a:r>
              <a:rPr lang="en-US" sz="1400" i="1" dirty="0"/>
              <a:t>(</a:t>
            </a:r>
            <a:r>
              <a:rPr lang="hu-HU" sz="1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Az a lényege, hogy minden osztálynak egyetlen felelősséget kell lefednie, de azt teljes mértékig. Amikor egy osztály több felelősségi kört is ellát, akkor sokkal jobban ki van téve a változásoknak, mintha csak egy felelősséget látna el.</a:t>
            </a:r>
            <a:r>
              <a:rPr lang="en-US" sz="1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en-US" sz="1400" i="1" dirty="0"/>
          </a:p>
          <a:p>
            <a:r>
              <a:rPr lang="hu-HU" dirty="0"/>
              <a:t>Tervezési</a:t>
            </a:r>
            <a:r>
              <a:rPr lang="en-US" dirty="0"/>
              <a:t> </a:t>
            </a:r>
            <a:r>
              <a:rPr lang="hu-HU" dirty="0"/>
              <a:t>minták használata</a:t>
            </a:r>
            <a:endParaRPr lang="en-US" dirty="0"/>
          </a:p>
          <a:p>
            <a:r>
              <a:rPr lang="en-US" dirty="0" err="1"/>
              <a:t>Stb</a:t>
            </a:r>
            <a:r>
              <a:rPr lang="en-US" dirty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233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5F6D-A72D-49D9-90C2-E19D4B20C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  <a:endParaRPr lang="hu-H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E097E-2F0F-4788-AECF-2276722AE3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Tervezési minták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Részletes</a:t>
            </a:r>
            <a:r>
              <a:rPr lang="en-US" dirty="0"/>
              <a:t> </a:t>
            </a:r>
            <a:r>
              <a:rPr lang="en-US" dirty="0" err="1"/>
              <a:t>leírás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https://hu.wikipedia.org/wiki/Programtervez%C3%A9si_minta</a:t>
            </a:r>
            <a:r>
              <a:rPr lang="en-US" dirty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3784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E18B-2433-43FB-99C1-E0B25C0C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tervezési mintáknak 3 fő csoportja van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5EF4D-AE0E-4C07-8617-F61C3E7D5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Általánosan meghatározott minták</a:t>
            </a:r>
          </a:p>
          <a:p>
            <a:r>
              <a:rPr lang="hu-HU" dirty="0"/>
              <a:t>Gyártó által meghatározott minták (pl. MVVM)</a:t>
            </a:r>
          </a:p>
          <a:p>
            <a:r>
              <a:rPr lang="hu-HU" dirty="0"/>
              <a:t>Általunk kialakított minták</a:t>
            </a:r>
          </a:p>
        </p:txBody>
      </p:sp>
    </p:spTree>
    <p:extLst>
      <p:ext uri="{BB962C8B-B14F-4D97-AF65-F5344CB8AC3E}">
        <p14:creationId xmlns:p14="http://schemas.microsoft.com/office/powerpoint/2010/main" val="311000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BB619-1004-4E61-836C-34945560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Tervezési minták alapesetei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EA39A-4FEB-4AA9-8B41-738205C24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Alapvetően a tervezési mintákat három kategóriába soroljuk:</a:t>
            </a:r>
          </a:p>
          <a:p>
            <a:r>
              <a:rPr lang="hu-HU" dirty="0" err="1"/>
              <a:t>Lézrehozási</a:t>
            </a:r>
            <a:r>
              <a:rPr lang="hu-HU" dirty="0"/>
              <a:t> minták</a:t>
            </a:r>
          </a:p>
          <a:p>
            <a:r>
              <a:rPr lang="hu-HU" dirty="0" err="1"/>
              <a:t>Struktúrális</a:t>
            </a:r>
            <a:r>
              <a:rPr lang="hu-HU" dirty="0"/>
              <a:t> minták</a:t>
            </a:r>
          </a:p>
          <a:p>
            <a:r>
              <a:rPr lang="hu-HU" dirty="0"/>
              <a:t>Viselkedési minták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27231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8D7E-528C-4553-9F0F-4282F7AD1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Létrehozási</a:t>
            </a:r>
            <a:r>
              <a:rPr lang="en-US" dirty="0"/>
              <a:t> </a:t>
            </a:r>
            <a:r>
              <a:rPr lang="en-US" dirty="0" err="1"/>
              <a:t>minták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C96E5-6988-483F-98BC-1C83E4481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Factory</a:t>
            </a:r>
          </a:p>
          <a:p>
            <a:r>
              <a:rPr lang="en-US" dirty="0"/>
              <a:t>Builder</a:t>
            </a:r>
          </a:p>
          <a:p>
            <a:r>
              <a:rPr lang="en-US" dirty="0"/>
              <a:t>Factory Method</a:t>
            </a:r>
          </a:p>
          <a:p>
            <a:r>
              <a:rPr lang="en-US" dirty="0"/>
              <a:t>Prototype</a:t>
            </a:r>
          </a:p>
          <a:p>
            <a:r>
              <a:rPr lang="en-US" dirty="0"/>
              <a:t>Singleton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99531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3BE5-CCA9-430A-9E6C-21F350D7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Sruktúrális</a:t>
            </a:r>
            <a:r>
              <a:rPr lang="en-US" dirty="0"/>
              <a:t> </a:t>
            </a:r>
            <a:r>
              <a:rPr lang="en-US" dirty="0" err="1"/>
              <a:t>minták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5C75-41DA-4430-82A3-E21682690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Adapter</a:t>
            </a:r>
          </a:p>
          <a:p>
            <a:r>
              <a:rPr lang="en-US" dirty="0"/>
              <a:t>Bridge</a:t>
            </a:r>
          </a:p>
          <a:p>
            <a:r>
              <a:rPr lang="en-US" dirty="0"/>
              <a:t>Composite</a:t>
            </a:r>
          </a:p>
          <a:p>
            <a:r>
              <a:rPr lang="en-US" dirty="0"/>
              <a:t>Decorator</a:t>
            </a:r>
          </a:p>
          <a:p>
            <a:r>
              <a:rPr lang="en-US" dirty="0"/>
              <a:t>Façade</a:t>
            </a:r>
          </a:p>
          <a:p>
            <a:r>
              <a:rPr lang="en-US" dirty="0"/>
              <a:t>Flyweight</a:t>
            </a:r>
          </a:p>
          <a:p>
            <a:r>
              <a:rPr lang="en-US" dirty="0"/>
              <a:t>Proxy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9783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354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Tervezési Minták</vt:lpstr>
      <vt:lpstr>Kód komplexitása</vt:lpstr>
      <vt:lpstr>Miért fontos a komplexitás?</vt:lpstr>
      <vt:lpstr>A komplexitás csökkentésének módjai</vt:lpstr>
      <vt:lpstr>Design Patterns</vt:lpstr>
      <vt:lpstr>A tervezési mintáknak 3 fő csoportja van</vt:lpstr>
      <vt:lpstr>Tervezési minták alapesetei</vt:lpstr>
      <vt:lpstr>Létrehozási minták</vt:lpstr>
      <vt:lpstr>Sruktúrális minták</vt:lpstr>
      <vt:lpstr>Viselkedési minták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Asboth Zsolt Oszkár</dc:creator>
  <cp:lastModifiedBy>Asboth Zsolt Oszkár</cp:lastModifiedBy>
  <cp:revision>21</cp:revision>
  <dcterms:created xsi:type="dcterms:W3CDTF">2022-02-10T07:14:34Z</dcterms:created>
  <dcterms:modified xsi:type="dcterms:W3CDTF">2022-02-10T16:41:10Z</dcterms:modified>
</cp:coreProperties>
</file>