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3.png" ContentType="image/png"/>
  <Override PartName="/ppt/media/image1.jpeg" ContentType="image/jpeg"/>
  <Override PartName="/ppt/media/image7.png" ContentType="image/png"/>
  <Override PartName="/ppt/media/image2.gif" ContentType="image/gif"/>
  <Override PartName="/ppt/media/image4.png" ContentType="image/png"/>
  <Override PartName="/ppt/media/image5.png" ContentType="image/png"/>
  <Override PartName="/ppt/media/image6.png" ContentType="image/png"/>
  <Override PartName="/ppt/media/image19.wmf" ContentType="image/x-wmf"/>
  <Override PartName="/ppt/media/image8.png" ContentType="image/png"/>
  <Override PartName="/ppt/media/image30.wmf" ContentType="image/x-wmf"/>
  <Override PartName="/ppt/media/image9.png" ContentType="image/png"/>
  <Override PartName="/ppt/media/image22.wmf" ContentType="image/x-wmf"/>
  <Override PartName="/ppt/media/image10.png" ContentType="image/png"/>
  <Override PartName="/ppt/media/image23.wmf" ContentType="image/x-wmf"/>
  <Override PartName="/ppt/media/image11.png" ContentType="image/png"/>
  <Override PartName="/ppt/media/image24.wmf" ContentType="image/x-wmf"/>
  <Override PartName="/ppt/media/image12.png" ContentType="image/png"/>
  <Override PartName="/ppt/media/image25.wmf" ContentType="image/x-wmf"/>
  <Override PartName="/ppt/media/image13.png" ContentType="image/png"/>
  <Override PartName="/ppt/media/image26.wmf" ContentType="image/x-wmf"/>
  <Override PartName="/ppt/media/image14.png" ContentType="image/png"/>
  <Override PartName="/ppt/media/image27.wmf" ContentType="image/x-wmf"/>
  <Override PartName="/ppt/media/image15.png" ContentType="image/png"/>
  <Override PartName="/ppt/media/image28.wmf" ContentType="image/x-wmf"/>
  <Override PartName="/ppt/media/image16.png" ContentType="image/png"/>
  <Override PartName="/ppt/media/image29.wmf" ContentType="image/x-wmf"/>
  <Override PartName="/ppt/media/image17.png" ContentType="image/png"/>
  <Override PartName="/ppt/media/image18.png" ContentType="image/png"/>
  <Override PartName="/ppt/media/image20.wmf" ContentType="image/x-wmf"/>
  <Override PartName="/ppt/media/image21.wmf" ContentType="image/x-wmf"/>
  <Override PartName="/ppt/media/image31.wmf" ContentType="image/x-wmf"/>
  <Override PartName="/ppt/media/image32.wmf" ContentType="image/x-wmf"/>
  <Override PartName="/ppt/media/image33.wmf" ContentType="image/x-wmf"/>
  <Override PartName="/ppt/media/image34.wmf" ContentType="image/x-wmf"/>
  <Override PartName="/ppt/media/image35.png" ContentType="image/png"/>
  <Override PartName="/ppt/media/image3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uk-UA" sz="6000" spc="-1" strike="noStrike">
                <a:solidFill>
                  <a:srgbClr val="000000"/>
                </a:solidFill>
                <a:latin typeface="Calibri Light"/>
              </a:rPr>
              <a:t>Клацніть, щоб редагувати стиль зразка заголовка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877A7F2-72B2-4142-A92E-C3AD9BFBDF33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24.9.19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477F2AC-EAA1-4CE7-8428-A869BB6D5F3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uk-UA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gif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6" Type="http://schemas.openxmlformats.org/officeDocument/2006/relationships/image" Target="../media/image24.wmf"/><Relationship Id="rId7" Type="http://schemas.openxmlformats.org/officeDocument/2006/relationships/image" Target="../media/image25.wmf"/><Relationship Id="rId8" Type="http://schemas.openxmlformats.org/officeDocument/2006/relationships/image" Target="../media/image26.wmf"/><Relationship Id="rId9" Type="http://schemas.openxmlformats.org/officeDocument/2006/relationships/image" Target="../media/image27.wmf"/><Relationship Id="rId10" Type="http://schemas.openxmlformats.org/officeDocument/2006/relationships/image" Target="../media/image28.wmf"/><Relationship Id="rId11" Type="http://schemas.openxmlformats.org/officeDocument/2006/relationships/image" Target="../media/image29.wmf"/><Relationship Id="rId12" Type="http://schemas.openxmlformats.org/officeDocument/2006/relationships/image" Target="../media/image30.wmf"/><Relationship Id="rId13" Type="http://schemas.openxmlformats.org/officeDocument/2006/relationships/image" Target="../media/image31.wmf"/><Relationship Id="rId14" Type="http://schemas.openxmlformats.org/officeDocument/2006/relationships/image" Target="../media/image32.wmf"/><Relationship Id="rId15" Type="http://schemas.openxmlformats.org/officeDocument/2006/relationships/image" Target="../media/image33.wmf"/><Relationship Id="rId16" Type="http://schemas.openxmlformats.org/officeDocument/2006/relationships/image" Target="../media/image34.wmf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140720" y="1349280"/>
            <a:ext cx="391032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3500" spc="-1" strike="noStrike">
                <a:solidFill>
                  <a:srgbClr val="002060"/>
                </a:solidFill>
                <a:latin typeface="Verdana"/>
                <a:ea typeface="Verdana"/>
              </a:rPr>
              <a:t>Бізнес-модель</a:t>
            </a:r>
            <a:endParaRPr b="0" lang="ru-RU" sz="3500" spc="-1" strike="noStrike">
              <a:latin typeface="Arial"/>
            </a:endParaRPr>
          </a:p>
        </p:txBody>
      </p:sp>
      <p:sp>
        <p:nvSpPr>
          <p:cNvPr id="42" name="Line 2"/>
          <p:cNvSpPr/>
          <p:nvPr/>
        </p:nvSpPr>
        <p:spPr>
          <a:xfrm>
            <a:off x="2211840" y="2601000"/>
            <a:ext cx="7519320" cy="0"/>
          </a:xfrm>
          <a:prstGeom prst="line">
            <a:avLst/>
          </a:prstGeom>
          <a:ln w="2844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49" descr=""/>
          <p:cNvPicPr/>
          <p:nvPr/>
        </p:nvPicPr>
        <p:blipFill>
          <a:blip r:embed="rId1"/>
          <a:stretch/>
        </p:blipFill>
        <p:spPr>
          <a:xfrm>
            <a:off x="9490320" y="0"/>
            <a:ext cx="2591640" cy="124380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4902120" y="2601000"/>
            <a:ext cx="23648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500" spc="-1" strike="noStrike">
                <a:solidFill>
                  <a:srgbClr val="002060"/>
                </a:solidFill>
                <a:latin typeface="Verdana"/>
                <a:ea typeface="Verdana"/>
              </a:rPr>
              <a:t>назва підприємства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5540400" y="4568400"/>
            <a:ext cx="154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2060"/>
                </a:solidFill>
                <a:latin typeface="Verdana"/>
                <a:ea typeface="Verdana"/>
              </a:rPr>
              <a:t>Власники: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" name="Line 5"/>
          <p:cNvSpPr/>
          <p:nvPr/>
        </p:nvSpPr>
        <p:spPr>
          <a:xfrm>
            <a:off x="7095600" y="4914360"/>
            <a:ext cx="4667040" cy="0"/>
          </a:xfrm>
          <a:prstGeom prst="line">
            <a:avLst/>
          </a:prstGeom>
          <a:ln w="1908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6"/>
          <p:cNvSpPr/>
          <p:nvPr/>
        </p:nvSpPr>
        <p:spPr>
          <a:xfrm>
            <a:off x="7095600" y="5406120"/>
            <a:ext cx="4667040" cy="0"/>
          </a:xfrm>
          <a:prstGeom prst="line">
            <a:avLst/>
          </a:prstGeom>
          <a:ln w="1908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7"/>
          <p:cNvSpPr/>
          <p:nvPr/>
        </p:nvSpPr>
        <p:spPr>
          <a:xfrm>
            <a:off x="7095600" y="5913720"/>
            <a:ext cx="4667040" cy="0"/>
          </a:xfrm>
          <a:prstGeom prst="line">
            <a:avLst/>
          </a:prstGeom>
          <a:ln w="1908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8"/>
          <p:cNvSpPr/>
          <p:nvPr/>
        </p:nvSpPr>
        <p:spPr>
          <a:xfrm>
            <a:off x="181080" y="5921280"/>
            <a:ext cx="3261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002060"/>
                </a:solidFill>
                <a:latin typeface="Verdana"/>
                <a:ea typeface="Verdana"/>
              </a:rPr>
              <a:t>«_____» ____________ 2018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0" name="Line 9"/>
          <p:cNvSpPr/>
          <p:nvPr/>
        </p:nvSpPr>
        <p:spPr>
          <a:xfrm>
            <a:off x="2213280" y="3303720"/>
            <a:ext cx="7519320" cy="0"/>
          </a:xfrm>
          <a:prstGeom prst="line">
            <a:avLst/>
          </a:prstGeom>
          <a:ln w="2844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0"/>
          <p:cNvSpPr/>
          <p:nvPr/>
        </p:nvSpPr>
        <p:spPr>
          <a:xfrm>
            <a:off x="3835800" y="3355560"/>
            <a:ext cx="45198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500" spc="-1" strike="noStrike">
                <a:solidFill>
                  <a:srgbClr val="002060"/>
                </a:solidFill>
                <a:latin typeface="Verdana"/>
                <a:ea typeface="Verdana"/>
              </a:rPr>
              <a:t>місце знаходження та дата заснування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18720" y="6581160"/>
            <a:ext cx="3282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2060"/>
                </a:solidFill>
                <a:latin typeface="Verdana"/>
                <a:ea typeface="Verdana"/>
              </a:rPr>
              <a:t>© Business community school, 2018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53" name="Рисунок 13" descr=""/>
          <p:cNvPicPr/>
          <p:nvPr/>
        </p:nvPicPr>
        <p:blipFill>
          <a:blip r:embed="rId2"/>
          <a:stretch/>
        </p:blipFill>
        <p:spPr>
          <a:xfrm>
            <a:off x="7896240" y="99360"/>
            <a:ext cx="1350000" cy="1296000"/>
          </a:xfrm>
          <a:prstGeom prst="rect">
            <a:avLst/>
          </a:prstGeom>
          <a:ln>
            <a:noFill/>
          </a:ln>
        </p:spPr>
      </p:pic>
      <p:sp>
        <p:nvSpPr>
          <p:cNvPr id="54" name="CustomShape 12"/>
          <p:cNvSpPr/>
          <p:nvPr/>
        </p:nvSpPr>
        <p:spPr>
          <a:xfrm>
            <a:off x="4988880" y="255960"/>
            <a:ext cx="3080160" cy="14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1" lang="ru-RU" sz="1400" spc="-1" strike="noStrike">
                <a:solidFill>
                  <a:srgbClr val="16216a"/>
                </a:solidFill>
                <a:latin typeface="Verdana"/>
                <a:ea typeface="Verdana"/>
              </a:rPr>
              <a:t>Департамент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ru-RU" sz="1400" spc="-1" strike="noStrike">
                <a:solidFill>
                  <a:srgbClr val="16216a"/>
                </a:solidFill>
                <a:latin typeface="Verdana"/>
                <a:ea typeface="Verdana"/>
              </a:rPr>
              <a:t>економічного розвитку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ru-RU" sz="1400" spc="-1" strike="noStrike">
                <a:solidFill>
                  <a:srgbClr val="16216a"/>
                </a:solidFill>
                <a:latin typeface="Verdana"/>
                <a:ea typeface="Verdana"/>
              </a:rPr>
              <a:t>Дніпропетровської обласної державної адміністрації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5" name="TextShape 13"/>
          <p:cNvSpPr txBox="1"/>
          <p:nvPr/>
        </p:nvSpPr>
        <p:spPr>
          <a:xfrm>
            <a:off x="5184000" y="2160000"/>
            <a:ext cx="1055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ru-RU" sz="1800" spc="-1" strike="noStrike">
                <a:latin typeface="Arial"/>
              </a:rPr>
              <a:t>DEVS24</a:t>
            </a:r>
            <a:endParaRPr b="1" lang="ru-RU" sz="1800" spc="-1" strike="noStrike">
              <a:latin typeface="Arial"/>
            </a:endParaRPr>
          </a:p>
        </p:txBody>
      </p:sp>
      <p:sp>
        <p:nvSpPr>
          <p:cNvPr id="56" name="TextShape 14"/>
          <p:cNvSpPr txBox="1"/>
          <p:nvPr/>
        </p:nvSpPr>
        <p:spPr>
          <a:xfrm>
            <a:off x="4570920" y="2957400"/>
            <a:ext cx="2485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Украина - Филиппины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" name="TextShape 15"/>
          <p:cNvSpPr txBox="1"/>
          <p:nvPr/>
        </p:nvSpPr>
        <p:spPr>
          <a:xfrm>
            <a:off x="7295040" y="4477680"/>
            <a:ext cx="2280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Александр Шугуров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40880" y="139680"/>
            <a:ext cx="364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2060"/>
                </a:solidFill>
                <a:latin typeface="Verdana"/>
                <a:ea typeface="Verdana"/>
              </a:rPr>
              <a:t>Основний процес бізнесу: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63" name="Рисунок 3" descr=""/>
          <p:cNvPicPr/>
          <p:nvPr/>
        </p:nvPicPr>
        <p:blipFill>
          <a:blip r:embed="rId1"/>
          <a:stretch/>
        </p:blipFill>
        <p:spPr>
          <a:xfrm>
            <a:off x="336240" y="706680"/>
            <a:ext cx="2628720" cy="1396800"/>
          </a:xfrm>
          <a:prstGeom prst="rect">
            <a:avLst/>
          </a:prstGeom>
          <a:ln>
            <a:noFill/>
          </a:ln>
        </p:spPr>
      </p:pic>
      <p:pic>
        <p:nvPicPr>
          <p:cNvPr id="164" name="Рисунок 4" descr=""/>
          <p:cNvPicPr/>
          <p:nvPr/>
        </p:nvPicPr>
        <p:blipFill>
          <a:blip r:embed="rId2"/>
          <a:stretch/>
        </p:blipFill>
        <p:spPr>
          <a:xfrm>
            <a:off x="3089880" y="706680"/>
            <a:ext cx="2628720" cy="1396800"/>
          </a:xfrm>
          <a:prstGeom prst="rect">
            <a:avLst/>
          </a:prstGeom>
          <a:ln>
            <a:noFill/>
          </a:ln>
        </p:spPr>
      </p:pic>
      <p:pic>
        <p:nvPicPr>
          <p:cNvPr id="165" name="Рисунок 5" descr=""/>
          <p:cNvPicPr/>
          <p:nvPr/>
        </p:nvPicPr>
        <p:blipFill>
          <a:blip r:embed="rId3"/>
          <a:stretch/>
        </p:blipFill>
        <p:spPr>
          <a:xfrm>
            <a:off x="5843160" y="706680"/>
            <a:ext cx="2628720" cy="1396800"/>
          </a:xfrm>
          <a:prstGeom prst="rect">
            <a:avLst/>
          </a:prstGeom>
          <a:ln>
            <a:noFill/>
          </a:ln>
        </p:spPr>
      </p:pic>
      <p:pic>
        <p:nvPicPr>
          <p:cNvPr id="166" name="Рисунок 6" descr=""/>
          <p:cNvPicPr/>
          <p:nvPr/>
        </p:nvPicPr>
        <p:blipFill>
          <a:blip r:embed="rId4"/>
          <a:stretch/>
        </p:blipFill>
        <p:spPr>
          <a:xfrm>
            <a:off x="8596800" y="706680"/>
            <a:ext cx="2628720" cy="1396800"/>
          </a:xfrm>
          <a:prstGeom prst="rect">
            <a:avLst/>
          </a:prstGeom>
          <a:ln>
            <a:noFill/>
          </a:ln>
        </p:spPr>
      </p:pic>
      <p:pic>
        <p:nvPicPr>
          <p:cNvPr id="167" name="Рисунок 7" descr=""/>
          <p:cNvPicPr/>
          <p:nvPr/>
        </p:nvPicPr>
        <p:blipFill>
          <a:blip r:embed="rId5"/>
          <a:stretch/>
        </p:blipFill>
        <p:spPr>
          <a:xfrm>
            <a:off x="336240" y="2181960"/>
            <a:ext cx="2628720" cy="1396800"/>
          </a:xfrm>
          <a:prstGeom prst="rect">
            <a:avLst/>
          </a:prstGeom>
          <a:ln>
            <a:noFill/>
          </a:ln>
        </p:spPr>
      </p:pic>
      <p:pic>
        <p:nvPicPr>
          <p:cNvPr id="168" name="Рисунок 8" descr=""/>
          <p:cNvPicPr/>
          <p:nvPr/>
        </p:nvPicPr>
        <p:blipFill>
          <a:blip r:embed="rId6"/>
          <a:stretch/>
        </p:blipFill>
        <p:spPr>
          <a:xfrm>
            <a:off x="3089880" y="2181960"/>
            <a:ext cx="2628720" cy="1396800"/>
          </a:xfrm>
          <a:prstGeom prst="rect">
            <a:avLst/>
          </a:prstGeom>
          <a:ln>
            <a:noFill/>
          </a:ln>
        </p:spPr>
      </p:pic>
      <p:pic>
        <p:nvPicPr>
          <p:cNvPr id="169" name="Рисунок 9" descr=""/>
          <p:cNvPicPr/>
          <p:nvPr/>
        </p:nvPicPr>
        <p:blipFill>
          <a:blip r:embed="rId7"/>
          <a:stretch/>
        </p:blipFill>
        <p:spPr>
          <a:xfrm>
            <a:off x="5843160" y="2181960"/>
            <a:ext cx="2628720" cy="1396800"/>
          </a:xfrm>
          <a:prstGeom prst="rect">
            <a:avLst/>
          </a:prstGeom>
          <a:ln>
            <a:noFill/>
          </a:ln>
        </p:spPr>
      </p:pic>
      <p:pic>
        <p:nvPicPr>
          <p:cNvPr id="170" name="Рисунок 10" descr=""/>
          <p:cNvPicPr/>
          <p:nvPr/>
        </p:nvPicPr>
        <p:blipFill>
          <a:blip r:embed="rId8"/>
          <a:stretch/>
        </p:blipFill>
        <p:spPr>
          <a:xfrm>
            <a:off x="8596800" y="2181960"/>
            <a:ext cx="2628720" cy="1396800"/>
          </a:xfrm>
          <a:prstGeom prst="rect">
            <a:avLst/>
          </a:prstGeom>
          <a:ln>
            <a:noFill/>
          </a:ln>
        </p:spPr>
      </p:pic>
      <p:pic>
        <p:nvPicPr>
          <p:cNvPr id="171" name="Рисунок 11" descr=""/>
          <p:cNvPicPr/>
          <p:nvPr/>
        </p:nvPicPr>
        <p:blipFill>
          <a:blip r:embed="rId9"/>
          <a:stretch/>
        </p:blipFill>
        <p:spPr>
          <a:xfrm>
            <a:off x="336240" y="3656880"/>
            <a:ext cx="2628720" cy="1396800"/>
          </a:xfrm>
          <a:prstGeom prst="rect">
            <a:avLst/>
          </a:prstGeom>
          <a:ln>
            <a:noFill/>
          </a:ln>
        </p:spPr>
      </p:pic>
      <p:pic>
        <p:nvPicPr>
          <p:cNvPr id="172" name="Рисунок 12" descr=""/>
          <p:cNvPicPr/>
          <p:nvPr/>
        </p:nvPicPr>
        <p:blipFill>
          <a:blip r:embed="rId10"/>
          <a:stretch/>
        </p:blipFill>
        <p:spPr>
          <a:xfrm>
            <a:off x="3089880" y="3656880"/>
            <a:ext cx="2628720" cy="1396800"/>
          </a:xfrm>
          <a:prstGeom prst="rect">
            <a:avLst/>
          </a:prstGeom>
          <a:ln>
            <a:noFill/>
          </a:ln>
        </p:spPr>
      </p:pic>
      <p:pic>
        <p:nvPicPr>
          <p:cNvPr id="173" name="Рисунок 13" descr=""/>
          <p:cNvPicPr/>
          <p:nvPr/>
        </p:nvPicPr>
        <p:blipFill>
          <a:blip r:embed="rId11"/>
          <a:stretch/>
        </p:blipFill>
        <p:spPr>
          <a:xfrm>
            <a:off x="5843160" y="3656880"/>
            <a:ext cx="2628720" cy="1396800"/>
          </a:xfrm>
          <a:prstGeom prst="rect">
            <a:avLst/>
          </a:prstGeom>
          <a:ln>
            <a:noFill/>
          </a:ln>
        </p:spPr>
      </p:pic>
      <p:pic>
        <p:nvPicPr>
          <p:cNvPr id="174" name="Рисунок 14" descr=""/>
          <p:cNvPicPr/>
          <p:nvPr/>
        </p:nvPicPr>
        <p:blipFill>
          <a:blip r:embed="rId12"/>
          <a:stretch/>
        </p:blipFill>
        <p:spPr>
          <a:xfrm>
            <a:off x="8596800" y="3656880"/>
            <a:ext cx="2628720" cy="1396800"/>
          </a:xfrm>
          <a:prstGeom prst="rect">
            <a:avLst/>
          </a:prstGeom>
          <a:ln>
            <a:noFill/>
          </a:ln>
        </p:spPr>
      </p:pic>
      <p:pic>
        <p:nvPicPr>
          <p:cNvPr id="175" name="Рисунок 15" descr=""/>
          <p:cNvPicPr/>
          <p:nvPr/>
        </p:nvPicPr>
        <p:blipFill>
          <a:blip r:embed="rId13"/>
          <a:stretch/>
        </p:blipFill>
        <p:spPr>
          <a:xfrm>
            <a:off x="336240" y="5054400"/>
            <a:ext cx="2628720" cy="1396800"/>
          </a:xfrm>
          <a:prstGeom prst="rect">
            <a:avLst/>
          </a:prstGeom>
          <a:ln>
            <a:noFill/>
          </a:ln>
        </p:spPr>
      </p:pic>
      <p:pic>
        <p:nvPicPr>
          <p:cNvPr id="176" name="Рисунок 16" descr=""/>
          <p:cNvPicPr/>
          <p:nvPr/>
        </p:nvPicPr>
        <p:blipFill>
          <a:blip r:embed="rId14"/>
          <a:stretch/>
        </p:blipFill>
        <p:spPr>
          <a:xfrm>
            <a:off x="3089880" y="5054400"/>
            <a:ext cx="2628720" cy="1396800"/>
          </a:xfrm>
          <a:prstGeom prst="rect">
            <a:avLst/>
          </a:prstGeom>
          <a:ln>
            <a:noFill/>
          </a:ln>
        </p:spPr>
      </p:pic>
      <p:pic>
        <p:nvPicPr>
          <p:cNvPr id="177" name="Рисунок 17" descr=""/>
          <p:cNvPicPr/>
          <p:nvPr/>
        </p:nvPicPr>
        <p:blipFill>
          <a:blip r:embed="rId15"/>
          <a:stretch/>
        </p:blipFill>
        <p:spPr>
          <a:xfrm>
            <a:off x="5843160" y="5054400"/>
            <a:ext cx="2628720" cy="1396800"/>
          </a:xfrm>
          <a:prstGeom prst="rect">
            <a:avLst/>
          </a:prstGeom>
          <a:ln>
            <a:noFill/>
          </a:ln>
        </p:spPr>
      </p:pic>
      <p:pic>
        <p:nvPicPr>
          <p:cNvPr id="178" name="Рисунок 18" descr=""/>
          <p:cNvPicPr/>
          <p:nvPr/>
        </p:nvPicPr>
        <p:blipFill>
          <a:blip r:embed="rId16"/>
          <a:stretch/>
        </p:blipFill>
        <p:spPr>
          <a:xfrm>
            <a:off x="8596800" y="5054400"/>
            <a:ext cx="2628720" cy="1396800"/>
          </a:xfrm>
          <a:prstGeom prst="rect">
            <a:avLst/>
          </a:prstGeom>
          <a:ln>
            <a:noFill/>
          </a:ln>
        </p:spPr>
      </p:pic>
      <p:pic>
        <p:nvPicPr>
          <p:cNvPr id="179" name="Рисунок 19" descr=""/>
          <p:cNvPicPr/>
          <p:nvPr/>
        </p:nvPicPr>
        <p:blipFill>
          <a:blip r:embed="rId17"/>
          <a:stretch/>
        </p:blipFill>
        <p:spPr>
          <a:xfrm>
            <a:off x="11526480" y="-8640"/>
            <a:ext cx="665280" cy="66528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18720" y="6581160"/>
            <a:ext cx="3282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2060"/>
                </a:solidFill>
                <a:latin typeface="Verdana"/>
                <a:ea typeface="Verdana"/>
              </a:rPr>
              <a:t>© Business community school, 2018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181" name="Picture 2" descr=""/>
          <p:cNvPicPr/>
          <p:nvPr/>
        </p:nvPicPr>
        <p:blipFill>
          <a:blip r:embed="rId18"/>
          <a:stretch/>
        </p:blipFill>
        <p:spPr>
          <a:xfrm>
            <a:off x="84600" y="47520"/>
            <a:ext cx="442440" cy="62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"/>
          <p:cNvGrpSpPr/>
          <p:nvPr/>
        </p:nvGrpSpPr>
        <p:grpSpPr>
          <a:xfrm>
            <a:off x="2056680" y="2074320"/>
            <a:ext cx="1458720" cy="2765160"/>
            <a:chOff x="2056680" y="2074320"/>
            <a:chExt cx="1458720" cy="2765160"/>
          </a:xfrm>
        </p:grpSpPr>
        <p:sp>
          <p:nvSpPr>
            <p:cNvPr id="59" name="CustomShape 2"/>
            <p:cNvSpPr/>
            <p:nvPr/>
          </p:nvSpPr>
          <p:spPr>
            <a:xfrm>
              <a:off x="2075760" y="2074320"/>
              <a:ext cx="1439640" cy="27651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3"/>
            <p:cNvSpPr/>
            <p:nvPr/>
          </p:nvSpPr>
          <p:spPr>
            <a:xfrm>
              <a:off x="2056680" y="2133000"/>
              <a:ext cx="1426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Ключові партнерські</a:t>
              </a:r>
              <a:endParaRPr b="0" lang="ru-R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відносини</a:t>
              </a:r>
              <a:endParaRPr b="0" lang="ru-RU" sz="800" spc="-1" strike="noStrike">
                <a:latin typeface="Arial"/>
              </a:endParaRPr>
            </a:p>
          </p:txBody>
        </p:sp>
      </p:grpSp>
      <p:grpSp>
        <p:nvGrpSpPr>
          <p:cNvPr id="61" name="Group 4"/>
          <p:cNvGrpSpPr/>
          <p:nvPr/>
        </p:nvGrpSpPr>
        <p:grpSpPr>
          <a:xfrm>
            <a:off x="3639960" y="2074320"/>
            <a:ext cx="1439640" cy="1392840"/>
            <a:chOff x="3639960" y="2074320"/>
            <a:chExt cx="1439640" cy="1392840"/>
          </a:xfrm>
        </p:grpSpPr>
        <p:sp>
          <p:nvSpPr>
            <p:cNvPr id="62" name="CustomShape 5"/>
            <p:cNvSpPr/>
            <p:nvPr/>
          </p:nvSpPr>
          <p:spPr>
            <a:xfrm>
              <a:off x="3639960" y="2074320"/>
              <a:ext cx="1439640" cy="13928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6"/>
            <p:cNvSpPr/>
            <p:nvPr/>
          </p:nvSpPr>
          <p:spPr>
            <a:xfrm>
              <a:off x="3659040" y="2134800"/>
              <a:ext cx="13424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Ключові активності</a:t>
              </a:r>
              <a:endParaRPr b="0" lang="ru-R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 </a:t>
              </a: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з партнерами</a:t>
              </a:r>
              <a:endParaRPr b="0" lang="ru-RU" sz="800" spc="-1" strike="noStrike">
                <a:latin typeface="Arial"/>
              </a:endParaRPr>
            </a:p>
          </p:txBody>
        </p:sp>
      </p:grpSp>
      <p:grpSp>
        <p:nvGrpSpPr>
          <p:cNvPr id="64" name="Group 7"/>
          <p:cNvGrpSpPr/>
          <p:nvPr/>
        </p:nvGrpSpPr>
        <p:grpSpPr>
          <a:xfrm>
            <a:off x="3625200" y="3559680"/>
            <a:ext cx="1439640" cy="1281240"/>
            <a:chOff x="3625200" y="3559680"/>
            <a:chExt cx="1439640" cy="1281240"/>
          </a:xfrm>
        </p:grpSpPr>
        <p:sp>
          <p:nvSpPr>
            <p:cNvPr id="65" name="CustomShape 8"/>
            <p:cNvSpPr/>
            <p:nvPr/>
          </p:nvSpPr>
          <p:spPr>
            <a:xfrm>
              <a:off x="3625200" y="3559680"/>
              <a:ext cx="1439640" cy="12812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9"/>
            <p:cNvSpPr/>
            <p:nvPr/>
          </p:nvSpPr>
          <p:spPr>
            <a:xfrm>
              <a:off x="3722040" y="3615480"/>
              <a:ext cx="1186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Ключові ресурси</a:t>
              </a:r>
              <a:endParaRPr b="0" lang="ru-R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 </a:t>
              </a: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та компетенції</a:t>
              </a:r>
              <a:endParaRPr b="0" lang="ru-RU" sz="800" spc="-1" strike="noStrike">
                <a:latin typeface="Arial"/>
              </a:endParaRPr>
            </a:p>
          </p:txBody>
        </p:sp>
      </p:grpSp>
      <p:grpSp>
        <p:nvGrpSpPr>
          <p:cNvPr id="67" name="Group 10"/>
          <p:cNvGrpSpPr/>
          <p:nvPr/>
        </p:nvGrpSpPr>
        <p:grpSpPr>
          <a:xfrm>
            <a:off x="5203800" y="2077920"/>
            <a:ext cx="1439640" cy="2761560"/>
            <a:chOff x="5203800" y="2077920"/>
            <a:chExt cx="1439640" cy="2761560"/>
          </a:xfrm>
        </p:grpSpPr>
        <p:sp>
          <p:nvSpPr>
            <p:cNvPr id="68" name="CustomShape 11"/>
            <p:cNvSpPr/>
            <p:nvPr/>
          </p:nvSpPr>
          <p:spPr>
            <a:xfrm>
              <a:off x="5203800" y="2077920"/>
              <a:ext cx="1439640" cy="27615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12"/>
            <p:cNvSpPr/>
            <p:nvPr/>
          </p:nvSpPr>
          <p:spPr>
            <a:xfrm>
              <a:off x="5238720" y="2136600"/>
              <a:ext cx="1375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Концепція бізнесу</a:t>
              </a:r>
              <a:endParaRPr b="0" lang="ru-R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Пропозиція цінності</a:t>
              </a:r>
              <a:endParaRPr b="0" lang="ru-RU" sz="800" spc="-1" strike="noStrike">
                <a:latin typeface="Arial"/>
              </a:endParaRPr>
            </a:p>
          </p:txBody>
        </p:sp>
      </p:grpSp>
      <p:grpSp>
        <p:nvGrpSpPr>
          <p:cNvPr id="70" name="Group 13"/>
          <p:cNvGrpSpPr/>
          <p:nvPr/>
        </p:nvGrpSpPr>
        <p:grpSpPr>
          <a:xfrm>
            <a:off x="2035800" y="4887720"/>
            <a:ext cx="3043800" cy="1693080"/>
            <a:chOff x="2035800" y="4887720"/>
            <a:chExt cx="3043800" cy="1693080"/>
          </a:xfrm>
        </p:grpSpPr>
        <p:sp>
          <p:nvSpPr>
            <p:cNvPr id="71" name="CustomShape 14"/>
            <p:cNvSpPr/>
            <p:nvPr/>
          </p:nvSpPr>
          <p:spPr>
            <a:xfrm>
              <a:off x="2035800" y="4887720"/>
              <a:ext cx="3043800" cy="169308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15"/>
            <p:cNvSpPr/>
            <p:nvPr/>
          </p:nvSpPr>
          <p:spPr>
            <a:xfrm>
              <a:off x="2042640" y="4922280"/>
              <a:ext cx="3034800" cy="212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Структура витрат</a:t>
              </a:r>
              <a:endParaRPr b="0" lang="ru-RU" sz="800" spc="-1" strike="noStrike">
                <a:latin typeface="Arial"/>
              </a:endParaRPr>
            </a:p>
          </p:txBody>
        </p:sp>
      </p:grpSp>
      <p:grpSp>
        <p:nvGrpSpPr>
          <p:cNvPr id="73" name="Group 16"/>
          <p:cNvGrpSpPr/>
          <p:nvPr/>
        </p:nvGrpSpPr>
        <p:grpSpPr>
          <a:xfrm>
            <a:off x="6775200" y="2077920"/>
            <a:ext cx="1505520" cy="1392840"/>
            <a:chOff x="6775200" y="2077920"/>
            <a:chExt cx="1505520" cy="1392840"/>
          </a:xfrm>
        </p:grpSpPr>
        <p:sp>
          <p:nvSpPr>
            <p:cNvPr id="74" name="CustomShape 17"/>
            <p:cNvSpPr/>
            <p:nvPr/>
          </p:nvSpPr>
          <p:spPr>
            <a:xfrm>
              <a:off x="6788160" y="2077920"/>
              <a:ext cx="1439640" cy="13928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18"/>
            <p:cNvSpPr/>
            <p:nvPr/>
          </p:nvSpPr>
          <p:spPr>
            <a:xfrm>
              <a:off x="6775200" y="2138400"/>
              <a:ext cx="15055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Відносини з </a:t>
              </a:r>
              <a:endParaRPr b="0" lang="ru-R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Ключовими клієнтами</a:t>
              </a:r>
              <a:endParaRPr b="0" lang="ru-RU" sz="800" spc="-1" strike="noStrike">
                <a:latin typeface="Arial"/>
              </a:endParaRPr>
            </a:p>
          </p:txBody>
        </p:sp>
      </p:grpSp>
      <p:grpSp>
        <p:nvGrpSpPr>
          <p:cNvPr id="76" name="Group 19"/>
          <p:cNvGrpSpPr/>
          <p:nvPr/>
        </p:nvGrpSpPr>
        <p:grpSpPr>
          <a:xfrm>
            <a:off x="8372160" y="2053440"/>
            <a:ext cx="1439640" cy="2797200"/>
            <a:chOff x="8372160" y="2053440"/>
            <a:chExt cx="1439640" cy="2797200"/>
          </a:xfrm>
        </p:grpSpPr>
        <p:sp>
          <p:nvSpPr>
            <p:cNvPr id="77" name="CustomShape 20"/>
            <p:cNvSpPr/>
            <p:nvPr/>
          </p:nvSpPr>
          <p:spPr>
            <a:xfrm>
              <a:off x="8372160" y="2053440"/>
              <a:ext cx="1439640" cy="279720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21"/>
            <p:cNvSpPr/>
            <p:nvPr/>
          </p:nvSpPr>
          <p:spPr>
            <a:xfrm>
              <a:off x="8525880" y="2112840"/>
              <a:ext cx="1154880" cy="212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Ключові клієнти</a:t>
              </a:r>
              <a:endParaRPr b="0" lang="ru-RU" sz="800" spc="-1" strike="noStrike">
                <a:latin typeface="Arial"/>
              </a:endParaRPr>
            </a:p>
          </p:txBody>
        </p:sp>
      </p:grpSp>
      <p:grpSp>
        <p:nvGrpSpPr>
          <p:cNvPr id="79" name="Group 22"/>
          <p:cNvGrpSpPr/>
          <p:nvPr/>
        </p:nvGrpSpPr>
        <p:grpSpPr>
          <a:xfrm>
            <a:off x="6814440" y="3559680"/>
            <a:ext cx="1439640" cy="1281240"/>
            <a:chOff x="6814440" y="3559680"/>
            <a:chExt cx="1439640" cy="1281240"/>
          </a:xfrm>
        </p:grpSpPr>
        <p:sp>
          <p:nvSpPr>
            <p:cNvPr id="80" name="CustomShape 23"/>
            <p:cNvSpPr/>
            <p:nvPr/>
          </p:nvSpPr>
          <p:spPr>
            <a:xfrm>
              <a:off x="6959160" y="3615480"/>
              <a:ext cx="11458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Канали покупки</a:t>
              </a:r>
              <a:endParaRPr b="0" lang="ru-R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І доставки</a:t>
              </a:r>
              <a:endParaRPr b="0" lang="ru-RU" sz="800" spc="-1" strike="noStrike">
                <a:latin typeface="Arial"/>
              </a:endParaRPr>
            </a:p>
          </p:txBody>
        </p:sp>
        <p:sp>
          <p:nvSpPr>
            <p:cNvPr id="81" name="CustomShape 24"/>
            <p:cNvSpPr/>
            <p:nvPr/>
          </p:nvSpPr>
          <p:spPr>
            <a:xfrm>
              <a:off x="6814440" y="3559680"/>
              <a:ext cx="1439640" cy="12812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2" name="Group 25"/>
          <p:cNvGrpSpPr/>
          <p:nvPr/>
        </p:nvGrpSpPr>
        <p:grpSpPr>
          <a:xfrm>
            <a:off x="6814440" y="4887720"/>
            <a:ext cx="2997720" cy="1693080"/>
            <a:chOff x="6814440" y="4887720"/>
            <a:chExt cx="2997720" cy="1693080"/>
          </a:xfrm>
        </p:grpSpPr>
        <p:sp>
          <p:nvSpPr>
            <p:cNvPr id="83" name="CustomShape 26"/>
            <p:cNvSpPr/>
            <p:nvPr/>
          </p:nvSpPr>
          <p:spPr>
            <a:xfrm>
              <a:off x="6814440" y="4887720"/>
              <a:ext cx="2997360" cy="169308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27"/>
            <p:cNvSpPr/>
            <p:nvPr/>
          </p:nvSpPr>
          <p:spPr>
            <a:xfrm>
              <a:off x="6821640" y="4942440"/>
              <a:ext cx="2990520" cy="212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Структура надходжень</a:t>
              </a:r>
              <a:endParaRPr b="0" lang="ru-RU" sz="800" spc="-1" strike="noStrike">
                <a:latin typeface="Arial"/>
              </a:endParaRPr>
            </a:p>
          </p:txBody>
        </p:sp>
      </p:grpSp>
      <p:grpSp>
        <p:nvGrpSpPr>
          <p:cNvPr id="85" name="Group 28"/>
          <p:cNvGrpSpPr/>
          <p:nvPr/>
        </p:nvGrpSpPr>
        <p:grpSpPr>
          <a:xfrm>
            <a:off x="1990080" y="325080"/>
            <a:ext cx="3891240" cy="1693080"/>
            <a:chOff x="1990080" y="325080"/>
            <a:chExt cx="3891240" cy="1693080"/>
          </a:xfrm>
        </p:grpSpPr>
        <p:sp>
          <p:nvSpPr>
            <p:cNvPr id="86" name="CustomShape 29"/>
            <p:cNvSpPr/>
            <p:nvPr/>
          </p:nvSpPr>
          <p:spPr>
            <a:xfrm>
              <a:off x="1990080" y="325080"/>
              <a:ext cx="3891240" cy="169308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30"/>
            <p:cNvSpPr/>
            <p:nvPr/>
          </p:nvSpPr>
          <p:spPr>
            <a:xfrm>
              <a:off x="1999080" y="359640"/>
              <a:ext cx="3879360" cy="212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Корпоративна культура бізнесу // соціальні цінності бізнесу</a:t>
              </a:r>
              <a:endParaRPr b="0" lang="ru-RU" sz="800" spc="-1" strike="noStrike">
                <a:latin typeface="Arial"/>
              </a:endParaRPr>
            </a:p>
          </p:txBody>
        </p:sp>
      </p:grpSp>
      <p:grpSp>
        <p:nvGrpSpPr>
          <p:cNvPr id="88" name="Group 31"/>
          <p:cNvGrpSpPr/>
          <p:nvPr/>
        </p:nvGrpSpPr>
        <p:grpSpPr>
          <a:xfrm>
            <a:off x="5960520" y="313560"/>
            <a:ext cx="3816000" cy="1693080"/>
            <a:chOff x="5960520" y="313560"/>
            <a:chExt cx="3816000" cy="1693080"/>
          </a:xfrm>
        </p:grpSpPr>
        <p:sp>
          <p:nvSpPr>
            <p:cNvPr id="89" name="CustomShape 32"/>
            <p:cNvSpPr/>
            <p:nvPr/>
          </p:nvSpPr>
          <p:spPr>
            <a:xfrm>
              <a:off x="5960520" y="313560"/>
              <a:ext cx="3816000" cy="169308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33"/>
            <p:cNvSpPr/>
            <p:nvPr/>
          </p:nvSpPr>
          <p:spPr>
            <a:xfrm>
              <a:off x="5969520" y="368280"/>
              <a:ext cx="3807000" cy="212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Візія власника бізнесу // Стратегічна мета бізнесу</a:t>
              </a:r>
              <a:endParaRPr b="0" lang="ru-RU" sz="800" spc="-1" strike="noStrike">
                <a:latin typeface="Arial"/>
              </a:endParaRPr>
            </a:p>
          </p:txBody>
        </p:sp>
      </p:grpSp>
      <p:grpSp>
        <p:nvGrpSpPr>
          <p:cNvPr id="91" name="Group 34"/>
          <p:cNvGrpSpPr/>
          <p:nvPr/>
        </p:nvGrpSpPr>
        <p:grpSpPr>
          <a:xfrm>
            <a:off x="9885240" y="297360"/>
            <a:ext cx="1642680" cy="6283440"/>
            <a:chOff x="9885240" y="297360"/>
            <a:chExt cx="1642680" cy="6283440"/>
          </a:xfrm>
        </p:grpSpPr>
        <p:sp>
          <p:nvSpPr>
            <p:cNvPr id="92" name="CustomShape 35"/>
            <p:cNvSpPr/>
            <p:nvPr/>
          </p:nvSpPr>
          <p:spPr>
            <a:xfrm>
              <a:off x="9885240" y="297360"/>
              <a:ext cx="1642680" cy="62834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36"/>
            <p:cNvSpPr/>
            <p:nvPr/>
          </p:nvSpPr>
          <p:spPr>
            <a:xfrm>
              <a:off x="9889200" y="426240"/>
              <a:ext cx="1637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Соціальні очікування суспільства</a:t>
              </a:r>
              <a:endParaRPr b="0" lang="ru-RU" sz="800" spc="-1" strike="noStrike">
                <a:latin typeface="Arial"/>
              </a:endParaRPr>
            </a:p>
          </p:txBody>
        </p:sp>
      </p:grpSp>
      <p:grpSp>
        <p:nvGrpSpPr>
          <p:cNvPr id="94" name="Group 37"/>
          <p:cNvGrpSpPr/>
          <p:nvPr/>
        </p:nvGrpSpPr>
        <p:grpSpPr>
          <a:xfrm>
            <a:off x="258840" y="295200"/>
            <a:ext cx="1642680" cy="6285600"/>
            <a:chOff x="258840" y="295200"/>
            <a:chExt cx="1642680" cy="6285600"/>
          </a:xfrm>
        </p:grpSpPr>
        <p:sp>
          <p:nvSpPr>
            <p:cNvPr id="95" name="CustomShape 38"/>
            <p:cNvSpPr/>
            <p:nvPr/>
          </p:nvSpPr>
          <p:spPr>
            <a:xfrm>
              <a:off x="258840" y="295200"/>
              <a:ext cx="1642680" cy="628560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CustomShape 39"/>
            <p:cNvSpPr/>
            <p:nvPr/>
          </p:nvSpPr>
          <p:spPr>
            <a:xfrm>
              <a:off x="262440" y="423720"/>
              <a:ext cx="1637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Тренди розвитку бізнесу і суспільства</a:t>
              </a:r>
              <a:endParaRPr b="0" lang="ru-RU" sz="800" spc="-1" strike="noStrike">
                <a:latin typeface="Arial"/>
              </a:endParaRPr>
            </a:p>
          </p:txBody>
        </p:sp>
      </p:grpSp>
      <p:grpSp>
        <p:nvGrpSpPr>
          <p:cNvPr id="97" name="Group 40"/>
          <p:cNvGrpSpPr/>
          <p:nvPr/>
        </p:nvGrpSpPr>
        <p:grpSpPr>
          <a:xfrm>
            <a:off x="5238720" y="4929120"/>
            <a:ext cx="1449000" cy="1609920"/>
            <a:chOff x="5238720" y="4929120"/>
            <a:chExt cx="1449000" cy="1609920"/>
          </a:xfrm>
        </p:grpSpPr>
        <p:sp>
          <p:nvSpPr>
            <p:cNvPr id="98" name="CustomShape 41"/>
            <p:cNvSpPr/>
            <p:nvPr/>
          </p:nvSpPr>
          <p:spPr>
            <a:xfrm>
              <a:off x="5240520" y="4929120"/>
              <a:ext cx="1439640" cy="160992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CustomShape 42"/>
            <p:cNvSpPr/>
            <p:nvPr/>
          </p:nvSpPr>
          <p:spPr>
            <a:xfrm>
              <a:off x="5238720" y="4963680"/>
              <a:ext cx="144900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Точка беззбитковості</a:t>
              </a:r>
              <a:endParaRPr b="0" lang="ru-R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та інші фінансові </a:t>
              </a:r>
              <a:endParaRPr b="0" lang="ru-R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800" spc="-1" strike="noStrike">
                  <a:solidFill>
                    <a:srgbClr val="c00000"/>
                  </a:solidFill>
                  <a:latin typeface="Verdana"/>
                  <a:ea typeface="Verdana"/>
                </a:rPr>
                <a:t>показники</a:t>
              </a:r>
              <a:endParaRPr b="0" lang="ru-RU" sz="800" spc="-1" strike="noStrike">
                <a:latin typeface="Arial"/>
              </a:endParaRPr>
            </a:p>
          </p:txBody>
        </p:sp>
      </p:grpSp>
      <p:pic>
        <p:nvPicPr>
          <p:cNvPr id="100" name="Рисунок 2" descr=""/>
          <p:cNvPicPr/>
          <p:nvPr/>
        </p:nvPicPr>
        <p:blipFill>
          <a:blip r:embed="rId1"/>
          <a:stretch/>
        </p:blipFill>
        <p:spPr>
          <a:xfrm>
            <a:off x="11526480" y="-8640"/>
            <a:ext cx="665280" cy="665280"/>
          </a:xfrm>
          <a:prstGeom prst="rect">
            <a:avLst/>
          </a:prstGeom>
          <a:ln>
            <a:noFill/>
          </a:ln>
        </p:spPr>
      </p:pic>
      <p:sp>
        <p:nvSpPr>
          <p:cNvPr id="101" name="CustomShape 43"/>
          <p:cNvSpPr/>
          <p:nvPr/>
        </p:nvSpPr>
        <p:spPr>
          <a:xfrm>
            <a:off x="18720" y="6581160"/>
            <a:ext cx="3282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2060"/>
                </a:solidFill>
                <a:latin typeface="Verdana"/>
                <a:ea typeface="Verdana"/>
              </a:rPr>
              <a:t>© Business community school, 2018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2"/>
          <a:stretch/>
        </p:blipFill>
        <p:spPr>
          <a:xfrm>
            <a:off x="84600" y="47520"/>
            <a:ext cx="442440" cy="62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82120" y="283680"/>
            <a:ext cx="523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c00000"/>
                </a:solidFill>
                <a:latin typeface="Verdana"/>
                <a:ea typeface="Verdana"/>
              </a:rPr>
              <a:t>Тренди розвитку бізнесу і суспільства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77480" y="288360"/>
            <a:ext cx="11744640" cy="28792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223560" y="3461040"/>
            <a:ext cx="11744640" cy="28792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579240" y="3461040"/>
            <a:ext cx="4637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c00000"/>
                </a:solidFill>
                <a:latin typeface="Verdana"/>
                <a:ea typeface="Verdana"/>
              </a:rPr>
              <a:t>Соціальні очікування суспільства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7" name="Рисунок 5" descr=""/>
          <p:cNvPicPr/>
          <p:nvPr/>
        </p:nvPicPr>
        <p:blipFill>
          <a:blip r:embed="rId1"/>
          <a:stretch/>
        </p:blipFill>
        <p:spPr>
          <a:xfrm>
            <a:off x="11526480" y="-8640"/>
            <a:ext cx="665280" cy="665280"/>
          </a:xfrm>
          <a:prstGeom prst="rect">
            <a:avLst/>
          </a:prstGeom>
          <a:ln>
            <a:noFill/>
          </a:ln>
        </p:spPr>
      </p:pic>
      <p:sp>
        <p:nvSpPr>
          <p:cNvPr id="108" name="CustomShape 5"/>
          <p:cNvSpPr/>
          <p:nvPr/>
        </p:nvSpPr>
        <p:spPr>
          <a:xfrm>
            <a:off x="18720" y="6581160"/>
            <a:ext cx="3282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2060"/>
                </a:solidFill>
                <a:latin typeface="Verdana"/>
                <a:ea typeface="Verdana"/>
              </a:rPr>
              <a:t>© Business community school, 2018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2"/>
          <a:stretch/>
        </p:blipFill>
        <p:spPr>
          <a:xfrm>
            <a:off x="84600" y="47520"/>
            <a:ext cx="442440" cy="623880"/>
          </a:xfrm>
          <a:prstGeom prst="rect">
            <a:avLst/>
          </a:prstGeom>
          <a:ln>
            <a:noFill/>
          </a:ln>
        </p:spPr>
      </p:pic>
      <p:sp>
        <p:nvSpPr>
          <p:cNvPr id="110" name="TextShape 6"/>
          <p:cNvSpPr txBox="1"/>
          <p:nvPr/>
        </p:nvSpPr>
        <p:spPr>
          <a:xfrm>
            <a:off x="720000" y="936000"/>
            <a:ext cx="3050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ИТ сфера показывает рост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792000" y="4032000"/>
            <a:ext cx="1014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Увы нет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77480" y="288360"/>
            <a:ext cx="11744640" cy="28792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223560" y="3461040"/>
            <a:ext cx="11744640" cy="28792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446760" y="332640"/>
            <a:ext cx="317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c00000"/>
                </a:solidFill>
                <a:latin typeface="Verdana"/>
                <a:ea typeface="Verdana"/>
              </a:rPr>
              <a:t>Візія власника бізнесу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453600" y="3472560"/>
            <a:ext cx="439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c00000"/>
                </a:solidFill>
                <a:latin typeface="Verdana"/>
                <a:ea typeface="Verdana"/>
              </a:rPr>
              <a:t>Корпоративна культура бізнесу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6" name="Рисунок 6" descr=""/>
          <p:cNvPicPr/>
          <p:nvPr/>
        </p:nvPicPr>
        <p:blipFill>
          <a:blip r:embed="rId1"/>
          <a:stretch/>
        </p:blipFill>
        <p:spPr>
          <a:xfrm>
            <a:off x="11526480" y="-8640"/>
            <a:ext cx="665280" cy="665280"/>
          </a:xfrm>
          <a:prstGeom prst="rect">
            <a:avLst/>
          </a:prstGeom>
          <a:ln>
            <a:noFill/>
          </a:ln>
        </p:spPr>
      </p:pic>
      <p:sp>
        <p:nvSpPr>
          <p:cNvPr id="117" name="CustomShape 5"/>
          <p:cNvSpPr/>
          <p:nvPr/>
        </p:nvSpPr>
        <p:spPr>
          <a:xfrm>
            <a:off x="18720" y="6581160"/>
            <a:ext cx="3282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2060"/>
                </a:solidFill>
                <a:latin typeface="Verdana"/>
                <a:ea typeface="Verdana"/>
              </a:rPr>
              <a:t>© Business community school, 2018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2"/>
          <a:stretch/>
        </p:blipFill>
        <p:spPr>
          <a:xfrm>
            <a:off x="84600" y="47520"/>
            <a:ext cx="442440" cy="62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77480" y="288360"/>
            <a:ext cx="11744640" cy="28792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223560" y="3461040"/>
            <a:ext cx="11744640" cy="28792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177480" y="332640"/>
            <a:ext cx="609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c00000"/>
                </a:solidFill>
                <a:latin typeface="Verdana"/>
                <a:ea typeface="Verdana"/>
              </a:rPr>
              <a:t>Концепція бізнесу. Пропозиція цінності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80600" y="3543840"/>
            <a:ext cx="235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c00000"/>
                </a:solidFill>
                <a:latin typeface="Verdana"/>
                <a:ea typeface="Verdana"/>
              </a:rPr>
              <a:t>Ключові клієнти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23" name="Рисунок 6" descr=""/>
          <p:cNvPicPr/>
          <p:nvPr/>
        </p:nvPicPr>
        <p:blipFill>
          <a:blip r:embed="rId1"/>
          <a:stretch/>
        </p:blipFill>
        <p:spPr>
          <a:xfrm>
            <a:off x="11526480" y="-8640"/>
            <a:ext cx="665280" cy="665280"/>
          </a:xfrm>
          <a:prstGeom prst="rect">
            <a:avLst/>
          </a:prstGeom>
          <a:ln>
            <a:noFill/>
          </a:ln>
        </p:spPr>
      </p:pic>
      <p:sp>
        <p:nvSpPr>
          <p:cNvPr id="124" name="CustomShape 5"/>
          <p:cNvSpPr/>
          <p:nvPr/>
        </p:nvSpPr>
        <p:spPr>
          <a:xfrm>
            <a:off x="18720" y="6581160"/>
            <a:ext cx="3282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2060"/>
                </a:solidFill>
                <a:latin typeface="Verdana"/>
                <a:ea typeface="Verdana"/>
              </a:rPr>
              <a:t>© Business community school, 2018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2"/>
          <a:stretch/>
        </p:blipFill>
        <p:spPr>
          <a:xfrm>
            <a:off x="84600" y="47520"/>
            <a:ext cx="442440" cy="623880"/>
          </a:xfrm>
          <a:prstGeom prst="rect">
            <a:avLst/>
          </a:prstGeom>
          <a:ln>
            <a:noFill/>
          </a:ln>
        </p:spPr>
      </p:pic>
      <p:sp>
        <p:nvSpPr>
          <p:cNvPr id="126" name="TextShape 6"/>
          <p:cNvSpPr txBox="1"/>
          <p:nvPr/>
        </p:nvSpPr>
        <p:spPr>
          <a:xfrm>
            <a:off x="648000" y="864000"/>
            <a:ext cx="1132416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Концепция бизнеса строится на почасовой аренде услуг веб разработчиков в виде виртуального офиса.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1" lang="ru-RU" sz="1800" spc="-1" strike="noStrike">
                <a:latin typeface="Arial"/>
              </a:rPr>
              <a:t>You sleep developer works.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Основная ценность предлагается в виде увеличенного рабочего времени виртуального офиса. За счет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мультинациональной команды из двух часовых поясов и заточенного под данные задачи менеджмента 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задачи могут разрабатываться непрерывно в течение 14 часов в сутки. В перспективе хочется довести 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время разработки до 24 часов 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7" name="TextShape 7"/>
          <p:cNvSpPr txBox="1"/>
          <p:nvPr/>
        </p:nvSpPr>
        <p:spPr>
          <a:xfrm>
            <a:off x="648000" y="4176000"/>
            <a:ext cx="560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Малый и средний бизнес севера и запада Европы.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77480" y="288360"/>
            <a:ext cx="11744640" cy="28792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223560" y="3461040"/>
            <a:ext cx="11744640" cy="28792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-162720" y="288360"/>
            <a:ext cx="609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c00000"/>
                </a:solidFill>
                <a:latin typeface="Verdana"/>
                <a:ea typeface="Verdana"/>
              </a:rPr>
              <a:t>Відносини з Ключовими клієнтами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106560" y="3505320"/>
            <a:ext cx="453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c00000"/>
                </a:solidFill>
                <a:latin typeface="Verdana"/>
                <a:ea typeface="Verdana"/>
              </a:rPr>
              <a:t>Канали покупки і доставки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32" name="Рисунок 5" descr=""/>
          <p:cNvPicPr/>
          <p:nvPr/>
        </p:nvPicPr>
        <p:blipFill>
          <a:blip r:embed="rId1"/>
          <a:stretch/>
        </p:blipFill>
        <p:spPr>
          <a:xfrm>
            <a:off x="11526480" y="-8640"/>
            <a:ext cx="665280" cy="665280"/>
          </a:xfrm>
          <a:prstGeom prst="rect">
            <a:avLst/>
          </a:prstGeom>
          <a:ln>
            <a:noFill/>
          </a:ln>
        </p:spPr>
      </p:pic>
      <p:sp>
        <p:nvSpPr>
          <p:cNvPr id="133" name="CustomShape 5"/>
          <p:cNvSpPr/>
          <p:nvPr/>
        </p:nvSpPr>
        <p:spPr>
          <a:xfrm>
            <a:off x="18720" y="6581160"/>
            <a:ext cx="3282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2060"/>
                </a:solidFill>
                <a:latin typeface="Verdana"/>
                <a:ea typeface="Verdana"/>
              </a:rPr>
              <a:t>© Business community school, 2018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2"/>
          <a:stretch/>
        </p:blipFill>
        <p:spPr>
          <a:xfrm>
            <a:off x="84600" y="47520"/>
            <a:ext cx="442440" cy="623880"/>
          </a:xfrm>
          <a:prstGeom prst="rect">
            <a:avLst/>
          </a:prstGeom>
          <a:ln>
            <a:noFill/>
          </a:ln>
        </p:spPr>
      </p:pic>
      <p:sp>
        <p:nvSpPr>
          <p:cNvPr id="135" name="TextShape 6"/>
          <p:cNvSpPr txBox="1"/>
          <p:nvPr/>
        </p:nvSpPr>
        <p:spPr>
          <a:xfrm>
            <a:off x="648000" y="4176000"/>
            <a:ext cx="1866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ПО и интернет?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77480" y="288360"/>
            <a:ext cx="11744640" cy="28792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223560" y="3461040"/>
            <a:ext cx="11744640" cy="28792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269280" y="332640"/>
            <a:ext cx="466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c00000"/>
                </a:solidFill>
                <a:latin typeface="Verdana"/>
                <a:ea typeface="Verdana"/>
              </a:rPr>
              <a:t>Ключові партнерські відносини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417240" y="3505320"/>
            <a:ext cx="484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c00000"/>
                </a:solidFill>
                <a:latin typeface="Verdana"/>
                <a:ea typeface="Verdana"/>
              </a:rPr>
              <a:t>Ключові активності з партнерами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40" name="Рисунок 5" descr=""/>
          <p:cNvPicPr/>
          <p:nvPr/>
        </p:nvPicPr>
        <p:blipFill>
          <a:blip r:embed="rId1"/>
          <a:stretch/>
        </p:blipFill>
        <p:spPr>
          <a:xfrm>
            <a:off x="11526480" y="-8640"/>
            <a:ext cx="665280" cy="665280"/>
          </a:xfrm>
          <a:prstGeom prst="rect">
            <a:avLst/>
          </a:prstGeom>
          <a:ln>
            <a:noFill/>
          </a:ln>
        </p:spPr>
      </p:pic>
      <p:sp>
        <p:nvSpPr>
          <p:cNvPr id="141" name="CustomShape 5"/>
          <p:cNvSpPr/>
          <p:nvPr/>
        </p:nvSpPr>
        <p:spPr>
          <a:xfrm>
            <a:off x="18720" y="6581160"/>
            <a:ext cx="3282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2060"/>
                </a:solidFill>
                <a:latin typeface="Verdana"/>
                <a:ea typeface="Verdana"/>
              </a:rPr>
              <a:t>© Business community school, 2018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2"/>
          <a:stretch/>
        </p:blipFill>
        <p:spPr>
          <a:xfrm>
            <a:off x="84600" y="47520"/>
            <a:ext cx="442440" cy="623880"/>
          </a:xfrm>
          <a:prstGeom prst="rect">
            <a:avLst/>
          </a:prstGeom>
          <a:ln>
            <a:noFill/>
          </a:ln>
        </p:spPr>
      </p:pic>
      <p:sp>
        <p:nvSpPr>
          <p:cNvPr id="143" name="TextShape 6"/>
          <p:cNvSpPr txBox="1"/>
          <p:nvPr/>
        </p:nvSpPr>
        <p:spPr>
          <a:xfrm>
            <a:off x="648000" y="4176000"/>
            <a:ext cx="4027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Веб разработка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Разработка мобильных приложений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77480" y="288360"/>
            <a:ext cx="11744640" cy="28792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223560" y="3461040"/>
            <a:ext cx="11744640" cy="28792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417240" y="332640"/>
            <a:ext cx="455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c00000"/>
                </a:solidFill>
                <a:latin typeface="Verdana"/>
                <a:ea typeface="Verdana"/>
              </a:rPr>
              <a:t>Ключові ресурси та компетенції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17240" y="3539160"/>
            <a:ext cx="878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c00000"/>
                </a:solidFill>
                <a:latin typeface="Verdana"/>
                <a:ea typeface="Verdana"/>
              </a:rPr>
              <a:t>Операційна система – управління ресурсами і компетенціями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48" name="Рисунок 5" descr=""/>
          <p:cNvPicPr/>
          <p:nvPr/>
        </p:nvPicPr>
        <p:blipFill>
          <a:blip r:embed="rId1"/>
          <a:stretch/>
        </p:blipFill>
        <p:spPr>
          <a:xfrm>
            <a:off x="11526480" y="-8640"/>
            <a:ext cx="665280" cy="66528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>
          <a:xfrm>
            <a:off x="18720" y="6581160"/>
            <a:ext cx="3282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2060"/>
                </a:solidFill>
                <a:latin typeface="Verdana"/>
                <a:ea typeface="Verdana"/>
              </a:rPr>
              <a:t>© Business community school, 2018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150" name="Picture 2" descr=""/>
          <p:cNvPicPr/>
          <p:nvPr/>
        </p:nvPicPr>
        <p:blipFill>
          <a:blip r:embed="rId2"/>
          <a:stretch/>
        </p:blipFill>
        <p:spPr>
          <a:xfrm>
            <a:off x="84600" y="47520"/>
            <a:ext cx="442440" cy="623880"/>
          </a:xfrm>
          <a:prstGeom prst="rect">
            <a:avLst/>
          </a:prstGeom>
          <a:ln>
            <a:noFill/>
          </a:ln>
        </p:spPr>
      </p:pic>
      <p:sp>
        <p:nvSpPr>
          <p:cNvPr id="151" name="TextShape 6"/>
          <p:cNvSpPr txBox="1"/>
          <p:nvPr/>
        </p:nvSpPr>
        <p:spPr>
          <a:xfrm>
            <a:off x="576000" y="1008000"/>
            <a:ext cx="108716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Менеджмент ИТ проектов. Не имей сто девелоперов, а имей 5 менеджеров. Остальное выкупается 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за часы под конкретные задачи.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Компетенции зависят от трендов на рынке и технологии могут быстро меняться.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2" name="TextShape 7"/>
          <p:cNvSpPr txBox="1"/>
          <p:nvPr/>
        </p:nvSpPr>
        <p:spPr>
          <a:xfrm>
            <a:off x="720000" y="4176000"/>
            <a:ext cx="99432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4 управляющих специалиста: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1.</a:t>
            </a:r>
            <a:r>
              <a:rPr b="1" lang="ru-RU" sz="1800" spc="-1" strike="noStrike">
                <a:latin typeface="Arial"/>
              </a:rPr>
              <a:t> Специалист по маркетингу.</a:t>
            </a:r>
            <a:r>
              <a:rPr b="0" lang="ru-RU" sz="1800" spc="-1" strike="noStrike">
                <a:latin typeface="Arial"/>
              </a:rPr>
              <a:t> Занимается лидогенерацией.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2. </a:t>
            </a:r>
            <a:r>
              <a:rPr b="1" lang="ru-RU" sz="1800" spc="-1" strike="noStrike">
                <a:latin typeface="Arial"/>
              </a:rPr>
              <a:t>Account manager</a:t>
            </a:r>
            <a:r>
              <a:rPr b="0" lang="ru-RU" sz="1800" spc="-1" strike="noStrike">
                <a:latin typeface="Arial"/>
              </a:rPr>
              <a:t>. Презентует потенциальному заказчику возможности. Обратная связь 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с существующими заказчиками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3. </a:t>
            </a:r>
            <a:r>
              <a:rPr b="1" lang="ru-RU" sz="1800" spc="-1" strike="noStrike">
                <a:latin typeface="Arial"/>
              </a:rPr>
              <a:t>Sales manager</a:t>
            </a:r>
            <a:r>
              <a:rPr b="0" lang="ru-RU" sz="1800" spc="-1" strike="noStrike">
                <a:latin typeface="Arial"/>
              </a:rPr>
              <a:t>. Занимается финансовой стороной договора.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4. Технический менеджер проектов. Собирает команды под проекты, делегирует задачи, 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контролирует выполнение работ.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61520" y="3461040"/>
            <a:ext cx="246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c00000"/>
                </a:solidFill>
                <a:latin typeface="Verdana"/>
                <a:ea typeface="Verdana"/>
              </a:rPr>
              <a:t>Структура витрат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65840" y="288360"/>
            <a:ext cx="3230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c00000"/>
                </a:solidFill>
                <a:latin typeface="Verdana"/>
                <a:ea typeface="Verdana"/>
              </a:rPr>
              <a:t>Структура надходжень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77480" y="288360"/>
            <a:ext cx="11744640" cy="28792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223560" y="3461040"/>
            <a:ext cx="11744640" cy="28792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7" name="Рисунок 5" descr=""/>
          <p:cNvPicPr/>
          <p:nvPr/>
        </p:nvPicPr>
        <p:blipFill>
          <a:blip r:embed="rId1"/>
          <a:stretch/>
        </p:blipFill>
        <p:spPr>
          <a:xfrm>
            <a:off x="11526480" y="-8640"/>
            <a:ext cx="665280" cy="665280"/>
          </a:xfrm>
          <a:prstGeom prst="rect">
            <a:avLst/>
          </a:prstGeom>
          <a:ln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18720" y="6581160"/>
            <a:ext cx="3282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2060"/>
                </a:solidFill>
                <a:latin typeface="Verdana"/>
                <a:ea typeface="Verdana"/>
              </a:rPr>
              <a:t>© Business community school, 2018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159" name="Picture 2" descr=""/>
          <p:cNvPicPr/>
          <p:nvPr/>
        </p:nvPicPr>
        <p:blipFill>
          <a:blip r:embed="rId2"/>
          <a:stretch/>
        </p:blipFill>
        <p:spPr>
          <a:xfrm>
            <a:off x="84600" y="47520"/>
            <a:ext cx="442440" cy="623880"/>
          </a:xfrm>
          <a:prstGeom prst="rect">
            <a:avLst/>
          </a:prstGeom>
          <a:ln>
            <a:noFill/>
          </a:ln>
        </p:spPr>
      </p:pic>
      <p:sp>
        <p:nvSpPr>
          <p:cNvPr id="160" name="TextShape 6"/>
          <p:cNvSpPr txBox="1"/>
          <p:nvPr/>
        </p:nvSpPr>
        <p:spPr>
          <a:xfrm>
            <a:off x="648000" y="864000"/>
            <a:ext cx="4970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Часы работы, которые продаются заказчику.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1" name="TextShape 7"/>
          <p:cNvSpPr txBox="1"/>
          <p:nvPr/>
        </p:nvSpPr>
        <p:spPr>
          <a:xfrm>
            <a:off x="648000" y="4104000"/>
            <a:ext cx="113194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1. Привлечение клиентов. Каналы: FB, Linkedin, доклады в международных тематических мероприятиях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2. Брендирование и обеспечение брендового окружения (промо, сайт)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3. Бухгалтерия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4. Операционные расходы — часы работы, которые покупаются у исполнителей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LibreOffice/6.2.3.2$Windows_X86_64 LibreOffice_project/aecc05fe267cc68dde00352a451aa867b3b546ac</Application>
  <Words>195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2018-03-05T13:32:09Z</dcterms:created>
  <dc:creator>Ruslan</dc:creator>
  <dc:description/>
  <dc:language>ru-RU</dc:language>
  <cp:lastModifiedBy/>
  <dcterms:modified xsi:type="dcterms:W3CDTF">2019-09-24T06:53:10Z</dcterms:modified>
  <cp:revision>17</cp:revision>
  <dc:subject/>
  <dc:title>Презентація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Широкий екран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