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0" y="971550"/>
            <a:ext cx="12204700" cy="12700"/>
          </a:xfrm>
          <a:prstGeom prst="line">
            <a:avLst/>
          </a:prstGeom>
          <a:ln w="190500" cap="flat" cmpd="thickThin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0" y="4211638"/>
            <a:ext cx="12204700" cy="0"/>
          </a:xfrm>
          <a:prstGeom prst="line">
            <a:avLst/>
          </a:prstGeom>
          <a:ln w="190500" cap="flat" cmpd="thinThick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0000" y="1008000"/>
            <a:ext cx="10080000" cy="3060000"/>
          </a:xfrm>
        </p:spPr>
        <p:txBody>
          <a:bodyPr anchor="ctr" anchorCtr="0"/>
          <a:lstStyle>
            <a:lvl1pPr algn="l">
              <a:defRPr sz="48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00000" y="4392000"/>
            <a:ext cx="7369175" cy="2058670"/>
          </a:xfrm>
        </p:spPr>
        <p:txBody>
          <a:bodyPr anchor="ctr" anchorCtr="0"/>
          <a:lstStyle>
            <a:lvl1pPr marL="0" indent="0" algn="r">
              <a:buNone/>
              <a:defRPr sz="3600" b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kumimoji="1" lang="ja-JP" altLang="en-US" strike="noStrike" noProof="1" dirty="0" smtClean="0"/>
              <a:t>マスタ サブタイトルの書式設定</a:t>
            </a:r>
            <a:endParaRPr kumimoji="1" lang="ja-JP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850" y="180000"/>
            <a:ext cx="10079038" cy="461963"/>
          </a:xfrm>
        </p:spPr>
        <p:txBody>
          <a:bodyPr/>
          <a:lstStyle/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324000" y="864000"/>
            <a:ext cx="1152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28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715135" indent="-342900">
              <a:buClrTx/>
              <a:buSzPct val="100000"/>
              <a:buFont typeface="Arial" panose="020B0604020202020204" pitchFamily="34" charset="0"/>
              <a:buBlip>
                <a:blip r:embed="rId6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フッタープレースホルダ 2"/>
          <p:cNvSpPr>
            <a:spLocks noGrp="1"/>
          </p:cNvSpPr>
          <p:nvPr>
            <p:ph type="ftr" sz="quarter" idx="14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850" y="180000"/>
            <a:ext cx="10079038" cy="461963"/>
          </a:xfrm>
        </p:spPr>
        <p:txBody>
          <a:bodyPr/>
          <a:lstStyle/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6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360000" y="864235"/>
            <a:ext cx="5652000" cy="540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28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715135" indent="-342900">
              <a:buClrTx/>
              <a:buSzPct val="100000"/>
              <a:buFont typeface="Arial" panose="020B0604020202020204" pitchFamily="34" charset="0"/>
              <a:buBlip>
                <a:blip r:embed="rId6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23"/>
          </p:nvPr>
        </p:nvSpPr>
        <p:spPr>
          <a:xfrm>
            <a:off x="6228000" y="864235"/>
            <a:ext cx="5652000" cy="540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28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715135" indent="-342900">
              <a:buClrTx/>
              <a:buSzPct val="100000"/>
              <a:buFont typeface="Arial" panose="020B0604020202020204" pitchFamily="34" charset="0"/>
              <a:buBlip>
                <a:blip r:embed="rId6"/>
              </a:buBlip>
              <a:defRPr sz="2400">
                <a:solidFill>
                  <a:srgbClr val="0070C0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フッタープレースホルダ 2"/>
          <p:cNvSpPr>
            <a:spLocks noGrp="1"/>
          </p:cNvSpPr>
          <p:nvPr>
            <p:ph type="ftr" sz="quarter" idx="24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25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850" y="180000"/>
            <a:ext cx="10079038" cy="461963"/>
          </a:xfrm>
        </p:spPr>
        <p:txBody>
          <a:bodyPr/>
          <a:lstStyle/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3" name="フッタープレースホルダ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790700" y="2136775"/>
            <a:ext cx="8623300" cy="2752725"/>
          </a:xfrm>
          <a:prstGeom prst="roundRect">
            <a:avLst>
              <a:gd name="adj" fmla="val 13124"/>
            </a:avLst>
          </a:prstGeom>
          <a:noFill/>
          <a:ln w="190500" cmpd="tri">
            <a:solidFill>
              <a:schemeClr val="accent5"/>
            </a:solidFill>
            <a:prstDash val="solid"/>
          </a:ln>
        </p:spPr>
        <p:txBody>
          <a:bodyPr wrap="none" rtlCol="0" anchor="t">
            <a:noAutofit/>
          </a:bodyPr>
          <a:p>
            <a:pPr algn="ctr" fontAlgn="auto"/>
            <a:endParaRPr lang="en-US" altLang="ja-JP" sz="5400" strike="noStrike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7" name="タイトル 1"/>
          <p:cNvSpPr>
            <a:spLocks noGrp="1"/>
          </p:cNvSpPr>
          <p:nvPr/>
        </p:nvSpPr>
        <p:spPr>
          <a:xfrm>
            <a:off x="2071369" y="2452369"/>
            <a:ext cx="8070850" cy="2155191"/>
          </a:xfrm>
          <a:prstGeom prst="rect">
            <a:avLst/>
          </a:prstGeom>
          <a:noFill/>
          <a:ln w="76200" cmpd="thickThin">
            <a:noFill/>
            <a:prstDash val="solid"/>
            <a:miter/>
          </a:ln>
        </p:spPr>
        <p:txBody>
          <a:bodyPr lIns="91440" tIns="45720" rIns="91440" bIns="45720" anchor="ctr" anchorCtr="0">
            <a:scene3d>
              <a:camera prst="orthographicFront"/>
              <a:lightRig rig="threePt" dir="t"/>
            </a:scene3d>
          </a:bodyPr>
          <a:lstStyle>
            <a:lvl1pPr algn="ctr">
              <a:defRPr sz="48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charset="-128"/>
                <a:ea typeface="Meiryo UI" panose="020B0604030504040204" charset="-128"/>
              </a:defRPr>
            </a:lvl1pPr>
          </a:lstStyle>
          <a:p>
            <a:pPr fontAlgn="auto"/>
            <a:r>
              <a:rPr kumimoji="1" lang="ja-JP" altLang="en-US" strike="noStrike" noProof="1" dirty="0" smtClean="0">
                <a:latin typeface="Takao Pゴシック" panose="020B0500000000000000" charset="-128"/>
                <a:ea typeface="Takao Pゴシック" panose="020B0500000000000000" charset="-128"/>
                <a:cs typeface="+mn-ea"/>
              </a:rPr>
              <a:t>マスタ タイトルの書式設定</a:t>
            </a:r>
            <a:endParaRPr kumimoji="1" lang="ja-JP" altLang="en-US" strike="noStrike" noProof="1" dirty="0" smtClean="0">
              <a:latin typeface="Takao Pゴシック" panose="020B0500000000000000" charset="-128"/>
              <a:ea typeface="Takao Pゴシック" panose="020B0500000000000000" charset="-128"/>
              <a:cs typeface="+mn-ea"/>
            </a:endParaRPr>
          </a:p>
        </p:txBody>
      </p:sp>
      <p:sp>
        <p:nvSpPr>
          <p:cNvPr id="5" name="スライド番号プレースホルダ 3"/>
          <p:cNvSpPr>
            <a:spLocks noGrp="1"/>
          </p:cNvSpPr>
          <p:nvPr/>
        </p:nvSpPr>
        <p:spPr>
          <a:xfrm>
            <a:off x="11196000" y="144000"/>
            <a:ext cx="892175" cy="579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ja-JP"/>
            </a:defPPr>
            <a:lvl1pPr marL="0" algn="r" defTabSz="685800" rtl="0" eaLnBrk="1" latinLnBrk="0" hangingPunct="1">
              <a:defRPr kumimoji="1" sz="3200" b="1" kern="1200">
                <a:solidFill>
                  <a:schemeClr val="bg1"/>
                </a:solidFill>
                <a:effectLst>
                  <a:glow rad="444500">
                    <a:schemeClr val="accent5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ea typeface="Takaoゴシック" panose="020B0509000000000000" charset="-128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92275" y="6516688"/>
            <a:ext cx="8853488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>
          <a:xfrm>
            <a:off x="11196638" y="144463"/>
            <a:ext cx="892175" cy="5794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2478088" y="1992313"/>
            <a:ext cx="7235825" cy="15875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474913" y="4838700"/>
            <a:ext cx="7235825" cy="15875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/>
          <p:cNvSpPr>
            <a:spLocks noGrp="1"/>
          </p:cNvSpPr>
          <p:nvPr/>
        </p:nvSpPr>
        <p:spPr>
          <a:xfrm>
            <a:off x="2484119" y="2171065"/>
            <a:ext cx="7216775" cy="2476500"/>
          </a:xfrm>
          <a:prstGeom prst="rect">
            <a:avLst/>
          </a:prstGeom>
          <a:noFill/>
          <a:ln w="76200" cmpd="thickThin">
            <a:noFill/>
            <a:prstDash val="solid"/>
            <a:miter/>
          </a:ln>
        </p:spPr>
        <p:txBody>
          <a:bodyPr lIns="91440" tIns="45720" rIns="91440" bIns="45720" anchor="ctr" anchorCtr="0">
            <a:scene3d>
              <a:camera prst="orthographicFront"/>
              <a:lightRig rig="threePt" dir="t"/>
            </a:scene3d>
          </a:bodyPr>
          <a:lstStyle>
            <a:lvl1pPr algn="ctr">
              <a:defRPr sz="4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charset="-128"/>
                <a:ea typeface="Meiryo UI" panose="020B0604030504040204" charset="-128"/>
              </a:defRPr>
            </a:lvl1pPr>
          </a:lstStyle>
          <a:p>
            <a:pPr fontAlgn="auto"/>
            <a:r>
              <a:rPr kumimoji="1" lang="ja-JP" altLang="en-US" strike="noStrike" noProof="1" dirty="0" smtClean="0">
                <a:latin typeface="Takao Pゴシック" panose="020B0500000000000000" charset="-128"/>
                <a:ea typeface="Takao Pゴシック" panose="020B0500000000000000" charset="-128"/>
                <a:cs typeface="+mn-ea"/>
              </a:rPr>
              <a:t>マスタ タイトルの書式設定</a:t>
            </a:r>
            <a:endParaRPr kumimoji="1" lang="ja-JP" altLang="en-US" strike="noStrike" noProof="1" dirty="0" smtClean="0">
              <a:latin typeface="Takao Pゴシック" panose="020B0500000000000000" charset="-128"/>
              <a:ea typeface="Takao Pゴシック" panose="020B0500000000000000" charset="-128"/>
              <a:cs typeface="+mn-ea"/>
            </a:endParaRPr>
          </a:p>
        </p:txBody>
      </p:sp>
      <p:sp>
        <p:nvSpPr>
          <p:cNvPr id="5" name="スライド番号プレースホルダ 3"/>
          <p:cNvSpPr>
            <a:spLocks noGrp="1"/>
          </p:cNvSpPr>
          <p:nvPr/>
        </p:nvSpPr>
        <p:spPr>
          <a:xfrm>
            <a:off x="11196000" y="144000"/>
            <a:ext cx="892175" cy="579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ja-JP"/>
            </a:defPPr>
            <a:lvl1pPr marL="0" algn="r" defTabSz="685800" rtl="0" eaLnBrk="1" latinLnBrk="0" hangingPunct="1">
              <a:defRPr kumimoji="1" sz="3200" b="1" kern="1200">
                <a:solidFill>
                  <a:schemeClr val="bg1"/>
                </a:solidFill>
                <a:effectLst>
                  <a:glow rad="444500">
                    <a:schemeClr val="accent5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ea typeface="Takaoゴシック" panose="020B0509000000000000" charset="-128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92275" y="6516688"/>
            <a:ext cx="8853488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>
          <a:xfrm>
            <a:off x="11196638" y="144463"/>
            <a:ext cx="892175" cy="5794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 5"/>
          <p:cNvSpPr/>
          <p:nvPr/>
        </p:nvSpPr>
        <p:spPr>
          <a:xfrm>
            <a:off x="2144394" y="1233170"/>
            <a:ext cx="7590156" cy="46621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auto"/>
            <a:r>
              <a:rPr lang="en-US" altLang="ja-JP" sz="25600" b="1" strike="noStrike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MV Boli" panose="02000500030200090000" charset="0"/>
                <a:ea typeface="TT-ハルクラフト Heavy" charset="-128"/>
                <a:cs typeface="+mn-cs"/>
              </a:rPr>
              <a:t>End</a:t>
            </a:r>
            <a:endParaRPr lang="en-US" altLang="ja-JP" sz="25600" b="1" strike="noStrike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MV Boli" panose="02000500030200090000" charset="0"/>
              <a:ea typeface="TT-ハルクラフト Heavy" charset="-128"/>
              <a:cs typeface="+mn-cs"/>
            </a:endParaRPr>
          </a:p>
        </p:txBody>
      </p:sp>
      <p:sp>
        <p:nvSpPr>
          <p:cNvPr id="7" name="スライド番号プレースホルダ 3"/>
          <p:cNvSpPr>
            <a:spLocks noGrp="1"/>
          </p:cNvSpPr>
          <p:nvPr/>
        </p:nvSpPr>
        <p:spPr>
          <a:xfrm>
            <a:off x="11196000" y="144000"/>
            <a:ext cx="892175" cy="579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ja-JP"/>
            </a:defPPr>
            <a:lvl1pPr marL="0" algn="r" defTabSz="685800" rtl="0" eaLnBrk="1" latinLnBrk="0" hangingPunct="1">
              <a:defRPr kumimoji="1" sz="3200" b="1" kern="1200">
                <a:solidFill>
                  <a:schemeClr val="bg1"/>
                </a:solidFill>
                <a:effectLst>
                  <a:glow rad="444500">
                    <a:schemeClr val="accent5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ea typeface="Takaoゴシック" panose="020B0509000000000000" charset="-128"/>
                <a:cs typeface="+mn-cs"/>
              </a:defRPr>
            </a:lvl1pPr>
            <a:lvl2pPr marL="3429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92275" y="6516688"/>
            <a:ext cx="8853488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>
          <a:xfrm>
            <a:off x="11196638" y="144463"/>
            <a:ext cx="892175" cy="5794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線コネクタ 7"/>
          <p:cNvCxnSpPr/>
          <p:nvPr/>
        </p:nvCxnSpPr>
        <p:spPr>
          <a:xfrm>
            <a:off x="0" y="720725"/>
            <a:ext cx="12204700" cy="12700"/>
          </a:xfrm>
          <a:prstGeom prst="line">
            <a:avLst/>
          </a:prstGeom>
          <a:ln w="101600" cap="flat" cmpd="thickThin">
            <a:solidFill>
              <a:schemeClr val="accent5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0" y="6408738"/>
            <a:ext cx="12204700" cy="12700"/>
          </a:xfrm>
          <a:prstGeom prst="line">
            <a:avLst/>
          </a:prstGeom>
          <a:ln w="101600" cap="flat" cmpd="thinThick">
            <a:solidFill>
              <a:schemeClr val="accent5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692275" y="6516688"/>
            <a:ext cx="8853488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>
                    <a:lumMod val="50000"/>
                  </a:schemeClr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96638" y="144463"/>
            <a:ext cx="892175" cy="5794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3200" b="1">
                <a:solidFill>
                  <a:schemeClr val="bg1"/>
                </a:solidFill>
                <a:effectLst>
                  <a:glow rad="444500">
                    <a:schemeClr val="accent5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ea typeface="Takaoゴシック" panose="020B0509000000000000" charset="-128"/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900113" y="144463"/>
            <a:ext cx="9923463" cy="492125"/>
          </a:xfrm>
        </p:spPr>
        <p:txBody>
          <a:bodyPr/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accent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kao Pゴシック" panose="020B0500000000000000" charset="-128"/>
          <a:ea typeface="Takao Pゴシック" panose="020B0500000000000000" charset="-128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.xml"/><Relationship Id="rId1" Type="http://schemas.openxmlformats.org/officeDocument/2006/relationships/hyperlink" Target="https://www.enisa.europa.eu/publications/enisa-threat-landscape-report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対策・脆弱性・脅威・リスク・資産の関係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5" name="四角形 4"/>
          <p:cNvSpPr/>
          <p:nvPr/>
        </p:nvSpPr>
        <p:spPr>
          <a:xfrm>
            <a:off x="704850" y="1083945"/>
            <a:ext cx="2310130" cy="72453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Takao Pゴシック" panose="020B0500000000000000" charset="-128"/>
                <a:ea typeface="Takao Pゴシック" panose="020B0500000000000000" charset="-128"/>
              </a:rPr>
              <a:t>ビジネスオーナー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6" name="四角形 5"/>
          <p:cNvSpPr/>
          <p:nvPr/>
        </p:nvSpPr>
        <p:spPr>
          <a:xfrm>
            <a:off x="3046730" y="2055495"/>
            <a:ext cx="1792605" cy="5981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rPr>
              <a:t>対策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7" name="四角形 6"/>
          <p:cNvSpPr/>
          <p:nvPr/>
        </p:nvSpPr>
        <p:spPr>
          <a:xfrm>
            <a:off x="4545330" y="3156585"/>
            <a:ext cx="1792605" cy="5981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rPr>
              <a:t>脆弱性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8" name="四角形 7"/>
          <p:cNvSpPr/>
          <p:nvPr/>
        </p:nvSpPr>
        <p:spPr>
          <a:xfrm>
            <a:off x="6349365" y="4199255"/>
            <a:ext cx="1792605" cy="598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rPr>
              <a:t>リスク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8670925" y="5039360"/>
            <a:ext cx="1792605" cy="79311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32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rPr>
              <a:t>資産</a:t>
            </a:r>
            <a:endParaRPr lang="ja-JP" altLang="en-US" sz="32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10" name="カギ線コネクタ 9"/>
          <p:cNvCxnSpPr>
            <a:endCxn id="9" idx="0"/>
          </p:cNvCxnSpPr>
          <p:nvPr/>
        </p:nvCxnSpPr>
        <p:spPr>
          <a:xfrm>
            <a:off x="3014980" y="1260475"/>
            <a:ext cx="6552565" cy="379031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3147695" y="852805"/>
            <a:ext cx="15900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価値あるもの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021330" y="1647190"/>
            <a:ext cx="4206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8" idx="0"/>
          </p:cNvCxnSpPr>
          <p:nvPr/>
        </p:nvCxnSpPr>
        <p:spPr>
          <a:xfrm>
            <a:off x="7239000" y="1658620"/>
            <a:ext cx="6985" cy="255206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ボックス 14"/>
          <p:cNvSpPr txBox="1"/>
          <p:nvPr/>
        </p:nvSpPr>
        <p:spPr>
          <a:xfrm>
            <a:off x="7693660" y="779145"/>
            <a:ext cx="440309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</a:rPr>
              <a:t>※Original: </a:t>
            </a:r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  <a:hlinkClick r:id="rId1" action="ppaction://hlinkfile"/>
              </a:rPr>
              <a:t>ENSA Thread Landscape 2017 - P.22</a:t>
            </a:r>
            <a:endParaRPr lang="ja-JP" altLang="en-US" sz="14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16" name="四角形 15"/>
          <p:cNvSpPr/>
          <p:nvPr/>
        </p:nvSpPr>
        <p:spPr>
          <a:xfrm>
            <a:off x="785495" y="401510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Takao Pゴシック" panose="020B0500000000000000" charset="-128"/>
                <a:ea typeface="Takao Pゴシック" panose="020B0500000000000000" charset="-128"/>
              </a:rPr>
              <a:t>アタックベクター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17" name="四角形 16"/>
          <p:cNvSpPr/>
          <p:nvPr/>
        </p:nvSpPr>
        <p:spPr>
          <a:xfrm>
            <a:off x="785495" y="513651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Takao Pゴシック" panose="020B0500000000000000" charset="-128"/>
                <a:ea typeface="Takao Pゴシック" panose="020B0500000000000000" charset="-128"/>
              </a:rPr>
              <a:t>脅威エージェント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18" name="直線コネクタ 17"/>
          <p:cNvCxnSpPr>
            <a:stCxn id="17" idx="0"/>
            <a:endCxn id="16" idx="2"/>
          </p:cNvCxnSpPr>
          <p:nvPr/>
        </p:nvCxnSpPr>
        <p:spPr>
          <a:xfrm flipV="1">
            <a:off x="1762125" y="4624705"/>
            <a:ext cx="0" cy="52324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1762125" y="4676775"/>
            <a:ext cx="6299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使う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21" name="四角形 20"/>
          <p:cNvSpPr/>
          <p:nvPr/>
        </p:nvSpPr>
        <p:spPr>
          <a:xfrm>
            <a:off x="3297555" y="5147945"/>
            <a:ext cx="1792605" cy="5981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rPr>
              <a:t>脅威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23" name="テキストボックス 22"/>
          <p:cNvSpPr txBox="1"/>
          <p:nvPr/>
        </p:nvSpPr>
        <p:spPr>
          <a:xfrm>
            <a:off x="4194175" y="4497705"/>
            <a:ext cx="1130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攻撃する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5090160" y="4841875"/>
            <a:ext cx="1769110" cy="436880"/>
            <a:chOff x="7998" y="7444"/>
            <a:chExt cx="2786" cy="688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7998" y="8132"/>
              <a:ext cx="27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10784" y="7444"/>
              <a:ext cx="0" cy="6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ボックス 30"/>
          <p:cNvSpPr txBox="1"/>
          <p:nvPr/>
        </p:nvSpPr>
        <p:spPr>
          <a:xfrm>
            <a:off x="5660390" y="486219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高める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32" name="カギ線コネクタ 31"/>
          <p:cNvCxnSpPr>
            <a:stCxn id="5" idx="2"/>
            <a:endCxn id="6" idx="1"/>
          </p:cNvCxnSpPr>
          <p:nvPr/>
        </p:nvCxnSpPr>
        <p:spPr>
          <a:xfrm rot="5400000" flipV="1">
            <a:off x="2180273" y="1499553"/>
            <a:ext cx="546100" cy="11868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7" idx="1"/>
          </p:cNvCxnSpPr>
          <p:nvPr/>
        </p:nvCxnSpPr>
        <p:spPr>
          <a:xfrm rot="5400000" flipV="1">
            <a:off x="2379028" y="1300798"/>
            <a:ext cx="1647190" cy="26854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6" idx="2"/>
            <a:endCxn id="7" idx="0"/>
          </p:cNvCxnSpPr>
          <p:nvPr/>
        </p:nvCxnSpPr>
        <p:spPr>
          <a:xfrm rot="5400000" flipV="1">
            <a:off x="4441190" y="2167255"/>
            <a:ext cx="502920" cy="1498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ボックス 35"/>
          <p:cNvSpPr txBox="1"/>
          <p:nvPr/>
        </p:nvSpPr>
        <p:spPr>
          <a:xfrm>
            <a:off x="4839335" y="2550160"/>
            <a:ext cx="1511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コントロール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37" name="直線コネクタ 36"/>
          <p:cNvCxnSpPr>
            <a:stCxn id="6" idx="3"/>
          </p:cNvCxnSpPr>
          <p:nvPr/>
        </p:nvCxnSpPr>
        <p:spPr>
          <a:xfrm>
            <a:off x="4839335" y="2366010"/>
            <a:ext cx="20199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847840" y="2359660"/>
            <a:ext cx="0" cy="179260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ボックス 38"/>
          <p:cNvSpPr txBox="1"/>
          <p:nvPr/>
        </p:nvSpPr>
        <p:spPr>
          <a:xfrm>
            <a:off x="4965700" y="1958340"/>
            <a:ext cx="8712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減らす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40" name="テキストボックス 39"/>
          <p:cNvSpPr txBox="1"/>
          <p:nvPr/>
        </p:nvSpPr>
        <p:spPr>
          <a:xfrm>
            <a:off x="3227070" y="1250950"/>
            <a:ext cx="131826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減らしたい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41" name="テキストボックス 40"/>
          <p:cNvSpPr txBox="1"/>
          <p:nvPr/>
        </p:nvSpPr>
        <p:spPr>
          <a:xfrm>
            <a:off x="1888490" y="1894840"/>
            <a:ext cx="876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課する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42" name="テキストボックス 41"/>
          <p:cNvSpPr txBox="1"/>
          <p:nvPr/>
        </p:nvSpPr>
        <p:spPr>
          <a:xfrm>
            <a:off x="1888490" y="3057525"/>
            <a:ext cx="15875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認識するかも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43" name="カギ線コネクタ 42"/>
          <p:cNvCxnSpPr>
            <a:stCxn id="7" idx="2"/>
            <a:endCxn id="8" idx="1"/>
          </p:cNvCxnSpPr>
          <p:nvPr/>
        </p:nvCxnSpPr>
        <p:spPr>
          <a:xfrm rot="5400000" flipV="1">
            <a:off x="5523865" y="3672205"/>
            <a:ext cx="743585" cy="90741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ボックス 43"/>
          <p:cNvSpPr txBox="1"/>
          <p:nvPr/>
        </p:nvSpPr>
        <p:spPr>
          <a:xfrm>
            <a:off x="5402580" y="375602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高める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45" name="カギ線コネクタ 44"/>
          <p:cNvCxnSpPr>
            <a:stCxn id="17" idx="2"/>
            <a:endCxn id="9" idx="2"/>
          </p:cNvCxnSpPr>
          <p:nvPr/>
        </p:nvCxnSpPr>
        <p:spPr>
          <a:xfrm rot="5400000" flipV="1">
            <a:off x="5615940" y="1880870"/>
            <a:ext cx="97790" cy="7805420"/>
          </a:xfrm>
          <a:prstGeom prst="bentConnector3">
            <a:avLst>
              <a:gd name="adj1" fmla="val 493506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ボックス 45"/>
          <p:cNvSpPr txBox="1"/>
          <p:nvPr/>
        </p:nvSpPr>
        <p:spPr>
          <a:xfrm>
            <a:off x="5233670" y="5746115"/>
            <a:ext cx="32518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400">
                <a:latin typeface="Takao Pゴシック" panose="020B0500000000000000" charset="-128"/>
                <a:ea typeface="Takao Pゴシック" panose="020B0500000000000000" charset="-128"/>
              </a:rPr>
              <a:t>犯罪</a:t>
            </a:r>
            <a:r>
              <a:rPr lang="en-US" altLang="ja-JP" sz="2400">
                <a:latin typeface="Takao Pゴシック" panose="020B0500000000000000" charset="-128"/>
                <a:ea typeface="Takao Pゴシック" panose="020B0500000000000000" charset="-128"/>
              </a:rPr>
              <a:t>/</a:t>
            </a:r>
            <a:r>
              <a:rPr lang="ja-JP" altLang="en-US" sz="2400">
                <a:latin typeface="Takao Pゴシック" panose="020B0500000000000000" charset="-128"/>
                <a:ea typeface="Takao Pゴシック" panose="020B0500000000000000" charset="-128"/>
              </a:rPr>
              <a:t>損害を与える意図</a:t>
            </a:r>
            <a:endParaRPr lang="ja-JP" altLang="en-US" sz="24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48" name="直線コネクタ 47"/>
          <p:cNvCxnSpPr>
            <a:stCxn id="16" idx="3"/>
          </p:cNvCxnSpPr>
          <p:nvPr/>
        </p:nvCxnSpPr>
        <p:spPr>
          <a:xfrm>
            <a:off x="2738755" y="4314190"/>
            <a:ext cx="811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550285" y="4314190"/>
            <a:ext cx="0" cy="76962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ボックス 49"/>
          <p:cNvSpPr txBox="1"/>
          <p:nvPr/>
        </p:nvSpPr>
        <p:spPr>
          <a:xfrm>
            <a:off x="2738755" y="3927475"/>
            <a:ext cx="8509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基づく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4194175" y="3681095"/>
            <a:ext cx="0" cy="1466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82110" y="3704590"/>
            <a:ext cx="33337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形 54" descr="Man-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314450"/>
            <a:ext cx="398780" cy="665480"/>
          </a:xfrm>
          <a:prstGeom prst="rect">
            <a:avLst/>
          </a:prstGeom>
        </p:spPr>
      </p:pic>
      <p:pic>
        <p:nvPicPr>
          <p:cNvPr id="56" name="図形 55" descr="Shield-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5" y="1760220"/>
            <a:ext cx="624205" cy="666115"/>
          </a:xfrm>
          <a:prstGeom prst="rect">
            <a:avLst/>
          </a:prstGeom>
        </p:spPr>
      </p:pic>
      <p:pic>
        <p:nvPicPr>
          <p:cNvPr id="58" name="図形 57" descr="Break-3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80" y="2946400"/>
            <a:ext cx="582930" cy="500380"/>
          </a:xfrm>
          <a:prstGeom prst="rect">
            <a:avLst/>
          </a:prstGeom>
        </p:spPr>
      </p:pic>
      <p:pic>
        <p:nvPicPr>
          <p:cNvPr id="59" name="図形 58" descr="Warn-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805" y="3833495"/>
            <a:ext cx="658495" cy="583565"/>
          </a:xfrm>
          <a:prstGeom prst="rect">
            <a:avLst/>
          </a:prstGeom>
        </p:spPr>
      </p:pic>
      <p:pic>
        <p:nvPicPr>
          <p:cNvPr id="60" name="図形 59" descr="Arrow-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45" y="4456430"/>
            <a:ext cx="437515" cy="437515"/>
          </a:xfrm>
          <a:prstGeom prst="rect">
            <a:avLst/>
          </a:prstGeom>
        </p:spPr>
      </p:pic>
      <p:pic>
        <p:nvPicPr>
          <p:cNvPr id="61" name="図形 60" descr="Virus-2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0" y="5447665"/>
            <a:ext cx="558165" cy="583565"/>
          </a:xfrm>
          <a:prstGeom prst="rect">
            <a:avLst/>
          </a:prstGeom>
        </p:spPr>
      </p:pic>
      <p:pic>
        <p:nvPicPr>
          <p:cNvPr id="62" name="図形 61" descr="fire-flame-800p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980" y="5258435"/>
            <a:ext cx="482600" cy="666115"/>
          </a:xfrm>
          <a:prstGeom prst="rect">
            <a:avLst/>
          </a:prstGeom>
        </p:spPr>
      </p:pic>
      <p:pic>
        <p:nvPicPr>
          <p:cNvPr id="63" name="図形 62" descr="coinhoard-300px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7455" y="5466080"/>
            <a:ext cx="838200" cy="52705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5124450" y="5588635"/>
            <a:ext cx="349313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</p:cNvCxnSpPr>
          <p:nvPr/>
        </p:nvCxnSpPr>
        <p:spPr>
          <a:xfrm flipH="1">
            <a:off x="7239000" y="4797425"/>
            <a:ext cx="6985" cy="354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239000" y="5147945"/>
            <a:ext cx="136715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ボックス 21"/>
          <p:cNvSpPr txBox="1"/>
          <p:nvPr/>
        </p:nvSpPr>
        <p:spPr>
          <a:xfrm>
            <a:off x="7350125" y="5136515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Takao Pゴシック" panose="020B0500000000000000" charset="-128"/>
                <a:ea typeface="Takao Pゴシック" panose="020B0500000000000000" charset="-128"/>
              </a:rPr>
              <a:t>対象</a:t>
            </a:r>
            <a:endParaRPr lang="ja-JP" altLang="en-US" sz="20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ユーザー設定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  <a:prstDash val="solid"/>
        </a:ln>
      </a:spPr>
      <a:bodyPr wrap="none" rtlCol="0" anchor="ctr" anchorCtr="0">
        <a:noAutofit/>
      </a:bodyPr>
      <a:lstStyle>
        <a:defPPr algn="ctr">
          <a:defRPr lang="ja-JP" altLang="en-US" sz="2000">
            <a:ln w="12700">
              <a:noFill/>
              <a:prstDash val="solid"/>
            </a:ln>
            <a:solidFill>
              <a:schemeClr val="tx1"/>
            </a:solidFill>
            <a:effectLst/>
            <a:latin typeface="Takao Pゴシック" panose="020B0500000000000000" charset="-128"/>
            <a:ea typeface="Takao Pゴシック" panose="020B0500000000000000" charset="-128"/>
          </a:defRPr>
        </a:defPPr>
      </a:lst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ja-JP" sz="2400">
            <a:latin typeface="Takao Pゴシック" panose="020B0500000000000000" charset="-128"/>
            <a:ea typeface="Takao Pゴシック" panose="020B050000000000000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ＭＳ Ｐゴシック</vt:lpstr>
      <vt:lpstr>Wingdings</vt:lpstr>
      <vt:lpstr>ＭＳ Ｐゴシック</vt:lpstr>
      <vt:lpstr>Arial Unicode MS</vt:lpstr>
      <vt:lpstr>Calibri Light</vt:lpstr>
      <vt:lpstr>Calibri</vt:lpstr>
      <vt:lpstr>Microsoft YaHei</vt:lpstr>
      <vt:lpstr>Consolas</vt:lpstr>
      <vt:lpstr>Takaoゴシック</vt:lpstr>
      <vt:lpstr>Takao Pゴシック</vt:lpstr>
      <vt:lpstr>Meiryo UI</vt:lpstr>
      <vt:lpstr>MV Boli</vt:lpstr>
      <vt:lpstr>TT-ハルクラフト Heavy</vt:lpstr>
      <vt:lpstr>あずきフォントP</vt:lpstr>
      <vt:lpstr>2_ユーザー設定デザイン</vt:lpstr>
      <vt:lpstr>対策・脆弱性・脅威・リスク・資産の関係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</cp:revision>
  <dcterms:created xsi:type="dcterms:W3CDTF">2019-01-09T05:59:04Z</dcterms:created>
  <dcterms:modified xsi:type="dcterms:W3CDTF">2019-01-09T05:59:25Z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1041-10.8.2.6704</vt:lpwstr>
  </property>
</Properties>
</file>