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00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/>
        </p:nvCxnSpPr>
        <p:spPr>
          <a:xfrm>
            <a:off x="36000" y="1016000"/>
            <a:ext cx="12132000" cy="0"/>
          </a:xfrm>
          <a:prstGeom prst="line">
            <a:avLst/>
          </a:prstGeom>
          <a:ln w="1270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6000" y="4148138"/>
            <a:ext cx="12132000" cy="0"/>
          </a:xfrm>
          <a:prstGeom prst="line">
            <a:avLst/>
          </a:prstGeom>
          <a:ln w="1270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972000" y="1080000"/>
            <a:ext cx="10800080" cy="2967355"/>
          </a:xfrm>
        </p:spPr>
        <p:txBody>
          <a:bodyPr anchor="ctr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 smtClean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>
          <a:xfrm>
            <a:off x="3931620" y="4320000"/>
            <a:ext cx="7912100" cy="2058670"/>
          </a:xfrm>
        </p:spPr>
        <p:txBody>
          <a:bodyPr anchor="ctr" anchorCtr="0"/>
          <a:lstStyle>
            <a:lvl1pPr marL="0" indent="0" algn="r">
              <a:buNone/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kumimoji="1" lang="ja-JP" altLang="en-US" strike="noStrike" noProof="1" dirty="0" smtClean="0"/>
              <a:t>マスタ サブタイトルの書式設定</a:t>
            </a:r>
            <a:endParaRPr kumimoji="1" lang="ja-JP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000" y="180000"/>
            <a:ext cx="9921875" cy="66929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539750" y="1116000"/>
            <a:ext cx="11087735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T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000" y="180000"/>
            <a:ext cx="9921875" cy="72644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24"/>
          </p:nvPr>
        </p:nvSpPr>
        <p:spPr>
          <a:xfrm>
            <a:off x="360000" y="1116000"/>
            <a:ext cx="5544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6264000" y="1116000"/>
            <a:ext cx="5544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26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675" y="180000"/>
            <a:ext cx="9921875" cy="66929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Sub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763713" y="1857375"/>
            <a:ext cx="8662988" cy="3157538"/>
          </a:xfrm>
          <a:prstGeom prst="roundRect">
            <a:avLst>
              <a:gd name="adj" fmla="val 13124"/>
            </a:avLst>
          </a:prstGeom>
          <a:solidFill>
            <a:schemeClr val="accent5"/>
          </a:solidFill>
          <a:ln w="254000" cmpd="thinThick">
            <a:solidFill>
              <a:schemeClr val="accent5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 fontAlgn="auto"/>
            <a:endParaRPr kumimoji="1" lang="ja-JP" altLang="en-US" sz="4800" b="1" strike="noStrike" noProof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  <a:sym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5170" y="2009140"/>
            <a:ext cx="8241030" cy="2853690"/>
          </a:xfrm>
        </p:spPr>
        <p:txBody>
          <a:bodyPr wrap="none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Takaoゴシック" panose="020B0509000000000000" charset="-128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Sub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419350" y="2016125"/>
            <a:ext cx="7362825" cy="2805113"/>
          </a:xfrm>
          <a:prstGeom prst="roundRect">
            <a:avLst>
              <a:gd name="adj" fmla="val 13124"/>
            </a:avLst>
          </a:prstGeom>
          <a:noFill/>
          <a:ln w="127000" cmpd="thinThick">
            <a:solidFill>
              <a:schemeClr val="accent5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 fontAlgn="auto"/>
            <a:endParaRPr kumimoji="1" lang="ja-JP" altLang="en-US" sz="4000" b="1" strike="noStrike" noProof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  <a:sym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3975" y="2209165"/>
            <a:ext cx="7023100" cy="2413635"/>
          </a:xfrm>
        </p:spPr>
        <p:txBody>
          <a:bodyPr wrap="none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Takaoゴシック" panose="020B0509000000000000" charset="-128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-End&#13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 5"/>
          <p:cNvSpPr/>
          <p:nvPr/>
        </p:nvSpPr>
        <p:spPr>
          <a:xfrm>
            <a:off x="2824794" y="2240356"/>
            <a:ext cx="6552565" cy="23774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auto"/>
            <a:r>
              <a:rPr lang="en-US" altLang="ja-JP" sz="15000" b="1" strike="noStrike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  <a:cs typeface="+mn-cs"/>
              </a:rPr>
              <a:t>Thanks</a:t>
            </a:r>
            <a:endParaRPr lang="en-US" altLang="ja-JP" sz="15000" b="1" strike="noStrike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kao Pゴシック" panose="020B0500000000000000" charset="-128"/>
              <a:ea typeface="Takao Pゴシック" panose="020B050000000000000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cxnSp>
        <p:nvCxnSpPr>
          <p:cNvPr id="10" name="直線コネクタ 9"/>
          <p:cNvCxnSpPr/>
          <p:nvPr/>
        </p:nvCxnSpPr>
        <p:spPr>
          <a:xfrm>
            <a:off x="36000" y="6356350"/>
            <a:ext cx="12132000" cy="0"/>
          </a:xfrm>
          <a:prstGeom prst="line">
            <a:avLst/>
          </a:prstGeom>
          <a:ln w="1016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r">
              <a:defRPr sz="3600" b="1" i="0" baseline="0">
                <a:solidFill>
                  <a:schemeClr val="bg1"/>
                </a:solidFill>
                <a:effectLst>
                  <a:glow rad="317500">
                    <a:schemeClr val="accent5">
                      <a:alpha val="55000"/>
                    </a:schemeClr>
                  </a:glow>
                  <a:outerShdw blurRad="50800" dist="50800" algn="ctr" rotWithShape="0">
                    <a:srgbClr val="000000">
                      <a:alpha val="43000"/>
                    </a:srgbClr>
                  </a:outerShdw>
                </a:effectLst>
                <a:latin typeface="Takaoゴシック" panose="020B0509000000000000" charset="-128"/>
                <a:ea typeface="Takaoゴシック" panose="020B0509000000000000" charset="-128"/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</a:lstStyle>
          <a:p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36000" y="885825"/>
            <a:ext cx="12132000" cy="0"/>
          </a:xfrm>
          <a:prstGeom prst="line">
            <a:avLst/>
          </a:prstGeom>
          <a:ln w="1016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162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675" y="179388"/>
            <a:ext cx="9921875" cy="669925"/>
          </a:xfrm>
        </p:spPr>
        <p:txBody>
          <a:bodyPr/>
          <a:lstStyle>
            <a:lvl1pPr>
              <a:defRPr sz="40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kao Pゴシック" panose="020B0500000000000000" charset="-128"/>
          <a:ea typeface="Takao Pゴシック" panose="020B050000000000000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4.xml"/><Relationship Id="rId1" Type="http://schemas.openxmlformats.org/officeDocument/2006/relationships/hyperlink" Target="https://www.enisa.europa.eu/publications/enisa-threat-landscape-report-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>
                <a:latin typeface="BIZ UDPゴシック" panose="020B0400000000000000" charset="-128"/>
                <a:ea typeface="BIZ UDPゴシック" panose="020B0400000000000000" charset="-128"/>
              </a:rPr>
              <a:t>対策・脆弱性・脅威・リスク・資産の関係</a:t>
            </a:r>
            <a:endParaRPr lang="ja-JP" altLang="en-US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5" name="四角形 4"/>
          <p:cNvSpPr/>
          <p:nvPr/>
        </p:nvSpPr>
        <p:spPr>
          <a:xfrm>
            <a:off x="704850" y="1083945"/>
            <a:ext cx="2310130" cy="72453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ビジネスオーナー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6" name="四角形 5"/>
          <p:cNvSpPr/>
          <p:nvPr/>
        </p:nvSpPr>
        <p:spPr>
          <a:xfrm>
            <a:off x="3046730" y="2055495"/>
            <a:ext cx="1792605" cy="598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対策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7" name="四角形 6"/>
          <p:cNvSpPr/>
          <p:nvPr/>
        </p:nvSpPr>
        <p:spPr>
          <a:xfrm>
            <a:off x="4545330" y="3156585"/>
            <a:ext cx="1792605" cy="5981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脆弱性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8" name="四角形 7"/>
          <p:cNvSpPr/>
          <p:nvPr/>
        </p:nvSpPr>
        <p:spPr>
          <a:xfrm>
            <a:off x="6349365" y="4199255"/>
            <a:ext cx="1792605" cy="598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リスク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9" name="四角形 8"/>
          <p:cNvSpPr/>
          <p:nvPr/>
        </p:nvSpPr>
        <p:spPr>
          <a:xfrm>
            <a:off x="8670925" y="5039360"/>
            <a:ext cx="1792605" cy="79311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32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資産</a:t>
            </a:r>
            <a:endParaRPr lang="ja-JP" altLang="en-US" sz="32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0" name="カギ線コネクタ 9"/>
          <p:cNvCxnSpPr>
            <a:endCxn id="9" idx="0"/>
          </p:cNvCxnSpPr>
          <p:nvPr/>
        </p:nvCxnSpPr>
        <p:spPr>
          <a:xfrm>
            <a:off x="3014980" y="1260475"/>
            <a:ext cx="6552565" cy="379031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3147695" y="852805"/>
            <a:ext cx="15900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価値あるもの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3021330" y="1647190"/>
            <a:ext cx="4206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endCxn id="8" idx="0"/>
          </p:cNvCxnSpPr>
          <p:nvPr/>
        </p:nvCxnSpPr>
        <p:spPr>
          <a:xfrm>
            <a:off x="7239000" y="1658620"/>
            <a:ext cx="6985" cy="255206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ボックス 14"/>
          <p:cNvSpPr txBox="1"/>
          <p:nvPr/>
        </p:nvSpPr>
        <p:spPr>
          <a:xfrm>
            <a:off x="7573010" y="6337300"/>
            <a:ext cx="440309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ja-JP" sz="1400">
                <a:latin typeface="Takao Pゴシック" panose="020B0500000000000000" charset="-128"/>
                <a:ea typeface="Takao Pゴシック" panose="020B0500000000000000" charset="-128"/>
                <a:hlinkClick r:id="rId1" tooltip="" action="ppaction://hlinkfile"/>
              </a:rPr>
              <a:t>※Original: ENSA Thread Landscape 2017 - P.22</a:t>
            </a:r>
            <a:endParaRPr lang="ja-JP" altLang="en-US" sz="14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16" name="四角形 15"/>
          <p:cNvSpPr/>
          <p:nvPr/>
        </p:nvSpPr>
        <p:spPr>
          <a:xfrm>
            <a:off x="785495" y="4015105"/>
            <a:ext cx="1953260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アタックベクター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17" name="四角形 16"/>
          <p:cNvSpPr/>
          <p:nvPr/>
        </p:nvSpPr>
        <p:spPr>
          <a:xfrm>
            <a:off x="785495" y="5136515"/>
            <a:ext cx="1953260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脅威エージェント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8" name="直線コネクタ 17"/>
          <p:cNvCxnSpPr>
            <a:stCxn id="17" idx="0"/>
            <a:endCxn id="16" idx="2"/>
          </p:cNvCxnSpPr>
          <p:nvPr/>
        </p:nvCxnSpPr>
        <p:spPr>
          <a:xfrm flipV="1">
            <a:off x="1762125" y="4624705"/>
            <a:ext cx="0" cy="52324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ボックス 18"/>
          <p:cNvSpPr txBox="1"/>
          <p:nvPr/>
        </p:nvSpPr>
        <p:spPr>
          <a:xfrm>
            <a:off x="1762125" y="4676775"/>
            <a:ext cx="6299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使う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21" name="四角形 20"/>
          <p:cNvSpPr/>
          <p:nvPr/>
        </p:nvSpPr>
        <p:spPr>
          <a:xfrm>
            <a:off x="3297555" y="5147945"/>
            <a:ext cx="1792605" cy="598170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脅威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23" name="テキストボックス 22"/>
          <p:cNvSpPr txBox="1"/>
          <p:nvPr/>
        </p:nvSpPr>
        <p:spPr>
          <a:xfrm>
            <a:off x="4194175" y="4497705"/>
            <a:ext cx="1130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攻撃する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5090160" y="4841875"/>
            <a:ext cx="1769110" cy="436880"/>
            <a:chOff x="7998" y="7444"/>
            <a:chExt cx="2786" cy="688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7998" y="8132"/>
              <a:ext cx="278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10784" y="7444"/>
              <a:ext cx="0" cy="68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ボックス 30"/>
          <p:cNvSpPr txBox="1"/>
          <p:nvPr/>
        </p:nvSpPr>
        <p:spPr>
          <a:xfrm>
            <a:off x="5660390" y="4862195"/>
            <a:ext cx="89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高める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32" name="カギ線コネクタ 31"/>
          <p:cNvCxnSpPr>
            <a:stCxn id="5" idx="2"/>
            <a:endCxn id="6" idx="1"/>
          </p:cNvCxnSpPr>
          <p:nvPr/>
        </p:nvCxnSpPr>
        <p:spPr>
          <a:xfrm rot="5400000" flipV="1">
            <a:off x="2180273" y="1499553"/>
            <a:ext cx="546100" cy="118681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7" idx="1"/>
          </p:cNvCxnSpPr>
          <p:nvPr/>
        </p:nvCxnSpPr>
        <p:spPr>
          <a:xfrm rot="5400000" flipV="1">
            <a:off x="2379028" y="1300798"/>
            <a:ext cx="1647190" cy="268541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6" idx="2"/>
            <a:endCxn id="7" idx="0"/>
          </p:cNvCxnSpPr>
          <p:nvPr/>
        </p:nvCxnSpPr>
        <p:spPr>
          <a:xfrm rot="5400000" flipV="1">
            <a:off x="4441190" y="2167255"/>
            <a:ext cx="502920" cy="1498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ボックス 35"/>
          <p:cNvSpPr txBox="1"/>
          <p:nvPr/>
        </p:nvSpPr>
        <p:spPr>
          <a:xfrm>
            <a:off x="4839335" y="2550160"/>
            <a:ext cx="1511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コントロール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37" name="直線コネクタ 36"/>
          <p:cNvCxnSpPr>
            <a:stCxn id="6" idx="3"/>
          </p:cNvCxnSpPr>
          <p:nvPr/>
        </p:nvCxnSpPr>
        <p:spPr>
          <a:xfrm>
            <a:off x="4839335" y="2366010"/>
            <a:ext cx="20199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847840" y="2359660"/>
            <a:ext cx="0" cy="179260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ボックス 38"/>
          <p:cNvSpPr txBox="1"/>
          <p:nvPr/>
        </p:nvSpPr>
        <p:spPr>
          <a:xfrm>
            <a:off x="4965700" y="1958340"/>
            <a:ext cx="8712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減らす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0" name="テキストボックス 39"/>
          <p:cNvSpPr txBox="1"/>
          <p:nvPr/>
        </p:nvSpPr>
        <p:spPr>
          <a:xfrm>
            <a:off x="3227070" y="1250950"/>
            <a:ext cx="131826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減らしたい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1" name="テキストボックス 40"/>
          <p:cNvSpPr txBox="1"/>
          <p:nvPr/>
        </p:nvSpPr>
        <p:spPr>
          <a:xfrm>
            <a:off x="1888490" y="1894840"/>
            <a:ext cx="876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課する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2" name="テキストボックス 41"/>
          <p:cNvSpPr txBox="1"/>
          <p:nvPr/>
        </p:nvSpPr>
        <p:spPr>
          <a:xfrm>
            <a:off x="1888490" y="3057525"/>
            <a:ext cx="15875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認識するかも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43" name="カギ線コネクタ 42"/>
          <p:cNvCxnSpPr>
            <a:stCxn id="7" idx="2"/>
            <a:endCxn id="8" idx="1"/>
          </p:cNvCxnSpPr>
          <p:nvPr/>
        </p:nvCxnSpPr>
        <p:spPr>
          <a:xfrm rot="5400000" flipV="1">
            <a:off x="5523865" y="3672205"/>
            <a:ext cx="743585" cy="90741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ボックス 43"/>
          <p:cNvSpPr txBox="1"/>
          <p:nvPr/>
        </p:nvSpPr>
        <p:spPr>
          <a:xfrm>
            <a:off x="5402580" y="3756025"/>
            <a:ext cx="89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高める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45" name="カギ線コネクタ 44"/>
          <p:cNvCxnSpPr>
            <a:stCxn id="17" idx="2"/>
            <a:endCxn id="9" idx="2"/>
          </p:cNvCxnSpPr>
          <p:nvPr/>
        </p:nvCxnSpPr>
        <p:spPr>
          <a:xfrm rot="5400000" flipV="1">
            <a:off x="5615940" y="1880870"/>
            <a:ext cx="97790" cy="7805420"/>
          </a:xfrm>
          <a:prstGeom prst="bentConnector3">
            <a:avLst>
              <a:gd name="adj1" fmla="val 493506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ボックス 45"/>
          <p:cNvSpPr txBox="1"/>
          <p:nvPr/>
        </p:nvSpPr>
        <p:spPr>
          <a:xfrm>
            <a:off x="5233670" y="5746115"/>
            <a:ext cx="32518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犯罪</a:t>
            </a:r>
            <a:r>
              <a:rPr lang="en-US" altLang="ja-JP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/</a:t>
            </a:r>
            <a:r>
              <a:rPr lang="ja-JP" altLang="en-US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損害を与える意図</a:t>
            </a:r>
            <a:endParaRPr lang="ja-JP" altLang="en-US" sz="2400">
              <a:latin typeface="BIZ UDPゴシック" panose="020B0400000000000000" charset="-128"/>
              <a:ea typeface="BIZ UDPゴシック" panose="020B0400000000000000" charset="-128"/>
              <a:cs typeface="BIZ UDPゴシック" panose="020B0400000000000000" charset="-128"/>
            </a:endParaRPr>
          </a:p>
        </p:txBody>
      </p:sp>
      <p:cxnSp>
        <p:nvCxnSpPr>
          <p:cNvPr id="48" name="直線コネクタ 47"/>
          <p:cNvCxnSpPr>
            <a:stCxn id="16" idx="3"/>
          </p:cNvCxnSpPr>
          <p:nvPr/>
        </p:nvCxnSpPr>
        <p:spPr>
          <a:xfrm>
            <a:off x="2738755" y="4314190"/>
            <a:ext cx="811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550285" y="4314190"/>
            <a:ext cx="0" cy="76962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ボックス 49"/>
          <p:cNvSpPr txBox="1"/>
          <p:nvPr/>
        </p:nvSpPr>
        <p:spPr>
          <a:xfrm>
            <a:off x="2738755" y="3927475"/>
            <a:ext cx="8509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基づく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 flipV="1">
            <a:off x="4194175" y="3681095"/>
            <a:ext cx="0" cy="1466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182110" y="3704590"/>
            <a:ext cx="33337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形 58" descr="Warn-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05" y="3833495"/>
            <a:ext cx="658495" cy="583565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5124450" y="5588635"/>
            <a:ext cx="349313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</p:cNvCxnSpPr>
          <p:nvPr/>
        </p:nvCxnSpPr>
        <p:spPr>
          <a:xfrm flipH="1">
            <a:off x="7239000" y="4797425"/>
            <a:ext cx="6985" cy="354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7239000" y="5147945"/>
            <a:ext cx="136715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ボックス 21"/>
          <p:cNvSpPr txBox="1"/>
          <p:nvPr/>
        </p:nvSpPr>
        <p:spPr>
          <a:xfrm>
            <a:off x="7350125" y="5136515"/>
            <a:ext cx="69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対象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pic>
        <p:nvPicPr>
          <p:cNvPr id="25" name="図形 24" descr="シールド-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30" y="1699260"/>
            <a:ext cx="523875" cy="666750"/>
          </a:xfrm>
          <a:prstGeom prst="rect">
            <a:avLst/>
          </a:prstGeom>
        </p:spPr>
      </p:pic>
      <p:pic>
        <p:nvPicPr>
          <p:cNvPr id="26" name="図形 25" descr="脆弱性-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205" y="2914650"/>
            <a:ext cx="666750" cy="552450"/>
          </a:xfrm>
          <a:prstGeom prst="rect">
            <a:avLst/>
          </a:prstGeom>
        </p:spPr>
      </p:pic>
      <p:pic>
        <p:nvPicPr>
          <p:cNvPr id="27" name="図形 26" descr="社長-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1388745"/>
            <a:ext cx="666750" cy="666750"/>
          </a:xfrm>
          <a:prstGeom prst="rect">
            <a:avLst/>
          </a:prstGeom>
        </p:spPr>
      </p:pic>
      <p:pic>
        <p:nvPicPr>
          <p:cNvPr id="35" name="図形 34" descr="矢印-3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75" y="3590290"/>
            <a:ext cx="666750" cy="561975"/>
          </a:xfrm>
          <a:prstGeom prst="rect">
            <a:avLst/>
          </a:prstGeom>
        </p:spPr>
      </p:pic>
      <p:pic>
        <p:nvPicPr>
          <p:cNvPr id="53" name="図形 52" descr="ウィルス-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815" y="5521960"/>
            <a:ext cx="523240" cy="523240"/>
          </a:xfrm>
          <a:prstGeom prst="rect">
            <a:avLst/>
          </a:prstGeom>
        </p:spPr>
      </p:pic>
      <p:pic>
        <p:nvPicPr>
          <p:cNvPr id="56" name="図形 55" descr="ドル袋-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8405" y="4497705"/>
            <a:ext cx="652145" cy="895350"/>
          </a:xfrm>
          <a:prstGeom prst="rect">
            <a:avLst/>
          </a:prstGeom>
        </p:spPr>
      </p:pic>
      <p:pic>
        <p:nvPicPr>
          <p:cNvPr id="58" name="図形 57" descr="悪人-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1330" y="5378450"/>
            <a:ext cx="609600" cy="666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tx1"/>
          </a:solidFill>
        </a:ln>
      </a:spPr>
      <a:bodyPr rtlCol="0" anchor="ctr"/>
      <a:lstStyle>
        <a:defPPr algn="ctr">
          <a:defRPr lang="ja-JP" altLang="en-US" sz="2800">
            <a:solidFill>
              <a:schemeClr val="tx1"/>
            </a:solidFill>
            <a:latin typeface="Takao Pゴシック" panose="020B0500000000000000" charset="-128"/>
            <a:ea typeface="Takao Pゴシック" panose="020B050000000000000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ja-JP" altLang="en-US" sz="2800">
            <a:latin typeface="Takao Pゴシック" panose="020B0500000000000000" charset="-128"/>
            <a:ea typeface="Takao Pゴシック" panose="020B050000000000000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Presentation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ＭＳ Ｐゴシック</vt:lpstr>
      <vt:lpstr>Wingdings</vt:lpstr>
      <vt:lpstr>Takao Pゴシック</vt:lpstr>
      <vt:lpstr>Takaoゴシック</vt:lpstr>
      <vt:lpstr>Wingdings</vt:lpstr>
      <vt:lpstr>Consolas</vt:lpstr>
      <vt:lpstr>BIZ UDPゴシック</vt:lpstr>
      <vt:lpstr>Microsoft YaHei</vt:lpstr>
      <vt:lpstr>ＭＳ Ｐゴシック</vt:lpstr>
      <vt:lpstr>Arial Unicode MS</vt:lpstr>
      <vt:lpstr>Calibri</vt:lpstr>
      <vt:lpstr>1_Office テーマ</vt:lpstr>
      <vt:lpstr>対策・脆弱性・脅威・リスク・資産の関係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sbata</cp:lastModifiedBy>
  <cp:revision>5</cp:revision>
  <dcterms:created xsi:type="dcterms:W3CDTF">2019-01-09T05:59:00Z</dcterms:created>
  <dcterms:modified xsi:type="dcterms:W3CDTF">2020-03-11T11:58:19Z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1041-10.8.2.6704</vt:lpwstr>
  </property>
</Properties>
</file>