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5143500" type="screen16x9"/>
  <p:notesSz cx="6858000" cy="9144000"/>
  <p:embeddedFontLst>
    <p:embeddedFont>
      <p:font typeface="Amatic SC" panose="020B0604020202020204" charset="-79"/>
      <p:regular r:id="rId16"/>
      <p:bold r:id="rId17"/>
    </p:embeddedFont>
    <p:embeddedFont>
      <p:font typeface="Comfortaa" panose="020B0604020202020204" charset="0"/>
      <p:regular r:id="rId18"/>
      <p:bold r:id="rId19"/>
    </p:embeddedFont>
    <p:embeddedFont>
      <p:font typeface="Montserrat" panose="020B0604020202020204" charset="0"/>
      <p:regular r:id="rId20"/>
      <p:bold r:id="rId21"/>
      <p:italic r:id="rId22"/>
      <p:boldItalic r:id="rId23"/>
    </p:embeddedFont>
    <p:embeddedFont>
      <p:font typeface="Impact" panose="020B0806030902050204" pitchFamily="34" charset="0"/>
      <p:regular r:id="rId24"/>
    </p:embeddedFont>
    <p:embeddedFont>
      <p:font typeface="Montserrat SemiBold" panose="020B0604020202020204" charset="0"/>
      <p:regular r:id="rId25"/>
      <p:bold r:id="rId26"/>
      <p:italic r:id="rId27"/>
      <p:boldItalic r:id="rId28"/>
    </p:embeddedFont>
    <p:embeddedFont>
      <p:font typeface="Montserrat Light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799bc73d3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799bc73d3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799bc73d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799bc73d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799bc73d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799bc73d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8212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799bc73d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799bc73d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072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7998002f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7998002f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799bc73d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799bc73d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42e7ff8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42e7ff8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799bc73d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799bc73d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799bc73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799bc73d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799bc73d3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799bc73d3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799bc73d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799bc73d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799bc73d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799bc73d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23900" y="252075"/>
            <a:ext cx="3909300" cy="33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Introduction to </a:t>
            </a:r>
            <a:r>
              <a:rPr lang="en" sz="3600">
                <a:solidFill>
                  <a:srgbClr val="00AFFE"/>
                </a:solidFill>
                <a:latin typeface="Comfortaa"/>
                <a:ea typeface="Comfortaa"/>
                <a:cs typeface="Comfortaa"/>
                <a:sym typeface="Comfortaa"/>
              </a:rPr>
              <a:t>Software Engineering.</a:t>
            </a:r>
            <a:endParaRPr sz="3600">
              <a:solidFill>
                <a:srgbClr val="00AFF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383100" y="4425725"/>
            <a:ext cx="3350550" cy="459000"/>
            <a:chOff x="3395325" y="4245275"/>
            <a:chExt cx="3350550" cy="459000"/>
          </a:xfrm>
        </p:grpSpPr>
        <p:pic>
          <p:nvPicPr>
            <p:cNvPr id="56" name="Google Shape;56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95325" y="4245275"/>
              <a:ext cx="419250" cy="409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3"/>
            <p:cNvSpPr txBox="1"/>
            <p:nvPr/>
          </p:nvSpPr>
          <p:spPr>
            <a:xfrm>
              <a:off x="3890775" y="4294475"/>
              <a:ext cx="2855100" cy="40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bit.do/DasproSE2019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100" y="252072"/>
            <a:ext cx="982400" cy="31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6925" y="205588"/>
            <a:ext cx="4732325" cy="47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/>
          <p:nvPr/>
        </p:nvSpPr>
        <p:spPr>
          <a:xfrm>
            <a:off x="152550" y="174350"/>
            <a:ext cx="8826900" cy="4794900"/>
          </a:xfrm>
          <a:prstGeom prst="rect">
            <a:avLst/>
          </a:prstGeom>
          <a:solidFill>
            <a:srgbClr val="00AF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751900" y="1689075"/>
            <a:ext cx="7693500" cy="16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WHY SOFTWARE ENGINEERING IS IMPORTANT?</a:t>
            </a:r>
            <a:endParaRPr sz="36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/>
          <p:nvPr/>
        </p:nvSpPr>
        <p:spPr>
          <a:xfrm>
            <a:off x="152550" y="174350"/>
            <a:ext cx="8826900" cy="4794900"/>
          </a:xfrm>
          <a:prstGeom prst="rect">
            <a:avLst/>
          </a:prstGeom>
          <a:solidFill>
            <a:srgbClr val="00AF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725250" y="2135800"/>
            <a:ext cx="76935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REDUCE COMPLEXITY</a:t>
            </a:r>
            <a:endParaRPr sz="36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/>
          <p:nvPr/>
        </p:nvSpPr>
        <p:spPr>
          <a:xfrm>
            <a:off x="152550" y="174350"/>
            <a:ext cx="8826900" cy="4794900"/>
          </a:xfrm>
          <a:prstGeom prst="rect">
            <a:avLst/>
          </a:prstGeom>
          <a:solidFill>
            <a:srgbClr val="00AF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725250" y="2059700"/>
            <a:ext cx="76935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MINIMIZE COST</a:t>
            </a:r>
            <a:endParaRPr sz="36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53152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/>
          <p:nvPr/>
        </p:nvSpPr>
        <p:spPr>
          <a:xfrm>
            <a:off x="152550" y="174350"/>
            <a:ext cx="8826900" cy="4794900"/>
          </a:xfrm>
          <a:prstGeom prst="rect">
            <a:avLst/>
          </a:prstGeom>
          <a:solidFill>
            <a:srgbClr val="00AF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3"/>
          <p:cNvSpPr txBox="1"/>
          <p:nvPr/>
        </p:nvSpPr>
        <p:spPr>
          <a:xfrm>
            <a:off x="719250" y="2059700"/>
            <a:ext cx="76935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RELIABLE SOFTWARE</a:t>
            </a:r>
            <a:endParaRPr sz="36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32333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152550" y="174350"/>
            <a:ext cx="8826900" cy="4794900"/>
          </a:xfrm>
          <a:prstGeom prst="rect">
            <a:avLst/>
          </a:prstGeom>
          <a:solidFill>
            <a:srgbClr val="00AF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751900" y="1689075"/>
            <a:ext cx="7693500" cy="16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WHAT IS SOFTWARE ENGINEERING?</a:t>
            </a:r>
            <a:endParaRPr sz="4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FFE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152550" y="163450"/>
            <a:ext cx="8805000" cy="47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653875" y="958950"/>
            <a:ext cx="26262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SOFTWARE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328750" y="958950"/>
            <a:ext cx="30948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ENGINEERING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653875" y="1503850"/>
            <a:ext cx="3094800" cy="26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57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/ˈsôf(t)wer/</a:t>
            </a:r>
            <a:endParaRPr>
              <a:solidFill>
                <a:srgbClr val="70757A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757A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computer programs along with the associated documents and the configuration data that make these programs operate correctly.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372375" y="1460250"/>
            <a:ext cx="3094800" cy="26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57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/ˌenjəˈniriNG/</a:t>
            </a:r>
            <a:endParaRPr>
              <a:solidFill>
                <a:srgbClr val="70757A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757A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branch of science and technology concerned with the design, building, and use of engines, machines, and structures.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637125" y="392300"/>
            <a:ext cx="31056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196150" y="163450"/>
            <a:ext cx="3563400" cy="4805700"/>
          </a:xfrm>
          <a:prstGeom prst="rect">
            <a:avLst/>
          </a:prstGeom>
          <a:solidFill>
            <a:srgbClr val="00AF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268050" y="235175"/>
            <a:ext cx="3357600" cy="19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SO,</a:t>
            </a:r>
            <a:endParaRPr sz="6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WHAT IS</a:t>
            </a:r>
            <a:endParaRPr sz="6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Software Engineering?</a:t>
            </a:r>
            <a:endParaRPr sz="36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4203650" y="519125"/>
            <a:ext cx="4576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 i="1">
                <a:latin typeface="Montserrat"/>
                <a:ea typeface="Montserrat"/>
                <a:cs typeface="Montserrat"/>
                <a:sym typeface="Montserrat"/>
              </a:rPr>
              <a:t>Software Engineering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adalah suatu disiplin yang diterapkan pada saat pengembangan suatu software dengan pendekatan yang sistematik. (Software Process)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FFE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152550" y="163450"/>
            <a:ext cx="8805000" cy="47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2637125" y="392300"/>
            <a:ext cx="31056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17"/>
          <p:cNvGrpSpPr/>
          <p:nvPr/>
        </p:nvGrpSpPr>
        <p:grpSpPr>
          <a:xfrm>
            <a:off x="642950" y="1045725"/>
            <a:ext cx="632100" cy="3639750"/>
            <a:chOff x="642950" y="512325"/>
            <a:chExt cx="632100" cy="3639750"/>
          </a:xfrm>
        </p:grpSpPr>
        <p:sp>
          <p:nvSpPr>
            <p:cNvPr id="90" name="Google Shape;90;p17"/>
            <p:cNvSpPr/>
            <p:nvPr/>
          </p:nvSpPr>
          <p:spPr>
            <a:xfrm>
              <a:off x="899000" y="828200"/>
              <a:ext cx="120000" cy="3105600"/>
            </a:xfrm>
            <a:prstGeom prst="rect">
              <a:avLst/>
            </a:prstGeom>
            <a:solidFill>
              <a:srgbClr val="00AFFE">
                <a:alpha val="65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642950" y="512325"/>
              <a:ext cx="632100" cy="632100"/>
            </a:xfrm>
            <a:prstGeom prst="rect">
              <a:avLst/>
            </a:prstGeom>
            <a:solidFill>
              <a:srgbClr val="00A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642950" y="1514875"/>
              <a:ext cx="632100" cy="632100"/>
            </a:xfrm>
            <a:prstGeom prst="rect">
              <a:avLst/>
            </a:prstGeom>
            <a:solidFill>
              <a:srgbClr val="00A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642950" y="2517425"/>
              <a:ext cx="632100" cy="632100"/>
            </a:xfrm>
            <a:prstGeom prst="rect">
              <a:avLst/>
            </a:prstGeom>
            <a:solidFill>
              <a:srgbClr val="00A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642950" y="3519975"/>
              <a:ext cx="632100" cy="632100"/>
            </a:xfrm>
            <a:prstGeom prst="rect">
              <a:avLst/>
            </a:prstGeom>
            <a:solidFill>
              <a:srgbClr val="00A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7"/>
          <p:cNvSpPr txBox="1"/>
          <p:nvPr/>
        </p:nvSpPr>
        <p:spPr>
          <a:xfrm>
            <a:off x="746450" y="969850"/>
            <a:ext cx="6321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endParaRPr sz="36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670250" y="2016075"/>
            <a:ext cx="6321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2.</a:t>
            </a:r>
            <a:endParaRPr sz="36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670250" y="2986100"/>
            <a:ext cx="6321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3.</a:t>
            </a:r>
            <a:endParaRPr sz="36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670250" y="4032325"/>
            <a:ext cx="6321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4.</a:t>
            </a:r>
            <a:endParaRPr sz="36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2767875" y="305150"/>
            <a:ext cx="39885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 Light"/>
                <a:ea typeface="Montserrat Light"/>
                <a:cs typeface="Montserrat Light"/>
                <a:sym typeface="Montserrat Light"/>
              </a:rPr>
              <a:t>SOFTWARE PROCESS</a:t>
            </a:r>
            <a:endParaRPr sz="24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1503825" y="1078825"/>
            <a:ext cx="48819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Requirements Engineering</a:t>
            </a:r>
            <a:endParaRPr sz="2550">
              <a:solidFill>
                <a:schemeClr val="dk1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1503825" y="2114075"/>
            <a:ext cx="71268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Software Design And Implementation</a:t>
            </a:r>
            <a:endParaRPr sz="2550">
              <a:solidFill>
                <a:schemeClr val="dk1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50">
              <a:solidFill>
                <a:schemeClr val="dk1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1503825" y="3149325"/>
            <a:ext cx="71268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Software Verification And Validation</a:t>
            </a:r>
            <a:endParaRPr sz="2550">
              <a:solidFill>
                <a:schemeClr val="dk1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1503825" y="4108375"/>
            <a:ext cx="48819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Software Maintenance</a:t>
            </a:r>
            <a:endParaRPr sz="2550">
              <a:solidFill>
                <a:schemeClr val="dk1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50">
              <a:solidFill>
                <a:schemeClr val="dk1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50">
              <a:solidFill>
                <a:schemeClr val="dk1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FFE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152550" y="163450"/>
            <a:ext cx="8805000" cy="47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2637125" y="392300"/>
            <a:ext cx="31056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2236650" y="171950"/>
            <a:ext cx="4636800" cy="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434343"/>
                </a:solidFill>
                <a:latin typeface="Amatic SC"/>
                <a:ea typeface="Amatic SC"/>
                <a:cs typeface="Amatic SC"/>
                <a:sym typeface="Amatic SC"/>
              </a:rPr>
              <a:t>SOFTWARE ENGINEERING.</a:t>
            </a:r>
            <a:endParaRPr sz="4800" b="1">
              <a:solidFill>
                <a:srgbClr val="434343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2725" y="1786025"/>
            <a:ext cx="1015700" cy="101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275" y="2950850"/>
            <a:ext cx="1015700" cy="101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3225" y="1180475"/>
            <a:ext cx="952800" cy="9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7375" y="3174850"/>
            <a:ext cx="1257750" cy="125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50250" y="1400900"/>
            <a:ext cx="1015700" cy="10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/>
          <p:nvPr/>
        </p:nvSpPr>
        <p:spPr>
          <a:xfrm>
            <a:off x="3835825" y="2416600"/>
            <a:ext cx="1257900" cy="6975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00AF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1954725" y="2416600"/>
            <a:ext cx="11451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Theory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522175" y="3966550"/>
            <a:ext cx="16299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Tools &amp; Method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5525625" y="2798450"/>
            <a:ext cx="1706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Cost Effectively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7010250" y="2165475"/>
            <a:ext cx="19473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Ensuring Quality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6581125" y="4399400"/>
            <a:ext cx="3039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Spesification efficiently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FFE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/>
          <p:nvPr/>
        </p:nvSpPr>
        <p:spPr>
          <a:xfrm>
            <a:off x="152550" y="163450"/>
            <a:ext cx="8805000" cy="47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2637125" y="392300"/>
            <a:ext cx="31056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2312850" y="448375"/>
            <a:ext cx="4636800" cy="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434343"/>
                </a:solidFill>
                <a:latin typeface="Amatic SC"/>
                <a:ea typeface="Amatic SC"/>
                <a:cs typeface="Amatic SC"/>
                <a:sym typeface="Amatic SC"/>
              </a:rPr>
              <a:t>SOFTWARE ENGINEERING.</a:t>
            </a:r>
            <a:endParaRPr sz="4800" b="1" dirty="0">
              <a:solidFill>
                <a:srgbClr val="434343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725" y="1248775"/>
            <a:ext cx="3210900" cy="321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2531453" y="792750"/>
            <a:ext cx="4636800" cy="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434343"/>
                </a:solidFill>
                <a:latin typeface="Amatic SC"/>
                <a:ea typeface="Amatic SC"/>
                <a:cs typeface="Amatic SC"/>
                <a:sym typeface="Amatic SC"/>
              </a:rPr>
              <a:t>SOFTWARE ENGINEER.</a:t>
            </a:r>
            <a:endParaRPr sz="4800" b="1" dirty="0">
              <a:solidFill>
                <a:srgbClr val="434343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152550" y="174350"/>
            <a:ext cx="8826900" cy="4794900"/>
          </a:xfrm>
          <a:prstGeom prst="rect">
            <a:avLst/>
          </a:prstGeom>
          <a:solidFill>
            <a:srgbClr val="00AF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751900" y="1689075"/>
            <a:ext cx="7693500" cy="16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SOFTWARE ENGINEER</a:t>
            </a:r>
            <a:endParaRPr sz="36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Vs.</a:t>
            </a:r>
            <a:endParaRPr sz="36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SOFTWARE DEVELOPER</a:t>
            </a:r>
            <a:endParaRPr sz="36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FFE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152550" y="163450"/>
            <a:ext cx="8805000" cy="47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2637125" y="392300"/>
            <a:ext cx="31056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675550" y="457675"/>
            <a:ext cx="3389100" cy="12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mpact"/>
                <a:ea typeface="Impact"/>
                <a:cs typeface="Impact"/>
                <a:sym typeface="Impact"/>
              </a:rPr>
              <a:t>Software Engineer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681100" y="1035250"/>
            <a:ext cx="3225600" cy="1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Berfokus pada penerapan prinsip engineering dalam pembuatan software.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5208750" y="457675"/>
            <a:ext cx="3389100" cy="12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Impact"/>
                <a:ea typeface="Impact"/>
                <a:cs typeface="Impact"/>
                <a:sym typeface="Impact"/>
              </a:rPr>
              <a:t>Software Developer</a:t>
            </a:r>
            <a:endParaRPr sz="2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5252400" y="1051650"/>
            <a:ext cx="3454500" cy="30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Berranggung jawab pada keseluruhan development process.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1782375" y="3008500"/>
            <a:ext cx="5972400" cy="10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CFCFC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“A software engineer may be involved with software development, but few software developers are engineers. ”</a:t>
            </a:r>
            <a:endParaRPr sz="18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190</Words>
  <Application>Microsoft Office PowerPoint</Application>
  <PresentationFormat>On-screen Show (16:9)</PresentationFormat>
  <Paragraphs>44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Amatic SC</vt:lpstr>
      <vt:lpstr>Comfortaa</vt:lpstr>
      <vt:lpstr>Montserrat</vt:lpstr>
      <vt:lpstr>Impact</vt:lpstr>
      <vt:lpstr>Arial</vt:lpstr>
      <vt:lpstr>Montserrat SemiBold</vt:lpstr>
      <vt:lpstr>Montserrat Light</vt:lpstr>
      <vt:lpstr>Simple Light</vt:lpstr>
      <vt:lpstr>Introduction to Software Engineering.</vt:lpstr>
      <vt:lpstr>PowerPoint Presentation</vt:lpstr>
      <vt:lpstr>PowerPoint Presentation</vt:lpstr>
      <vt:lpstr>SO, WHAT IS Software Engineering?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Engineering.</dc:title>
  <cp:lastModifiedBy>ILHAM</cp:lastModifiedBy>
  <cp:revision>3</cp:revision>
  <dcterms:modified xsi:type="dcterms:W3CDTF">2019-11-14T06:59:03Z</dcterms:modified>
</cp:coreProperties>
</file>