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9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7" r:id="rId31"/>
    <p:sldId id="289" r:id="rId32"/>
    <p:sldId id="30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6327"/>
  </p:normalViewPr>
  <p:slideViewPr>
    <p:cSldViewPr snapToGrid="0">
      <p:cViewPr varScale="1">
        <p:scale>
          <a:sx n="125" d="100"/>
          <a:sy n="12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E487-11E3-5CFC-33C8-D96173F3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E7533-34B1-3270-6E9F-9B8904C0C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Anany</a:t>
            </a:r>
            <a:r>
              <a:rPr lang="en-US" dirty="0"/>
              <a:t>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Aswin Karthik P</a:t>
            </a:r>
          </a:p>
        </p:txBody>
      </p:sp>
    </p:spTree>
    <p:extLst>
      <p:ext uri="{BB962C8B-B14F-4D97-AF65-F5344CB8AC3E}">
        <p14:creationId xmlns:p14="http://schemas.microsoft.com/office/powerpoint/2010/main" val="288279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Doesn’t need any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59920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 NOT EMAIL</a:t>
            </a:r>
          </a:p>
        </p:txBody>
      </p:sp>
      <p:pic>
        <p:nvPicPr>
          <p:cNvPr id="5" name="Picture 4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93FCA92C-A0F6-56D9-CD34-299B27DF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04" y="1319189"/>
            <a:ext cx="77724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2898B-3312-2863-372D-B5B625F91DF8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(3/12) </a:t>
            </a:r>
          </a:p>
        </p:txBody>
      </p:sp>
    </p:spTree>
    <p:extLst>
      <p:ext uri="{BB962C8B-B14F-4D97-AF65-F5344CB8AC3E}">
        <p14:creationId xmlns:p14="http://schemas.microsoft.com/office/powerpoint/2010/main" val="23824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49B47EC-CAA8-9B87-FB52-54C5647E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1049760"/>
            <a:ext cx="8742680" cy="43713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We can combine low occurring values into “Others”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49760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LAST ACTIVITY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DC2A99-B2A9-B007-D41F-26650DD5196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(4/12) </a:t>
            </a:r>
          </a:p>
        </p:txBody>
      </p:sp>
    </p:spTree>
    <p:extLst>
      <p:ext uri="{BB962C8B-B14F-4D97-AF65-F5344CB8AC3E}">
        <p14:creationId xmlns:p14="http://schemas.microsoft.com/office/powerpoint/2010/main" val="394815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826949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019017" y="1065488"/>
            <a:ext cx="21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SPECIALIZATION</a:t>
            </a:r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7E8169D-9B00-4E4E-0BFD-C1E86242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84" y="1347972"/>
            <a:ext cx="8676640" cy="43383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112B26-26A0-68D1-AF3B-564962E7D7EE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(5/12) </a:t>
            </a:r>
          </a:p>
        </p:txBody>
      </p:sp>
    </p:spTree>
    <p:extLst>
      <p:ext uri="{BB962C8B-B14F-4D97-AF65-F5344CB8AC3E}">
        <p14:creationId xmlns:p14="http://schemas.microsoft.com/office/powerpoint/2010/main" val="19666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826949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IS YOUR CURRENT OCCUPATON</a:t>
            </a:r>
            <a:endParaRPr lang="en-US" b="1" dirty="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E68C06C-1B48-0821-EA30-A99F3ACB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1424940"/>
            <a:ext cx="8016240" cy="40081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87D3DB-3B4A-BCCC-F05E-76E4BA6B7B57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(6/12) </a:t>
            </a:r>
          </a:p>
        </p:txBody>
      </p:sp>
    </p:spTree>
    <p:extLst>
      <p:ext uri="{BB962C8B-B14F-4D97-AF65-F5344CB8AC3E}">
        <p14:creationId xmlns:p14="http://schemas.microsoft.com/office/powerpoint/2010/main" val="428439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9974EC5-D083-60CA-0495-16EF9BC8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4" y="1277644"/>
            <a:ext cx="9522680" cy="476134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6166992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Replace low frequency values with “Others”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TAGS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EC4BC-E02F-4C0D-7BD0-F9078E899F54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(7/12) </a:t>
            </a:r>
          </a:p>
        </p:txBody>
      </p:sp>
    </p:spTree>
    <p:extLst>
      <p:ext uri="{BB962C8B-B14F-4D97-AF65-F5344CB8AC3E}">
        <p14:creationId xmlns:p14="http://schemas.microsoft.com/office/powerpoint/2010/main" val="29209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6166992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changes required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CITY</a:t>
            </a:r>
            <a:endParaRPr lang="en-US" b="1" dirty="0"/>
          </a:p>
        </p:txBody>
      </p:sp>
      <p:pic>
        <p:nvPicPr>
          <p:cNvPr id="4" name="Picture 3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0BB3A3F2-3476-6539-FD2E-B7B16499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1370822"/>
            <a:ext cx="8788400" cy="4394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874CB8-D271-C9B3-249F-27B42392B004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(8/12) </a:t>
            </a:r>
          </a:p>
        </p:txBody>
      </p:sp>
    </p:spTree>
    <p:extLst>
      <p:ext uri="{BB962C8B-B14F-4D97-AF65-F5344CB8AC3E}">
        <p14:creationId xmlns:p14="http://schemas.microsoft.com/office/powerpoint/2010/main" val="161377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FREE COPY OF MASTERING THE INTERVIEW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BE5D-0F30-3947-2D52-5615F04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5754733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changes required</a:t>
            </a:r>
          </a:p>
        </p:txBody>
      </p:sp>
      <p:pic>
        <p:nvPicPr>
          <p:cNvPr id="11" name="Picture 10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B45989E-9DDE-488C-A991-F46C9A1E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69402"/>
            <a:ext cx="7772400" cy="3886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2156C21-6889-AD2E-BFA8-F69E79510949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(9/12) </a:t>
            </a:r>
          </a:p>
        </p:txBody>
      </p:sp>
    </p:spTree>
    <p:extLst>
      <p:ext uri="{BB962C8B-B14F-4D97-AF65-F5344CB8AC3E}">
        <p14:creationId xmlns:p14="http://schemas.microsoft.com/office/powerpoint/2010/main" val="154910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8CC67C9-EBA1-0E79-E5E9-737E5199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1325880"/>
            <a:ext cx="8412480" cy="4206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3581388" y="1092978"/>
            <a:ext cx="502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LAST NOTABLE ACTIVITY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BE5D-0F30-3947-2D52-5615F049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39" y="5754733"/>
            <a:ext cx="9962320" cy="574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Replace less frequent values with Others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0BD61B-2A14-475B-B188-9D878441B65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513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(10/12) </a:t>
            </a:r>
          </a:p>
        </p:txBody>
      </p:sp>
    </p:spTree>
    <p:extLst>
      <p:ext uri="{BB962C8B-B14F-4D97-AF65-F5344CB8AC3E}">
        <p14:creationId xmlns:p14="http://schemas.microsoft.com/office/powerpoint/2010/main" val="329551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9127E9C6-2943-3526-2A8D-3645614D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0" y="1743000"/>
            <a:ext cx="3486720" cy="1743360"/>
          </a:xfrm>
          <a:prstGeom prst="rect">
            <a:avLst/>
          </a:prstGeom>
        </p:spPr>
      </p:pic>
      <p:pic>
        <p:nvPicPr>
          <p:cNvPr id="11" name="Picture 10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6B5F313C-D11B-AAEE-7CE6-260DB2D6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40" y="1743000"/>
            <a:ext cx="3486720" cy="1743360"/>
          </a:xfrm>
          <a:prstGeom prst="rect">
            <a:avLst/>
          </a:prstGeom>
        </p:spPr>
      </p:pic>
      <p:pic>
        <p:nvPicPr>
          <p:cNvPr id="13" name="Picture 12" descr="A blue and orange squares&#10;&#10;Description automatically generated">
            <a:extLst>
              <a:ext uri="{FF2B5EF4-FFF2-40B4-BE49-F238E27FC236}">
                <a16:creationId xmlns:a16="http://schemas.microsoft.com/office/drawing/2014/main" id="{65089A13-42FE-E14C-8DA9-8862741A7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280" y="1743000"/>
            <a:ext cx="3486720" cy="1743360"/>
          </a:xfrm>
          <a:prstGeom prst="rect">
            <a:avLst/>
          </a:prstGeom>
        </p:spPr>
      </p:pic>
      <p:pic>
        <p:nvPicPr>
          <p:cNvPr id="15" name="Picture 14" descr="A blue and orange squares&#10;&#10;Description automatically generated">
            <a:extLst>
              <a:ext uri="{FF2B5EF4-FFF2-40B4-BE49-F238E27FC236}">
                <a16:creationId xmlns:a16="http://schemas.microsoft.com/office/drawing/2014/main" id="{46A880C8-0CF5-7289-A545-65B09ADA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0" y="3882600"/>
            <a:ext cx="3486720" cy="1743360"/>
          </a:xfrm>
          <a:prstGeom prst="rect">
            <a:avLst/>
          </a:prstGeom>
        </p:spPr>
      </p:pic>
      <p:pic>
        <p:nvPicPr>
          <p:cNvPr id="17" name="Picture 16" descr="A blue and orange squares&#10;&#10;Description automatically generated">
            <a:extLst>
              <a:ext uri="{FF2B5EF4-FFF2-40B4-BE49-F238E27FC236}">
                <a16:creationId xmlns:a16="http://schemas.microsoft.com/office/drawing/2014/main" id="{3AF2215F-6E29-5F58-D83C-C112DAE9F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540" y="3882600"/>
            <a:ext cx="3486720" cy="1743360"/>
          </a:xfrm>
          <a:prstGeom prst="rect">
            <a:avLst/>
          </a:prstGeom>
        </p:spPr>
      </p:pic>
      <p:pic>
        <p:nvPicPr>
          <p:cNvPr id="19" name="Picture 18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943BE930-D47D-493A-AAFA-DAB6E33C6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280" y="3882600"/>
            <a:ext cx="3486720" cy="17433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308E57-ED33-E55D-1AD8-F8246892B164}"/>
              </a:ext>
            </a:extLst>
          </p:cNvPr>
          <p:cNvSpPr txBox="1"/>
          <p:nvPr/>
        </p:nvSpPr>
        <p:spPr>
          <a:xfrm>
            <a:off x="1483360" y="1558334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ADVERTISEMENT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4AA28-5CEC-3C9E-FB02-21880084BF34}"/>
              </a:ext>
            </a:extLst>
          </p:cNvPr>
          <p:cNvSpPr txBox="1"/>
          <p:nvPr/>
        </p:nvSpPr>
        <p:spPr>
          <a:xfrm>
            <a:off x="5331580" y="1589111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NOT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941-E13D-DE89-2182-8F4EC5550550}"/>
              </a:ext>
            </a:extLst>
          </p:cNvPr>
          <p:cNvSpPr txBox="1"/>
          <p:nvPr/>
        </p:nvSpPr>
        <p:spPr>
          <a:xfrm>
            <a:off x="9092740" y="1558334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UPDATES ON DM 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07E48-DAD8-BDBE-79D6-73C35305CE61}"/>
              </a:ext>
            </a:extLst>
          </p:cNvPr>
          <p:cNvSpPr txBox="1"/>
          <p:nvPr/>
        </p:nvSpPr>
        <p:spPr>
          <a:xfrm>
            <a:off x="572070" y="3759487"/>
            <a:ext cx="41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 AGREE TO PAY THE AMOUNT THROUGH CHEQUE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0C696-D9D3-E154-B977-9C0463142BFA}"/>
              </a:ext>
            </a:extLst>
          </p:cNvPr>
          <p:cNvSpPr txBox="1"/>
          <p:nvPr/>
        </p:nvSpPr>
        <p:spPr>
          <a:xfrm>
            <a:off x="5331580" y="375948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MAGZINE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782F7-1D8F-AC4E-C6B9-359A1B429FEF}"/>
              </a:ext>
            </a:extLst>
          </p:cNvPr>
          <p:cNvSpPr txBox="1"/>
          <p:nvPr/>
        </p:nvSpPr>
        <p:spPr>
          <a:xfrm>
            <a:off x="9092740" y="3728711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NEWSPAPAER ARTICLE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More than 99% of the values are No, hence there is not variance from which the model can learn.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drop the variable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CC51C11-606B-05C7-8CD6-977207D03EDC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804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(11/12) </a:t>
            </a:r>
          </a:p>
        </p:txBody>
      </p:sp>
    </p:spTree>
    <p:extLst>
      <p:ext uri="{BB962C8B-B14F-4D97-AF65-F5344CB8AC3E}">
        <p14:creationId xmlns:p14="http://schemas.microsoft.com/office/powerpoint/2010/main" val="244908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9308E57-ED33-E55D-1AD8-F8246892B164}"/>
              </a:ext>
            </a:extLst>
          </p:cNvPr>
          <p:cNvSpPr txBox="1"/>
          <p:nvPr/>
        </p:nvSpPr>
        <p:spPr>
          <a:xfrm>
            <a:off x="1483360" y="1558334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4AA28-5CEC-3C9E-FB02-21880084BF34}"/>
              </a:ext>
            </a:extLst>
          </p:cNvPr>
          <p:cNvSpPr txBox="1"/>
          <p:nvPr/>
        </p:nvSpPr>
        <p:spPr>
          <a:xfrm>
            <a:off x="4603060" y="1589111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RECEIVE MORE UPDATES ABOUT OUR COURSES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941-E13D-DE89-2182-8F4EC5550550}"/>
              </a:ext>
            </a:extLst>
          </p:cNvPr>
          <p:cNvSpPr txBox="1"/>
          <p:nvPr/>
        </p:nvSpPr>
        <p:spPr>
          <a:xfrm>
            <a:off x="9092740" y="1558334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307E48-DAD8-BDBE-79D6-73C35305CE61}"/>
              </a:ext>
            </a:extLst>
          </p:cNvPr>
          <p:cNvSpPr txBox="1"/>
          <p:nvPr/>
        </p:nvSpPr>
        <p:spPr>
          <a:xfrm>
            <a:off x="572070" y="3759487"/>
            <a:ext cx="414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THROUGH RECOMMENDATIONS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0C696-D9D3-E154-B977-9C0463142BFA}"/>
              </a:ext>
            </a:extLst>
          </p:cNvPr>
          <p:cNvSpPr txBox="1"/>
          <p:nvPr/>
        </p:nvSpPr>
        <p:spPr>
          <a:xfrm>
            <a:off x="4671980" y="3759487"/>
            <a:ext cx="388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ME ON SUPPLY CHAIN 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782F7-1D8F-AC4E-C6B9-359A1B429FEF}"/>
              </a:ext>
            </a:extLst>
          </p:cNvPr>
          <p:cNvSpPr txBox="1"/>
          <p:nvPr/>
        </p:nvSpPr>
        <p:spPr>
          <a:xfrm>
            <a:off x="9092740" y="3728711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 EDUCATION FORUMS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More than 99% of the values are No, hence there is not variance from which the model can learn.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drop the variable</a:t>
            </a:r>
          </a:p>
        </p:txBody>
      </p:sp>
      <p:pic>
        <p:nvPicPr>
          <p:cNvPr id="4" name="Picture 3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2F2A9F2A-1978-8C5B-74D6-5838CD68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0" y="1904738"/>
            <a:ext cx="3492000" cy="1746000"/>
          </a:xfrm>
          <a:prstGeom prst="rect">
            <a:avLst/>
          </a:prstGeom>
        </p:spPr>
      </p:pic>
      <p:pic>
        <p:nvPicPr>
          <p:cNvPr id="6" name="Picture 5" descr="A blue and orange squares&#10;&#10;Description automatically generated">
            <a:extLst>
              <a:ext uri="{FF2B5EF4-FFF2-40B4-BE49-F238E27FC236}">
                <a16:creationId xmlns:a16="http://schemas.microsoft.com/office/drawing/2014/main" id="{6F254D19-FA24-F565-ADA4-24442BF6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40" y="1920126"/>
            <a:ext cx="3492000" cy="1746000"/>
          </a:xfrm>
          <a:prstGeom prst="rect">
            <a:avLst/>
          </a:prstGeom>
        </p:spPr>
      </p:pic>
      <p:pic>
        <p:nvPicPr>
          <p:cNvPr id="9" name="Picture 8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17D80A1B-C0FC-17E0-0D1B-9A6E334B8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0" y="1866111"/>
            <a:ext cx="3492000" cy="1746000"/>
          </a:xfrm>
          <a:prstGeom prst="rect">
            <a:avLst/>
          </a:prstGeom>
        </p:spPr>
      </p:pic>
      <p:pic>
        <p:nvPicPr>
          <p:cNvPr id="12" name="Picture 11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E8FC044F-A00D-54AA-6ADB-3CF0C3F67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5" y="4036488"/>
            <a:ext cx="3492000" cy="1746000"/>
          </a:xfrm>
          <a:prstGeom prst="rect">
            <a:avLst/>
          </a:prstGeom>
        </p:spPr>
      </p:pic>
      <p:pic>
        <p:nvPicPr>
          <p:cNvPr id="16" name="Picture 15" descr="A blue and orange squares&#10;&#10;Description automatically generated">
            <a:extLst>
              <a:ext uri="{FF2B5EF4-FFF2-40B4-BE49-F238E27FC236}">
                <a16:creationId xmlns:a16="http://schemas.microsoft.com/office/drawing/2014/main" id="{CE726B47-462C-1D1D-0510-C6C4BDF80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405" y="4036488"/>
            <a:ext cx="3492000" cy="1746000"/>
          </a:xfrm>
          <a:prstGeom prst="rect">
            <a:avLst/>
          </a:prstGeom>
        </p:spPr>
      </p:pic>
      <p:pic>
        <p:nvPicPr>
          <p:cNvPr id="27" name="Picture 26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A156B937-8FCC-24D4-17EB-D3C4097AE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060" y="4036488"/>
            <a:ext cx="3492000" cy="1746000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2960F11-2799-B13D-24E6-6450A205321F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7804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(12/12) </a:t>
            </a:r>
          </a:p>
        </p:txBody>
      </p:sp>
    </p:spTree>
    <p:extLst>
      <p:ext uri="{BB962C8B-B14F-4D97-AF65-F5344CB8AC3E}">
        <p14:creationId xmlns:p14="http://schemas.microsoft.com/office/powerpoint/2010/main" val="13386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1317"/>
            <a:ext cx="9720072" cy="57600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53F-D2DE-189D-26D6-8AADB895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65508"/>
            <a:ext cx="7601257" cy="41269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X Education sells online courses to industry professionals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X Education gets a lot of leads (people who have shown interest to join the courses through online marketing), but the conversion is 30%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To make this process more efficient, the company wishes to identify the most potential leads, also known as ‘Hot Leads’.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Hot Leads can lead to increased conversion rates, since the sales team will focus on potential leads who have higher chances of joining the course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1026" name="Picture 2" descr="Lead Conversion Process - Demonstrated as a funnel">
            <a:extLst>
              <a:ext uri="{FF2B5EF4-FFF2-40B4-BE49-F238E27FC236}">
                <a16:creationId xmlns:a16="http://schemas.microsoft.com/office/drawing/2014/main" id="{469712F9-E818-FC01-CC07-4F5946333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11" y="1113757"/>
            <a:ext cx="2672178" cy="376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9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(UNIVARIATE) (1/2)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999986"/>
            <a:ext cx="9962320" cy="66497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Converted is a binary variable with 0 or 1 flag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don’t see a huge class imbalance (62% vs 38%)</a:t>
            </a:r>
          </a:p>
        </p:txBody>
      </p:sp>
      <p:pic>
        <p:nvPicPr>
          <p:cNvPr id="28" name="Picture 27" descr="A graph with a blue and orange rectangle&#10;&#10;Description automatically generated">
            <a:extLst>
              <a:ext uri="{FF2B5EF4-FFF2-40B4-BE49-F238E27FC236}">
                <a16:creationId xmlns:a16="http://schemas.microsoft.com/office/drawing/2014/main" id="{3F442C05-2359-6285-A8B7-4A48FFD8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88" y="1359658"/>
            <a:ext cx="8277368" cy="41386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00FAF-6C2B-FF20-C8F4-504292AEB838}"/>
              </a:ext>
            </a:extLst>
          </p:cNvPr>
          <p:cNvSpPr txBox="1"/>
          <p:nvPr/>
        </p:nvSpPr>
        <p:spPr>
          <a:xfrm>
            <a:off x="4603060" y="1520872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 (TARGET VARIABLE)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614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chart and numbers&#10;&#10;Description automatically generated">
            <a:extLst>
              <a:ext uri="{FF2B5EF4-FFF2-40B4-BE49-F238E27FC236}">
                <a16:creationId xmlns:a16="http://schemas.microsoft.com/office/drawing/2014/main" id="{56FB36AF-D48A-C61D-DEA0-87556EAD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8" y="977395"/>
            <a:ext cx="3502292" cy="4903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(UNIVARIATE) (2/2)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1D6F214-11AA-6C32-ADFA-E756A8AF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33" y="977394"/>
            <a:ext cx="3502292" cy="4903209"/>
          </a:xfrm>
          <a:prstGeom prst="rect">
            <a:avLst/>
          </a:prstGeom>
        </p:spPr>
      </p:pic>
      <p:pic>
        <p:nvPicPr>
          <p:cNvPr id="8" name="Picture 7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55750E64-FB35-F874-B85E-5B55FA69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68" y="977393"/>
            <a:ext cx="3502292" cy="4903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DDBF95-EA1C-35FA-40C2-98C9803B8C1B}"/>
              </a:ext>
            </a:extLst>
          </p:cNvPr>
          <p:cNvSpPr txBox="1"/>
          <p:nvPr/>
        </p:nvSpPr>
        <p:spPr>
          <a:xfrm>
            <a:off x="1357424" y="11377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VIEWS PER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8507D-E0B1-1A60-D6E6-5A5C3FA275FD}"/>
              </a:ext>
            </a:extLst>
          </p:cNvPr>
          <p:cNvSpPr txBox="1"/>
          <p:nvPr/>
        </p:nvSpPr>
        <p:spPr>
          <a:xfrm>
            <a:off x="4438707" y="1152381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TOTALVISITS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ADF95-B191-9E6B-5264-E03022DB6D80}"/>
              </a:ext>
            </a:extLst>
          </p:cNvPr>
          <p:cNvSpPr txBox="1"/>
          <p:nvPr/>
        </p:nvSpPr>
        <p:spPr>
          <a:xfrm>
            <a:off x="8710602" y="1137739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TIME SPENT ON WEBSITE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36326"/>
            <a:ext cx="10253472" cy="9387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Total Time Spent on Website doesn't have any outliers.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err="1"/>
              <a:t>TotalVisits</a:t>
            </a:r>
            <a:r>
              <a:rPr lang="en-IN" sz="1600" dirty="0"/>
              <a:t> and Page Views Per Visit is left skewed and the values above 99th percentile causes the issues. Hence lets cap the higher value at 99th percentile</a:t>
            </a:r>
          </a:p>
        </p:txBody>
      </p:sp>
    </p:spTree>
    <p:extLst>
      <p:ext uri="{BB962C8B-B14F-4D97-AF65-F5344CB8AC3E}">
        <p14:creationId xmlns:p14="http://schemas.microsoft.com/office/powerpoint/2010/main" val="98283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(MULTIVARIATE) (1/2)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DBF95-EA1C-35FA-40C2-98C9803B8C1B}"/>
              </a:ext>
            </a:extLst>
          </p:cNvPr>
          <p:cNvSpPr txBox="1"/>
          <p:nvPr/>
        </p:nvSpPr>
        <p:spPr>
          <a:xfrm>
            <a:off x="1411456" y="145847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VIEWS PER 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8507D-E0B1-1A60-D6E6-5A5C3FA275FD}"/>
              </a:ext>
            </a:extLst>
          </p:cNvPr>
          <p:cNvSpPr txBox="1"/>
          <p:nvPr/>
        </p:nvSpPr>
        <p:spPr>
          <a:xfrm>
            <a:off x="4438707" y="1441822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TOTALVISITS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ADF95-B191-9E6B-5264-E03022DB6D80}"/>
              </a:ext>
            </a:extLst>
          </p:cNvPr>
          <p:cNvSpPr txBox="1"/>
          <p:nvPr/>
        </p:nvSpPr>
        <p:spPr>
          <a:xfrm>
            <a:off x="8710602" y="1438742"/>
            <a:ext cx="271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TIME SPENT ON WEBSITE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51339"/>
            <a:ext cx="10253472" cy="9387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Nothing conclusive can be said based on Total Visits, since the median of 1 and 0 are very close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Nothing conclusive can be said based on Page Views Per Visit, since the median of 1 and 0 are very close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More time spent on website, leads to more conversion of leads, since the median of 1 is much larger than 0 for Total Time Spent on Website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3747C53-95AC-CF46-F595-4A7E5BFE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6" y="1776103"/>
            <a:ext cx="3727861" cy="2795896"/>
          </a:xfrm>
          <a:prstGeom prst="rect">
            <a:avLst/>
          </a:prstGeom>
        </p:spPr>
      </p:pic>
      <p:pic>
        <p:nvPicPr>
          <p:cNvPr id="12" name="Picture 11" descr="A graph of a graph showing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102D616-4E19-0984-13F4-039E40B4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649" y="1772279"/>
            <a:ext cx="3699093" cy="2774320"/>
          </a:xfrm>
          <a:prstGeom prst="rect">
            <a:avLst/>
          </a:prstGeom>
        </p:spPr>
      </p:pic>
      <p:pic>
        <p:nvPicPr>
          <p:cNvPr id="14" name="Picture 13" descr="A graph with blue and black squares&#10;&#10;Description automatically generated with medium confidence">
            <a:extLst>
              <a:ext uri="{FF2B5EF4-FFF2-40B4-BE49-F238E27FC236}">
                <a16:creationId xmlns:a16="http://schemas.microsoft.com/office/drawing/2014/main" id="{F79BB606-0772-6AB6-7E15-7AA4DB33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004" y="1754526"/>
            <a:ext cx="3727863" cy="2795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B602DC-BFD4-AF37-92BF-C608694C0741}"/>
              </a:ext>
            </a:extLst>
          </p:cNvPr>
          <p:cNvSpPr txBox="1"/>
          <p:nvPr/>
        </p:nvSpPr>
        <p:spPr>
          <a:xfrm>
            <a:off x="436391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351B7-D86C-269D-0147-B543DA20A591}"/>
              </a:ext>
            </a:extLst>
          </p:cNvPr>
          <p:cNvSpPr txBox="1"/>
          <p:nvPr/>
        </p:nvSpPr>
        <p:spPr>
          <a:xfrm>
            <a:off x="60275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CDF8B-DB94-FC4A-AE8B-4C89B6F3ED1C}"/>
              </a:ext>
            </a:extLst>
          </p:cNvPr>
          <p:cNvSpPr txBox="1"/>
          <p:nvPr/>
        </p:nvSpPr>
        <p:spPr>
          <a:xfrm>
            <a:off x="8125075" y="867867"/>
            <a:ext cx="37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CONVERTED</a:t>
            </a:r>
          </a:p>
          <a:p>
            <a:pPr algn="ctr"/>
            <a:r>
              <a:rPr lang="en-IN" sz="1400" dirty="0"/>
              <a:t>VS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533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86002B-FAA3-E129-F8D0-B74A692D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944067"/>
            <a:ext cx="6146800" cy="4434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NUMERICAL ANALYSIS (MULTIVARIATE) (2/2)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5768939"/>
            <a:ext cx="10253472" cy="93879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/>
              <a:t>Reaffirms the above observation, since the correlation between Total Time Spent on Website is the highest </a:t>
            </a:r>
            <a:r>
              <a:rPr lang="en-IN" sz="1400" dirty="0" err="1"/>
              <a:t>wrt</a:t>
            </a:r>
            <a:r>
              <a:rPr lang="en-IN" sz="1400" dirty="0"/>
              <a:t> Converted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400" dirty="0" err="1"/>
              <a:t>TotalVisits</a:t>
            </a:r>
            <a:r>
              <a:rPr lang="en-IN" sz="1400" dirty="0"/>
              <a:t> and Page Views Per Visit are highly correlated. We can use anyone of this variable, but lets wait for RFE results to be sure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602DC-BFD4-AF37-92BF-C608694C0741}"/>
              </a:ext>
            </a:extLst>
          </p:cNvPr>
          <p:cNvSpPr txBox="1"/>
          <p:nvPr/>
        </p:nvSpPr>
        <p:spPr>
          <a:xfrm>
            <a:off x="3805115" y="944067"/>
            <a:ext cx="37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HEATMAP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08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DUMMY VARIABLE CREATION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all the categorical variables, dummy variables are created before starting the modelling activity</a:t>
            </a:r>
          </a:p>
          <a:p>
            <a:pPr marL="0" indent="0">
              <a:lnSpc>
                <a:spcPct val="70000"/>
              </a:lnSpc>
              <a:buNone/>
            </a:pP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columns without “Others”, “Not given” etc. cuts, we create dummy and drop first</a:t>
            </a:r>
            <a:br>
              <a:rPr lang="en-IN" sz="2000" dirty="0"/>
            </a:br>
            <a:endParaRPr lang="en-IN" sz="2000" dirty="0"/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600" dirty="0"/>
              <a:t>Lead Origin, City, A free copy of Mastering The Interview, Do Not Email</a:t>
            </a:r>
          </a:p>
          <a:p>
            <a:pPr marL="128016" lvl="1" indent="0">
              <a:lnSpc>
                <a:spcPct val="70000"/>
              </a:lnSpc>
              <a:buNone/>
            </a:pPr>
            <a:endParaRPr lang="en-IN" sz="16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For columns with “Others”, “Not given” etc. cuts, we consciously drop the “Others” or “Not given” dummy variables in maintain the meaning of the variables </a:t>
            </a:r>
            <a:br>
              <a:rPr lang="en-IN" sz="2000" dirty="0"/>
            </a:br>
            <a:endParaRPr lang="en-IN" sz="2000" dirty="0"/>
          </a:p>
          <a:p>
            <a:pPr lvl="1">
              <a:lnSpc>
                <a:spcPct val="70000"/>
              </a:lnSpc>
              <a:buFont typeface="Wingdings" pitchFamily="2" charset="2"/>
              <a:buChar char="Ø"/>
            </a:pPr>
            <a:r>
              <a:rPr lang="en-IN" sz="1600" dirty="0"/>
              <a:t>Lead Source, Last Activity, Specialization, Tags, Last Notable Activity, What is your current occupation</a:t>
            </a:r>
          </a:p>
          <a:p>
            <a:pPr marL="128016" lvl="1" indent="0">
              <a:lnSpc>
                <a:spcPct val="70000"/>
              </a:lnSpc>
              <a:buNone/>
            </a:pPr>
            <a:endParaRPr lang="en-IN" sz="16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Post </a:t>
            </a:r>
            <a:r>
              <a:rPr lang="en-IN" sz="2000" dirty="0" err="1"/>
              <a:t>dummification</a:t>
            </a:r>
            <a:r>
              <a:rPr lang="en-IN" sz="2000" dirty="0"/>
              <a:t> we have 73 variables in total</a:t>
            </a:r>
          </a:p>
        </p:txBody>
      </p:sp>
    </p:spTree>
    <p:extLst>
      <p:ext uri="{BB962C8B-B14F-4D97-AF65-F5344CB8AC3E}">
        <p14:creationId xmlns:p14="http://schemas.microsoft.com/office/powerpoint/2010/main" val="117963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Train Test Split and Numerical variables scaling for Modelling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We create a 80%-20% random train and test split of the data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All the numerical values in the train are standardized using Standard Scaler – Making the variables mean close to 0 and standard deviation close to 1</a:t>
            </a:r>
            <a:br>
              <a:rPr lang="en-IN" sz="2000" dirty="0"/>
            </a:br>
            <a:endParaRPr lang="en-IN" sz="2000" dirty="0"/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Test data set will be standardized on the go, while scoring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738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Linear regression modelling</a:t>
            </a:r>
            <a:endParaRPr lang="en-US" sz="32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044A03-8586-F879-76D7-F504A801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15 important features are selected using RFE on logistic regression models. All the numerical features are eliminated as a part of RFE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Post this manual feature elimination was done based on p-val of the variables and VIF factor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/>
              <a:t>We have a final set of 13 features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C37C1-096B-23F7-345A-48D13F9C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7092"/>
              </p:ext>
            </p:extLst>
          </p:nvPr>
        </p:nvGraphicFramePr>
        <p:xfrm>
          <a:off x="1974888" y="2846694"/>
          <a:ext cx="7453593" cy="3462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5940">
                  <a:extLst>
                    <a:ext uri="{9D8B030D-6E8A-4147-A177-3AD203B41FA5}">
                      <a16:colId xmlns:a16="http://schemas.microsoft.com/office/drawing/2014/main" val="4230808049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2525606909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1769643728"/>
                    </a:ext>
                  </a:extLst>
                </a:gridCol>
                <a:gridCol w="1560054">
                  <a:extLst>
                    <a:ext uri="{9D8B030D-6E8A-4147-A177-3AD203B41FA5}">
                      <a16:colId xmlns:a16="http://schemas.microsoft.com/office/drawing/2014/main" val="2704412148"/>
                    </a:ext>
                  </a:extLst>
                </a:gridCol>
                <a:gridCol w="942533">
                  <a:extLst>
                    <a:ext uri="{9D8B030D-6E8A-4147-A177-3AD203B41FA5}">
                      <a16:colId xmlns:a16="http://schemas.microsoft.com/office/drawing/2014/main" val="3666548453"/>
                    </a:ext>
                  </a:extLst>
                </a:gridCol>
              </a:tblGrid>
              <a:tr h="230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Features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P-</a:t>
                      </a:r>
                      <a:r>
                        <a:rPr lang="en-IN" sz="1200" b="1" u="none" strike="noStrike" dirty="0" err="1">
                          <a:effectLst/>
                        </a:rPr>
                        <a:t>val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VIF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Variable importance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Effect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411096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Tags_Closed by Horizzon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7.7505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393496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Tags_Lost to EINS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6.6826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405609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Tags_Will revert after reading the email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4.889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9897282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Notable Activity_Modified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4.889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392221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Tags_Already a student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-4.0012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118616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Tags_switched off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-3.9578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30707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Tags_invalid number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-3.8987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48391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Source_Welingak Website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3.5596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60855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Tags_Ringing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-3.1902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02066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Tags_Not doing further education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-2.7734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167675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Activity_SMS Sent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2.1749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Positive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387028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Tags_Interested in other courses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-1.7412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6096034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Tags_Interested in full time MBA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-1.4207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Negative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328587"/>
                  </a:ext>
                </a:extLst>
              </a:tr>
              <a:tr h="2308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Origin_Lead Add Form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0.8907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Positive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949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79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 Performance on Training data (0.5 cutoff)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10948-661B-D64C-91DF-33036A5A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9717"/>
              </p:ext>
            </p:extLst>
          </p:nvPr>
        </p:nvGraphicFramePr>
        <p:xfrm>
          <a:off x="1219200" y="2911716"/>
          <a:ext cx="31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578D79-652E-89DC-E7FF-35317E798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83280"/>
              </p:ext>
            </p:extLst>
          </p:nvPr>
        </p:nvGraphicFramePr>
        <p:xfrm>
          <a:off x="1219200" y="1207939"/>
          <a:ext cx="390144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2842482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797579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933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5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23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1B70E-CA19-06F7-8502-1000E640C9CE}"/>
              </a:ext>
            </a:extLst>
          </p:cNvPr>
          <p:cNvSpPr txBox="1"/>
          <p:nvPr/>
        </p:nvSpPr>
        <p:spPr>
          <a:xfrm>
            <a:off x="1219200" y="90016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6D6E3-474C-0B33-88ED-4FF78DE5A55B}"/>
              </a:ext>
            </a:extLst>
          </p:cNvPr>
          <p:cNvSpPr txBox="1"/>
          <p:nvPr/>
        </p:nvSpPr>
        <p:spPr>
          <a:xfrm>
            <a:off x="1219200" y="26039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METRICS</a:t>
            </a:r>
          </a:p>
        </p:txBody>
      </p:sp>
      <p:pic>
        <p:nvPicPr>
          <p:cNvPr id="11" name="Picture 10" descr="A graph of a positive rate&#10;&#10;Description automatically generated">
            <a:extLst>
              <a:ext uri="{FF2B5EF4-FFF2-40B4-BE49-F238E27FC236}">
                <a16:creationId xmlns:a16="http://schemas.microsoft.com/office/drawing/2014/main" id="{8708DAA3-3DD6-3DC3-265B-7590E75C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95" y="1048969"/>
            <a:ext cx="3547110" cy="351613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0AC9D-6E50-C1DF-436E-59169C5D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51338"/>
            <a:ext cx="10253472" cy="1451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metrics are stable across all runs.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Recall can be improved. And as expected, it shows the conversion rate is above 80% as per CEO’s vision</a:t>
            </a:r>
            <a:endParaRPr lang="en-IN" sz="1500" dirty="0"/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The ROC AUC is 0.96 which suggests that the model is a good one</a:t>
            </a:r>
          </a:p>
        </p:txBody>
      </p:sp>
    </p:spTree>
    <p:extLst>
      <p:ext uri="{BB962C8B-B14F-4D97-AF65-F5344CB8AC3E}">
        <p14:creationId xmlns:p14="http://schemas.microsoft.com/office/powerpoint/2010/main" val="1724318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Model Stability – 5-Fold Cross Validation on Training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20AC9D-6E50-C1DF-436E-59169C5D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451898"/>
            <a:ext cx="10253472" cy="14510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In the 5-fold cross validation on the training set, the stability of the model is pretty good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We can see that the standard deviation for accuracy and precision is close to 1% and but recall is bit higher at 2% which is acceptable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The mean of the performance metrics are in the acceptable range and shows the model performance is good throughout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56E05B-2E13-014D-4B36-763CED78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96789"/>
              </p:ext>
            </p:extLst>
          </p:nvPr>
        </p:nvGraphicFramePr>
        <p:xfrm>
          <a:off x="2390140" y="1031775"/>
          <a:ext cx="6337300" cy="282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378">
                  <a:extLst>
                    <a:ext uri="{9D8B030D-6E8A-4147-A177-3AD203B41FA5}">
                      <a16:colId xmlns:a16="http://schemas.microsoft.com/office/drawing/2014/main" val="3425929021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1051111637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553512082"/>
                    </a:ext>
                  </a:extLst>
                </a:gridCol>
                <a:gridCol w="1731974">
                  <a:extLst>
                    <a:ext uri="{9D8B030D-6E8A-4147-A177-3AD203B41FA5}">
                      <a16:colId xmlns:a16="http://schemas.microsoft.com/office/drawing/2014/main" val="2012418964"/>
                    </a:ext>
                  </a:extLst>
                </a:gridCol>
              </a:tblGrid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CV Run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Accuracy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Precision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Recall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959508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93.4%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88.4%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1610817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89.1%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288385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84.7%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242514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85.3%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022724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85.5%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184271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mean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92.5%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86.6%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37526"/>
                  </a:ext>
                </a:extLst>
              </a:tr>
              <a:tr h="3532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std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6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Cut-off Analysis</a:t>
            </a: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1382F3D-75DA-AB32-A18F-4BF752DB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0" y="1145680"/>
            <a:ext cx="3441700" cy="2692400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80E74CBD-8B05-7E45-C0E6-AB282F08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40" y="1099855"/>
            <a:ext cx="3441700" cy="259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2D1D49-AC69-7610-3107-992F556B6B5F}"/>
              </a:ext>
            </a:extLst>
          </p:cNvPr>
          <p:cNvSpPr txBox="1"/>
          <p:nvPr/>
        </p:nvSpPr>
        <p:spPr>
          <a:xfrm>
            <a:off x="1974710" y="9038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CONFUSION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F749E-8050-BF4E-B984-18FEB1D400EE}"/>
              </a:ext>
            </a:extLst>
          </p:cNvPr>
          <p:cNvSpPr txBox="1"/>
          <p:nvPr/>
        </p:nvSpPr>
        <p:spPr>
          <a:xfrm>
            <a:off x="8180070" y="79207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PRECISION VS RECALL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FD68A-3A94-7971-0AE4-8F83BDC69AE0}"/>
              </a:ext>
            </a:extLst>
          </p:cNvPr>
          <p:cNvSpPr txBox="1"/>
          <p:nvPr/>
        </p:nvSpPr>
        <p:spPr>
          <a:xfrm>
            <a:off x="2672080" y="239525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CUTOFF</a:t>
            </a:r>
            <a:r>
              <a:rPr lang="en-US" dirty="0"/>
              <a:t>: 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5F856-FC5F-D7B9-1DBF-87A54E255D27}"/>
              </a:ext>
            </a:extLst>
          </p:cNvPr>
          <p:cNvSpPr txBox="1"/>
          <p:nvPr/>
        </p:nvSpPr>
        <p:spPr>
          <a:xfrm>
            <a:off x="8779510" y="230721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CUTOFF</a:t>
            </a:r>
            <a:r>
              <a:rPr lang="en-US" dirty="0"/>
              <a:t>: 0.35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974EAF3-3609-1674-3167-2449081BA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09051"/>
              </p:ext>
            </p:extLst>
          </p:nvPr>
        </p:nvGraphicFramePr>
        <p:xfrm>
          <a:off x="1826685" y="4014162"/>
          <a:ext cx="262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45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311345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B3F54AD-3F89-2B8D-1D39-7BCB6AA0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95733"/>
              </p:ext>
            </p:extLst>
          </p:nvPr>
        </p:nvGraphicFramePr>
        <p:xfrm>
          <a:off x="8180070" y="4014162"/>
          <a:ext cx="26226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345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311345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r>
                        <a:rPr lang="en-US" sz="12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29E492-3C04-7EFF-6B90-06484E1D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718778"/>
            <a:ext cx="10253472" cy="92832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of 0.35 cut-off is marginally good since it had better accuracy, precision, specificity than 0.2 cut-off model.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It is slightly off in recall, but that’s fine. Since, counting a lead as potential conversion case even if may not is better than leaving a potential conversion case out.</a:t>
            </a:r>
          </a:p>
        </p:txBody>
      </p:sp>
    </p:spTree>
    <p:extLst>
      <p:ext uri="{BB962C8B-B14F-4D97-AF65-F5344CB8AC3E}">
        <p14:creationId xmlns:p14="http://schemas.microsoft.com/office/powerpoint/2010/main" val="181413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44022"/>
            <a:ext cx="9720072" cy="576000"/>
          </a:xfrm>
        </p:spPr>
        <p:txBody>
          <a:bodyPr>
            <a:normAutofit/>
          </a:bodyPr>
          <a:lstStyle/>
          <a:p>
            <a:r>
              <a:rPr lang="en-US" sz="3200" dirty="0"/>
              <a:t>Business Objective</a:t>
            </a:r>
          </a:p>
        </p:txBody>
      </p:sp>
      <p:pic>
        <p:nvPicPr>
          <p:cNvPr id="3074" name="Picture 2" descr="Lead scoring: what is it and why is it key? – Digital Bible">
            <a:extLst>
              <a:ext uri="{FF2B5EF4-FFF2-40B4-BE49-F238E27FC236}">
                <a16:creationId xmlns:a16="http://schemas.microsoft.com/office/drawing/2014/main" id="{01DD41FC-CF5E-C411-DB17-514D2C88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622" y="2188872"/>
            <a:ext cx="3615605" cy="20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953F-D2DE-189D-26D6-8AADB895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702805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 ballpark of the target lead conversion rate of 80% has been set by the CEO. 50% more then current conversion rate.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Build a logistic regression model to assign a lead score between 0 and 100 to each of the leads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Understand various underlying factors affecting the conversion and how to control them to drive positive results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Provision to handle future constraints and suggestion for the same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9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Test Data Performance (CUTOFF – 0.35) and Lead Score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29E492-3C04-7EFF-6B90-06484E1D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493673"/>
            <a:ext cx="10253472" cy="92832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 performance on the test data is very good and is consistent with training data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Lead score the 100*Prediction Probability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As expected in the problem statement, we get higher scores for hot leads which have a greater potential to get converted.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5BA10A-5FAD-96D3-A870-8A5CD5C78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1591"/>
              </p:ext>
            </p:extLst>
          </p:nvPr>
        </p:nvGraphicFramePr>
        <p:xfrm>
          <a:off x="1219200" y="2911716"/>
          <a:ext cx="319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379874310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387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Recall/Sensitivity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9006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F7935F-D6F1-6E04-76BC-294BAACE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5866"/>
              </p:ext>
            </p:extLst>
          </p:nvPr>
        </p:nvGraphicFramePr>
        <p:xfrm>
          <a:off x="1219200" y="1207939"/>
          <a:ext cx="390144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2842482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797579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933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Actual/Predicted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5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23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6FB898-D912-513D-664B-34FEA14BDF96}"/>
              </a:ext>
            </a:extLst>
          </p:cNvPr>
          <p:cNvSpPr txBox="1"/>
          <p:nvPr/>
        </p:nvSpPr>
        <p:spPr>
          <a:xfrm>
            <a:off x="1219200" y="900162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CONFUSION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A6F5E-83DD-222B-C14B-0F7ED8F9D844}"/>
              </a:ext>
            </a:extLst>
          </p:cNvPr>
          <p:cNvSpPr txBox="1"/>
          <p:nvPr/>
        </p:nvSpPr>
        <p:spPr>
          <a:xfrm>
            <a:off x="1219200" y="2603938"/>
            <a:ext cx="2326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METRICS</a:t>
            </a: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21212D7-78B2-23AD-D02A-0CDDD7E1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2" y="1340693"/>
            <a:ext cx="4424680" cy="3318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54BBF3-9226-05D4-4198-2F4C8921132D}"/>
              </a:ext>
            </a:extLst>
          </p:cNvPr>
          <p:cNvSpPr txBox="1"/>
          <p:nvPr/>
        </p:nvSpPr>
        <p:spPr>
          <a:xfrm>
            <a:off x="7434582" y="1340693"/>
            <a:ext cx="369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 SCORE DISTRIBUTION OF TEST DATA</a:t>
            </a:r>
          </a:p>
        </p:txBody>
      </p:sp>
    </p:spTree>
    <p:extLst>
      <p:ext uri="{BB962C8B-B14F-4D97-AF65-F5344CB8AC3E}">
        <p14:creationId xmlns:p14="http://schemas.microsoft.com/office/powerpoint/2010/main" val="302256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E8E29C-8146-2298-C2BC-823FFC6A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217258"/>
            <a:ext cx="10253472" cy="40964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XYZ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r>
              <a:rPr lang="en-IN" sz="2000" dirty="0"/>
              <a:t>ABC</a:t>
            </a:r>
          </a:p>
          <a:p>
            <a:pPr>
              <a:lnSpc>
                <a:spcPct val="70000"/>
              </a:lnSpc>
              <a:buFont typeface="Wingdings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0544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3DC9-DC44-5964-085B-0FAC0C47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760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169"/>
            <a:ext cx="9720072" cy="574844"/>
          </a:xfrm>
        </p:spPr>
        <p:txBody>
          <a:bodyPr>
            <a:normAutofit/>
          </a:bodyPr>
          <a:lstStyle/>
          <a:p>
            <a:r>
              <a:rPr lang="en-US" sz="3200" dirty="0"/>
              <a:t>Approach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E7CDE2-E1A2-7A52-9ABF-70D67FB970A5}"/>
              </a:ext>
            </a:extLst>
          </p:cNvPr>
          <p:cNvSpPr/>
          <p:nvPr/>
        </p:nvSpPr>
        <p:spPr>
          <a:xfrm>
            <a:off x="1024128" y="1119116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import and Basic data understanding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3D8D0-7FFA-EDC7-87E7-531C51D69DDF}"/>
              </a:ext>
            </a:extLst>
          </p:cNvPr>
          <p:cNvSpPr/>
          <p:nvPr/>
        </p:nvSpPr>
        <p:spPr>
          <a:xfrm>
            <a:off x="1024125" y="1955064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DB416B-AC28-07F2-2592-53DBC889E789}"/>
              </a:ext>
            </a:extLst>
          </p:cNvPr>
          <p:cNvSpPr/>
          <p:nvPr/>
        </p:nvSpPr>
        <p:spPr>
          <a:xfrm>
            <a:off x="1024124" y="2791012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Variable Creation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33E839-96F5-3D8E-D1E2-8FCACA955755}"/>
              </a:ext>
            </a:extLst>
          </p:cNvPr>
          <p:cNvSpPr/>
          <p:nvPr/>
        </p:nvSpPr>
        <p:spPr>
          <a:xfrm>
            <a:off x="1024123" y="3626960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and Control Split and Numerical variable scaling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AAD820-BDD1-C2DF-5D10-52EC9E4429CA}"/>
              </a:ext>
            </a:extLst>
          </p:cNvPr>
          <p:cNvSpPr/>
          <p:nvPr/>
        </p:nvSpPr>
        <p:spPr>
          <a:xfrm>
            <a:off x="1024123" y="4462908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 Regression Modelling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F7E317-4B95-5EEA-90BA-3C06C3EB1AB0}"/>
              </a:ext>
            </a:extLst>
          </p:cNvPr>
          <p:cNvSpPr/>
          <p:nvPr/>
        </p:nvSpPr>
        <p:spPr>
          <a:xfrm>
            <a:off x="1024123" y="5298856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Conclusion and Summary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59C894-29EB-C4C8-E224-8E4780A47AB2}"/>
              </a:ext>
            </a:extLst>
          </p:cNvPr>
          <p:cNvSpPr/>
          <p:nvPr/>
        </p:nvSpPr>
        <p:spPr>
          <a:xfrm>
            <a:off x="1024123" y="6134804"/>
            <a:ext cx="3534771" cy="574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Subjective Questions Answering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8F7C4-7D9E-C061-B3A0-9081CB17052C}"/>
              </a:ext>
            </a:extLst>
          </p:cNvPr>
          <p:cNvSpPr/>
          <p:nvPr/>
        </p:nvSpPr>
        <p:spPr>
          <a:xfrm>
            <a:off x="6096000" y="1702070"/>
            <a:ext cx="5340824" cy="10808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Checking missing value and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Numerical Variable Analysis – Univariate and Multivariate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8DCBC-A055-D36C-06B6-F2C154972E9C}"/>
              </a:ext>
            </a:extLst>
          </p:cNvPr>
          <p:cNvSpPr/>
          <p:nvPr/>
        </p:nvSpPr>
        <p:spPr>
          <a:xfrm>
            <a:off x="6096000" y="3626959"/>
            <a:ext cx="5340824" cy="23499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Functions to Modularize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Automated Feature elimination using 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Manual Feature Elimination using p-</a:t>
            </a:r>
            <a:r>
              <a:rPr lang="en-US" sz="1600" dirty="0" err="1">
                <a:solidFill>
                  <a:schemeClr val="tx1"/>
                </a:solidFill>
              </a:rPr>
              <a:t>val</a:t>
            </a:r>
            <a:r>
              <a:rPr lang="en-US" sz="1600" dirty="0">
                <a:solidFill>
                  <a:schemeClr val="tx1"/>
                </a:solidFill>
              </a:rPr>
              <a:t> and VIF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Evaluation on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ROC AUC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Stability of the model using 5-fold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Optimal Cutoff for improving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Precision recall Curve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Testing model with optimal cutoff on test data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26B8E59-37B1-835C-CC01-43CA37BC7F95}"/>
              </a:ext>
            </a:extLst>
          </p:cNvPr>
          <p:cNvSpPr/>
          <p:nvPr/>
        </p:nvSpPr>
        <p:spPr>
          <a:xfrm rot="16200000">
            <a:off x="4787031" y="1473933"/>
            <a:ext cx="1080833" cy="1537106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6547558-73A0-CA5E-EBC6-D8B7E11F0BB5}"/>
              </a:ext>
            </a:extLst>
          </p:cNvPr>
          <p:cNvSpPr/>
          <p:nvPr/>
        </p:nvSpPr>
        <p:spPr>
          <a:xfrm rot="16200000">
            <a:off x="4152477" y="4033373"/>
            <a:ext cx="2349939" cy="15371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2BB9C-D2F5-B86D-3FAA-E1C591DF05F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91511" y="1693961"/>
            <a:ext cx="3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146B00-35CE-C3F0-ECEA-11D9208D88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791510" y="2529909"/>
            <a:ext cx="1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FE30C7-00A0-D2B5-6825-EB3E8E7A0C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791509" y="3365857"/>
            <a:ext cx="1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9569AD-53C4-4E97-8284-1157E7DD0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791509" y="4201805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CB1F31-B915-2B2C-27CB-F2B5E24775A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91509" y="5037753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E8895-B332-5F44-A32C-C1B08569C13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791509" y="5873701"/>
            <a:ext cx="0" cy="2611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023F-42B8-4AAB-CDA5-11B565D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169"/>
            <a:ext cx="9720072" cy="574844"/>
          </a:xfrm>
        </p:spPr>
        <p:txBody>
          <a:bodyPr>
            <a:normAutofit/>
          </a:bodyPr>
          <a:lstStyle/>
          <a:p>
            <a:r>
              <a:rPr lang="en-US" sz="3200" dirty="0"/>
              <a:t>Data Import and Basis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23F-0E09-47DA-1A08-FE9B5971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996232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The data has 9240 rows and 37 columns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Out of 37 columns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3 columns are of Integer type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/>
              <a:t>4 columns are of Float type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30 columns are of Object type (String, which may contain categorical and ordinal variables)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Prospect ID and Lead Number is an ID column, we need to verify if they are unique.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Converted is Target column and has the value of 0 and 1.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5A047B-DE46-37BE-DA62-0DACED61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610"/>
              </p:ext>
            </p:extLst>
          </p:nvPr>
        </p:nvGraphicFramePr>
        <p:xfrm>
          <a:off x="1024128" y="1129792"/>
          <a:ext cx="516633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820">
                  <a:extLst>
                    <a:ext uri="{9D8B030D-6E8A-4147-A177-3AD203B41FA5}">
                      <a16:colId xmlns:a16="http://schemas.microsoft.com/office/drawing/2014/main" val="3628007373"/>
                    </a:ext>
                  </a:extLst>
                </a:gridCol>
                <a:gridCol w="2162516">
                  <a:extLst>
                    <a:ext uri="{9D8B030D-6E8A-4147-A177-3AD203B41FA5}">
                      <a16:colId xmlns:a16="http://schemas.microsoft.com/office/drawing/2014/main" val="95746196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Column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Missing Value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463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How did you hear about X Education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78.46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529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Profile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74.19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548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Quality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51.59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0334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Profile 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23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Activity 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96860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Asymmetrique Activity Index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644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 err="1">
                          <a:effectLst/>
                        </a:rPr>
                        <a:t>Asymmetrique</a:t>
                      </a:r>
                      <a:r>
                        <a:rPr lang="en-IN" sz="1200" u="none" strike="noStrike" dirty="0">
                          <a:effectLst/>
                        </a:rPr>
                        <a:t> Profile Index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70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39.71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7321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Specialization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36.58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160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Tags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36.29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995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matters most to you in choosing a course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29.32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898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is your current occupation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29.11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2704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26.63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40056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Page Views Per Visit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88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TotalVisits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6451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Last Activity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1.11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8801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Source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1421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7E3B2-01A1-976A-2BA6-771D3A8B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74460"/>
              </p:ext>
            </p:extLst>
          </p:nvPr>
        </p:nvGraphicFramePr>
        <p:xfrm>
          <a:off x="6429248" y="1141984"/>
          <a:ext cx="5481296" cy="43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564">
                  <a:extLst>
                    <a:ext uri="{9D8B030D-6E8A-4147-A177-3AD203B41FA5}">
                      <a16:colId xmlns:a16="http://schemas.microsoft.com/office/drawing/2014/main" val="1198497630"/>
                    </a:ext>
                  </a:extLst>
                </a:gridCol>
                <a:gridCol w="1918732">
                  <a:extLst>
                    <a:ext uri="{9D8B030D-6E8A-4147-A177-3AD203B41FA5}">
                      <a16:colId xmlns:a16="http://schemas.microsoft.com/office/drawing/2014/main" val="1631512890"/>
                    </a:ext>
                  </a:extLst>
                </a:gridCol>
              </a:tblGrid>
              <a:tr h="2070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Column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Missing Value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8971104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Receive More Updates About Our Courses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453074329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I agree to pay the amount through cheque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299665911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Get updates on DM Content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69997522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Update me on Supply Chain Content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11867911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 free copy of Mastering The Interview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58744769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Prospect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75434195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Newspaper Article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875128974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Through Recommendations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408433543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Digital Advertisement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246919325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Newspaper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400156017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X Education Forums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548298039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Lead 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03318837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Magazine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53540673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Search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150171145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 Time Spent on Website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598888970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Converted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825610912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 Not Call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363134578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 Not Email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3043230607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 Origin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22201875"/>
                  </a:ext>
                </a:extLst>
              </a:tr>
              <a:tr h="207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Last Notable Activity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2" marR="4962" marT="4962" marB="0" anchor="b"/>
                </a:tc>
                <a:extLst>
                  <a:ext uri="{0D108BD9-81ED-4DB2-BD59-A6C34878D82A}">
                    <a16:rowId xmlns:a16="http://schemas.microsoft.com/office/drawing/2014/main" val="247411083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6A254AE-2484-6290-524D-117E0BCA0E7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Missing values and Cleaning Data (1/2)</a:t>
            </a:r>
          </a:p>
        </p:txBody>
      </p:sp>
    </p:spTree>
    <p:extLst>
      <p:ext uri="{BB962C8B-B14F-4D97-AF65-F5344CB8AC3E}">
        <p14:creationId xmlns:p14="http://schemas.microsoft.com/office/powerpoint/2010/main" val="137055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A254AE-2484-6290-524D-117E0BCA0E7A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18235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Missing values and Cleaning Data (2/2)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83909F-D321-B477-F9DF-BF202C57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94491"/>
            <a:ext cx="996232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We have 18 columns with missing value.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Based on the missing value proportion and Data Dictionary we are planning to drop columns with more than 45% of missing values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Imputation strategy is to fill NA values with mode (most common value) or creates a new category like “Not Given”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Post Imputation, if the variable doesn’t offer any imputation then we drop it</a:t>
            </a:r>
          </a:p>
          <a:p>
            <a:pPr marL="0" indent="0">
              <a:buNone/>
            </a:pPr>
            <a:r>
              <a:rPr lang="en-US" sz="1400" dirty="0"/>
              <a:t>Note: All observations and strategies are explained for each variable in the notebook</a:t>
            </a:r>
          </a:p>
        </p:txBody>
      </p:sp>
    </p:spTree>
    <p:extLst>
      <p:ext uri="{BB962C8B-B14F-4D97-AF65-F5344CB8AC3E}">
        <p14:creationId xmlns:p14="http://schemas.microsoft.com/office/powerpoint/2010/main" val="138026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2AE-E6FF-8F59-1998-F3E9771CDCA6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(1/12) </a:t>
            </a:r>
          </a:p>
        </p:txBody>
      </p:sp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5341A6F1-43B1-1E18-EA76-5060EACE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97" y="1051053"/>
            <a:ext cx="8247797" cy="41238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No change is required except for dummy creations.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API and Landing Page submission generate the larger proportion of leads, but the conversion rate is low.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232377" y="1051053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ORIGIN</a:t>
            </a:r>
          </a:p>
        </p:txBody>
      </p:sp>
    </p:spTree>
    <p:extLst>
      <p:ext uri="{BB962C8B-B14F-4D97-AF65-F5344CB8AC3E}">
        <p14:creationId xmlns:p14="http://schemas.microsoft.com/office/powerpoint/2010/main" val="14816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72621A28-986D-1B8B-E92C-BD8DF650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7739"/>
            <a:ext cx="8458200" cy="4229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E9486-9BAC-ED26-461A-CD7AE3E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40" y="5666565"/>
            <a:ext cx="9962320" cy="10529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There are some duplications like Google and google, Facebook and social media. Which can be clubbed together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Also a lot of sources have very low frequency which can be clubbed under “Others”. ( &lt; 0.1)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5455C-2051-B44F-5677-49B9B079F431}"/>
              </a:ext>
            </a:extLst>
          </p:cNvPr>
          <p:cNvSpPr txBox="1"/>
          <p:nvPr/>
        </p:nvSpPr>
        <p:spPr>
          <a:xfrm>
            <a:off x="5422877" y="1111829"/>
            <a:ext cx="172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LEAD SOURCE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FDA659-7B34-1257-0ABE-65EAB85F9155}"/>
              </a:ext>
            </a:extLst>
          </p:cNvPr>
          <p:cNvSpPr txBox="1">
            <a:spLocks/>
          </p:cNvSpPr>
          <p:nvPr/>
        </p:nvSpPr>
        <p:spPr>
          <a:xfrm>
            <a:off x="1024128" y="283169"/>
            <a:ext cx="10446512" cy="574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Exploratory Data Analytics – Cleaning Data (Categorical Bivariate Analysis) (2/12) </a:t>
            </a:r>
          </a:p>
        </p:txBody>
      </p:sp>
    </p:spTree>
    <p:extLst>
      <p:ext uri="{BB962C8B-B14F-4D97-AF65-F5344CB8AC3E}">
        <p14:creationId xmlns:p14="http://schemas.microsoft.com/office/powerpoint/2010/main" val="376229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774</TotalTime>
  <Words>2056</Words>
  <Application>Microsoft Macintosh PowerPoint</Application>
  <PresentationFormat>Widescreen</PresentationFormat>
  <Paragraphs>416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Aptos Narrow</vt:lpstr>
      <vt:lpstr>Arial</vt:lpstr>
      <vt:lpstr>Calibri</vt:lpstr>
      <vt:lpstr>Calibri Light</vt:lpstr>
      <vt:lpstr>Roboto</vt:lpstr>
      <vt:lpstr>Tw Cen MT</vt:lpstr>
      <vt:lpstr>Tw Cen MT Condensed</vt:lpstr>
      <vt:lpstr>Wingdings</vt:lpstr>
      <vt:lpstr>Wingdings 3</vt:lpstr>
      <vt:lpstr>Integral</vt:lpstr>
      <vt:lpstr>Lead scoring Case Study</vt:lpstr>
      <vt:lpstr>Problem Statement</vt:lpstr>
      <vt:lpstr>Business Objective</vt:lpstr>
      <vt:lpstr>Approach</vt:lpstr>
      <vt:lpstr>Data Import and Basis 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Panneer Selvam, Aswin Karthik</dc:creator>
  <cp:lastModifiedBy>Panneer Selvam, Aswin Karthik</cp:lastModifiedBy>
  <cp:revision>35</cp:revision>
  <dcterms:created xsi:type="dcterms:W3CDTF">2024-03-24T14:52:45Z</dcterms:created>
  <dcterms:modified xsi:type="dcterms:W3CDTF">2024-03-25T03:47:01Z</dcterms:modified>
</cp:coreProperties>
</file>