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26"/>
  </p:notesMasterIdLst>
  <p:sldIdLst>
    <p:sldId id="263" r:id="rId5"/>
    <p:sldId id="301" r:id="rId6"/>
    <p:sldId id="306" r:id="rId7"/>
    <p:sldId id="302" r:id="rId8"/>
    <p:sldId id="296" r:id="rId9"/>
    <p:sldId id="308" r:id="rId10"/>
    <p:sldId id="307" r:id="rId11"/>
    <p:sldId id="299" r:id="rId12"/>
    <p:sldId id="300" r:id="rId13"/>
    <p:sldId id="272" r:id="rId14"/>
    <p:sldId id="282" r:id="rId15"/>
    <p:sldId id="304" r:id="rId16"/>
    <p:sldId id="309" r:id="rId17"/>
    <p:sldId id="310" r:id="rId18"/>
    <p:sldId id="311" r:id="rId19"/>
    <p:sldId id="305" r:id="rId20"/>
    <p:sldId id="290" r:id="rId21"/>
    <p:sldId id="291" r:id="rId22"/>
    <p:sldId id="292" r:id="rId23"/>
    <p:sldId id="293"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84953E-B3BD-4EF3-AB63-38F915F5075C}" v="141" dt="2024-11-25T04:08:24.143"/>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A0457-D62E-41E6-A96A-0ECF18444DBF}"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5FC36-8488-45F5-8E50-A7EA1E5E0852}" type="slidenum">
              <a:rPr lang="en-US" smtClean="0"/>
              <a:t>‹#›</a:t>
            </a:fld>
            <a:endParaRPr lang="en-US"/>
          </a:p>
        </p:txBody>
      </p:sp>
    </p:spTree>
    <p:extLst>
      <p:ext uri="{BB962C8B-B14F-4D97-AF65-F5344CB8AC3E}">
        <p14:creationId xmlns:p14="http://schemas.microsoft.com/office/powerpoint/2010/main" val="408564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92B21-17C8-30EC-6E8C-542A6C34F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B5A275-9CC8-0701-C04B-DF140094A0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D3F2D-B902-E576-0384-1FA5175227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B06CCD-3F1E-ADBF-330E-2D09C7A63A99}"/>
              </a:ext>
            </a:extLst>
          </p:cNvPr>
          <p:cNvSpPr>
            <a:spLocks noGrp="1"/>
          </p:cNvSpPr>
          <p:nvPr>
            <p:ph type="sldNum" sz="quarter" idx="5"/>
          </p:nvPr>
        </p:nvSpPr>
        <p:spPr/>
        <p:txBody>
          <a:bodyPr/>
          <a:lstStyle/>
          <a:p>
            <a:fld id="{69A5FC36-8488-45F5-8E50-A7EA1E5E0852}" type="slidenum">
              <a:rPr lang="en-US" smtClean="0"/>
              <a:t>2</a:t>
            </a:fld>
            <a:endParaRPr lang="en-US"/>
          </a:p>
        </p:txBody>
      </p:sp>
    </p:spTree>
    <p:extLst>
      <p:ext uri="{BB962C8B-B14F-4D97-AF65-F5344CB8AC3E}">
        <p14:creationId xmlns:p14="http://schemas.microsoft.com/office/powerpoint/2010/main" val="257751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79727-1E3B-D77C-557E-2F8E31DC09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6593CE-B33D-07DA-D29C-AE5183750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60CC3-839B-060F-A9FC-5E129CA8647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89D8B11-66F4-EC9C-1A7F-85BD407F96CB}"/>
              </a:ext>
            </a:extLst>
          </p:cNvPr>
          <p:cNvSpPr>
            <a:spLocks noGrp="1"/>
          </p:cNvSpPr>
          <p:nvPr>
            <p:ph type="sldNum" sz="quarter" idx="5"/>
          </p:nvPr>
        </p:nvSpPr>
        <p:spPr/>
        <p:txBody>
          <a:bodyPr/>
          <a:lstStyle/>
          <a:p>
            <a:fld id="{69A5FC36-8488-45F5-8E50-A7EA1E5E0852}" type="slidenum">
              <a:rPr lang="en-US" smtClean="0"/>
              <a:t>3</a:t>
            </a:fld>
            <a:endParaRPr lang="en-US"/>
          </a:p>
        </p:txBody>
      </p:sp>
    </p:spTree>
    <p:extLst>
      <p:ext uri="{BB962C8B-B14F-4D97-AF65-F5344CB8AC3E}">
        <p14:creationId xmlns:p14="http://schemas.microsoft.com/office/powerpoint/2010/main" val="113717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FCD37-5B45-BB8D-C985-AF9A1676FC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C60C7-12ED-FE6D-4525-DED9422260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51FD0-3B0B-A3DC-E767-23A03D47D3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8A7157-D5F3-FD8A-0C82-D859055E5AF5}"/>
              </a:ext>
            </a:extLst>
          </p:cNvPr>
          <p:cNvSpPr>
            <a:spLocks noGrp="1"/>
          </p:cNvSpPr>
          <p:nvPr>
            <p:ph type="sldNum" sz="quarter" idx="5"/>
          </p:nvPr>
        </p:nvSpPr>
        <p:spPr/>
        <p:txBody>
          <a:bodyPr/>
          <a:lstStyle/>
          <a:p>
            <a:fld id="{69A5FC36-8488-45F5-8E50-A7EA1E5E0852}" type="slidenum">
              <a:rPr lang="en-US" smtClean="0"/>
              <a:t>4</a:t>
            </a:fld>
            <a:endParaRPr lang="en-US"/>
          </a:p>
        </p:txBody>
      </p:sp>
    </p:spTree>
    <p:extLst>
      <p:ext uri="{BB962C8B-B14F-4D97-AF65-F5344CB8AC3E}">
        <p14:creationId xmlns:p14="http://schemas.microsoft.com/office/powerpoint/2010/main" val="280917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A5FC36-8488-45F5-8E50-A7EA1E5E0852}" type="slidenum">
              <a:rPr lang="en-US" smtClean="0"/>
              <a:t>5</a:t>
            </a:fld>
            <a:endParaRPr lang="en-US"/>
          </a:p>
        </p:txBody>
      </p:sp>
    </p:spTree>
    <p:extLst>
      <p:ext uri="{BB962C8B-B14F-4D97-AF65-F5344CB8AC3E}">
        <p14:creationId xmlns:p14="http://schemas.microsoft.com/office/powerpoint/2010/main" val="22223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FED51-8226-6C6F-DA97-A19982A1A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7C272-CFC0-036A-F536-7208E64597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BCD1ED-C43F-0695-E803-4EA0165F25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B5A543-9D75-AFFD-40EF-EC82B25A809B}"/>
              </a:ext>
            </a:extLst>
          </p:cNvPr>
          <p:cNvSpPr>
            <a:spLocks noGrp="1"/>
          </p:cNvSpPr>
          <p:nvPr>
            <p:ph type="sldNum" sz="quarter" idx="5"/>
          </p:nvPr>
        </p:nvSpPr>
        <p:spPr/>
        <p:txBody>
          <a:bodyPr/>
          <a:lstStyle/>
          <a:p>
            <a:fld id="{69A5FC36-8488-45F5-8E50-A7EA1E5E0852}" type="slidenum">
              <a:rPr lang="en-US" smtClean="0"/>
              <a:t>6</a:t>
            </a:fld>
            <a:endParaRPr lang="en-US"/>
          </a:p>
        </p:txBody>
      </p:sp>
    </p:spTree>
    <p:extLst>
      <p:ext uri="{BB962C8B-B14F-4D97-AF65-F5344CB8AC3E}">
        <p14:creationId xmlns:p14="http://schemas.microsoft.com/office/powerpoint/2010/main" val="348291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4939-FF7E-D9A0-A896-254F1F3CA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A354E0-779C-FA8F-8F45-5B9F5B837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AD503D-A592-9B62-4774-93C060BD1CB1}"/>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5" name="Footer Placeholder 4">
            <a:extLst>
              <a:ext uri="{FF2B5EF4-FFF2-40B4-BE49-F238E27FC236}">
                <a16:creationId xmlns:a16="http://schemas.microsoft.com/office/drawing/2014/main" id="{69D889B1-8ABA-B286-F43E-CBB6A982BB9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516A2C2-5225-61F2-3B82-7446AC5CB713}"/>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2679361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22D3-F02D-7700-0E0C-C50AB0698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FE9966-A5A0-DE86-2A89-11A321780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4F84F-B023-0338-87FC-2F5303636F0E}"/>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5" name="Footer Placeholder 4">
            <a:extLst>
              <a:ext uri="{FF2B5EF4-FFF2-40B4-BE49-F238E27FC236}">
                <a16:creationId xmlns:a16="http://schemas.microsoft.com/office/drawing/2014/main" id="{92932D37-E550-43D5-49EC-6DE4D24AC8B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41E998D-F279-4177-C1B8-39179903A098}"/>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3183938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EBA05-0D1B-9517-CC30-9053C15E84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569DD5-2AE9-BDE7-1B45-E04E300747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B244C-81D2-5A42-CBAC-D84A046FFC5E}"/>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5" name="Footer Placeholder 4">
            <a:extLst>
              <a:ext uri="{FF2B5EF4-FFF2-40B4-BE49-F238E27FC236}">
                <a16:creationId xmlns:a16="http://schemas.microsoft.com/office/drawing/2014/main" id="{D2C8BF94-A862-2ABF-9F96-3E580D6F53C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FCEC602-9EE5-9945-3806-1063F70FD59D}"/>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711271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8E90-DBD6-52D8-4DCD-5A6FB731C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6987F-B127-7815-0536-876CEF6031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76582-AE62-2F3F-22E3-07F2AEB5782C}"/>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5" name="Footer Placeholder 4">
            <a:extLst>
              <a:ext uri="{FF2B5EF4-FFF2-40B4-BE49-F238E27FC236}">
                <a16:creationId xmlns:a16="http://schemas.microsoft.com/office/drawing/2014/main" id="{8BD42BF1-D882-6FA9-8E09-03619A6FEB1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7E9024D-0963-7E15-B4AB-B2FF60C20C0A}"/>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273929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5FC2-8E21-E922-6D50-4EAE881D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17A456-E04D-0A38-2F82-7F8441A23D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AC746-1A0A-0122-C3EE-E351478BCA05}"/>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5" name="Footer Placeholder 4">
            <a:extLst>
              <a:ext uri="{FF2B5EF4-FFF2-40B4-BE49-F238E27FC236}">
                <a16:creationId xmlns:a16="http://schemas.microsoft.com/office/drawing/2014/main" id="{01264CC7-5807-B839-FEF9-01E70B7E73F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2B88280-8919-2E5A-5979-99AA3DDA8661}"/>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2728017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CC1C-ADE7-063D-5AF8-7860D06FB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37A6A3-2C0C-EB99-D012-842ABC2E5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333482-484B-9197-1935-EB1E4B73E5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14C53-F16E-746A-9B2A-BA96248DC17D}"/>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6" name="Footer Placeholder 5">
            <a:extLst>
              <a:ext uri="{FF2B5EF4-FFF2-40B4-BE49-F238E27FC236}">
                <a16:creationId xmlns:a16="http://schemas.microsoft.com/office/drawing/2014/main" id="{0B980B03-62BD-BC73-8606-51ED9BC3D6F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A543C42-F010-1E23-EB34-91E78406E2BB}"/>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997559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01AC-8921-7DF9-753A-8E04FFBDEC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88B2B-2D9A-6F50-23DB-36E6C6503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E27322-D749-4C47-DC31-69F01867F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FC2D3C-58FE-08DD-A4D3-CC47B828B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7431A-A407-5E4E-AF1D-5F40AB170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004A7-1F3C-184D-9CD1-A7166BF7D88C}"/>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8" name="Footer Placeholder 7">
            <a:extLst>
              <a:ext uri="{FF2B5EF4-FFF2-40B4-BE49-F238E27FC236}">
                <a16:creationId xmlns:a16="http://schemas.microsoft.com/office/drawing/2014/main" id="{3A931DC9-6AB6-844A-87E0-6017EA2596FF}"/>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CAC87D42-253B-C51C-B5D2-6AEE2580DC73}"/>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3877890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A5B-C395-C01A-A5FB-171F989218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93D4F-6AA1-DCCC-9FC6-E31B27BDFACA}"/>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4" name="Footer Placeholder 3">
            <a:extLst>
              <a:ext uri="{FF2B5EF4-FFF2-40B4-BE49-F238E27FC236}">
                <a16:creationId xmlns:a16="http://schemas.microsoft.com/office/drawing/2014/main" id="{BF4702CB-8F58-62AB-74D3-03709EE8CB9C}"/>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475BBD94-EDA0-EF6B-53A0-F6139638C444}"/>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4009816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7FE33-50DD-ED10-855F-BBB6B33FE6DB}"/>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3" name="Footer Placeholder 2">
            <a:extLst>
              <a:ext uri="{FF2B5EF4-FFF2-40B4-BE49-F238E27FC236}">
                <a16:creationId xmlns:a16="http://schemas.microsoft.com/office/drawing/2014/main" id="{1A223DBB-70FE-4197-3F43-C1A9F8F67B3D}"/>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F8AF0EC1-AE64-9319-5692-4B9AC106E299}"/>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2187395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1C9-CF93-1AF2-E900-D51844681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BBBE2-3D95-C8B8-3496-B26361FBB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638F25-B030-B584-A3E1-CB6A54FE5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7EA37-F0E0-3D78-FB3C-BF95571C7911}"/>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6" name="Footer Placeholder 5">
            <a:extLst>
              <a:ext uri="{FF2B5EF4-FFF2-40B4-BE49-F238E27FC236}">
                <a16:creationId xmlns:a16="http://schemas.microsoft.com/office/drawing/2014/main" id="{E3461799-DF08-170A-5EF5-B5144C40AAB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1DD3300-284D-10ED-6621-85460195528C}"/>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95217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42E0-3EDC-846E-E24D-DE8AE24B0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FB335D-3BBC-E64A-C4CB-33FDA672B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67009B-E0A9-948F-32CD-4646F13E8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EA6C1-691F-1BCA-89F6-1FECC166A884}"/>
              </a:ext>
            </a:extLst>
          </p:cNvPr>
          <p:cNvSpPr>
            <a:spLocks noGrp="1"/>
          </p:cNvSpPr>
          <p:nvPr>
            <p:ph type="dt" sz="half" idx="10"/>
          </p:nvPr>
        </p:nvSpPr>
        <p:spPr/>
        <p:txBody>
          <a:bodyPr/>
          <a:lstStyle/>
          <a:p>
            <a:fld id="{92145D22-7776-4EFC-BAA0-D444B7B2BFBE}" type="datetimeFigureOut">
              <a:rPr lang="vi-VN" smtClean="0"/>
              <a:t>25/11/2024</a:t>
            </a:fld>
            <a:endParaRPr lang="vi-VN"/>
          </a:p>
        </p:txBody>
      </p:sp>
      <p:sp>
        <p:nvSpPr>
          <p:cNvPr id="6" name="Footer Placeholder 5">
            <a:extLst>
              <a:ext uri="{FF2B5EF4-FFF2-40B4-BE49-F238E27FC236}">
                <a16:creationId xmlns:a16="http://schemas.microsoft.com/office/drawing/2014/main" id="{51170D44-AAB5-7235-EDB1-61508AE5C06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AC1882B-C74A-6F98-7E86-1B232DB96DCD}"/>
              </a:ext>
            </a:extLst>
          </p:cNvPr>
          <p:cNvSpPr>
            <a:spLocks noGrp="1"/>
          </p:cNvSpPr>
          <p:nvPr>
            <p:ph type="sldNum" sz="quarter" idx="12"/>
          </p:nvPr>
        </p:nvSpPr>
        <p:spPr/>
        <p:txBody>
          <a:bodyPr/>
          <a:lstStyle/>
          <a:p>
            <a:fld id="{145AD126-BF43-4B96-8705-EB75A5368F63}" type="slidenum">
              <a:rPr lang="vi-VN" smtClean="0"/>
              <a:t>‹#›</a:t>
            </a:fld>
            <a:endParaRPr lang="vi-VN"/>
          </a:p>
        </p:txBody>
      </p:sp>
    </p:spTree>
    <p:extLst>
      <p:ext uri="{BB962C8B-B14F-4D97-AF65-F5344CB8AC3E}">
        <p14:creationId xmlns:p14="http://schemas.microsoft.com/office/powerpoint/2010/main" val="2164364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A5E93-5C9F-7CFC-6A78-201824A06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3370B-8AE0-CCD9-0DFE-66FDC562C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ACDF8-CC0E-5ADE-B1C7-FA68B8D18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145D22-7776-4EFC-BAA0-D444B7B2BFBE}" type="datetimeFigureOut">
              <a:rPr lang="vi-VN" smtClean="0"/>
              <a:t>25/11/2024</a:t>
            </a:fld>
            <a:endParaRPr lang="vi-VN"/>
          </a:p>
        </p:txBody>
      </p:sp>
      <p:sp>
        <p:nvSpPr>
          <p:cNvPr id="5" name="Footer Placeholder 4">
            <a:extLst>
              <a:ext uri="{FF2B5EF4-FFF2-40B4-BE49-F238E27FC236}">
                <a16:creationId xmlns:a16="http://schemas.microsoft.com/office/drawing/2014/main" id="{89A7DF28-3361-5FDE-82E9-3959CFB30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Slide Number Placeholder 5">
            <a:extLst>
              <a:ext uri="{FF2B5EF4-FFF2-40B4-BE49-F238E27FC236}">
                <a16:creationId xmlns:a16="http://schemas.microsoft.com/office/drawing/2014/main" id="{E74BAC59-1750-0E1E-07B8-440F7BF6E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5AD126-BF43-4B96-8705-EB75A5368F63}" type="slidenum">
              <a:rPr lang="vi-VN" smtClean="0"/>
              <a:t>‹#›</a:t>
            </a:fld>
            <a:endParaRPr lang="vi-VN"/>
          </a:p>
        </p:txBody>
      </p:sp>
    </p:spTree>
    <p:extLst>
      <p:ext uri="{BB962C8B-B14F-4D97-AF65-F5344CB8AC3E}">
        <p14:creationId xmlns:p14="http://schemas.microsoft.com/office/powerpoint/2010/main" val="24067255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hyperlink" Target="http://www.squid-cache.org/Versions/v4/squid-4.10.tar.gz"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5EED139A-4786-7203-7BFE-BBB7FD2DADDD}"/>
              </a:ext>
            </a:extLst>
          </p:cNvPr>
          <p:cNvSpPr txBox="1"/>
          <p:nvPr/>
        </p:nvSpPr>
        <p:spPr>
          <a:xfrm>
            <a:off x="3704480" y="822589"/>
            <a:ext cx="4347306" cy="887679"/>
          </a:xfrm>
          <a:prstGeom prst="rect">
            <a:avLst/>
          </a:prstGeom>
          <a:noFill/>
        </p:spPr>
        <p:txBody>
          <a:bodyPr wrap="square">
            <a:spAutoFit/>
          </a:bodyPr>
          <a:lstStyle/>
          <a:p>
            <a:pPr algn="ctr" defTabSz="1152144">
              <a:lnSpc>
                <a:spcPct val="107000"/>
              </a:lnSpc>
              <a:spcAft>
                <a:spcPts val="1008"/>
              </a:spcAft>
            </a:pPr>
            <a:r>
              <a:rPr lang="en-US" sz="5040" b="1" kern="100" err="1">
                <a:solidFill>
                  <a:srgbClr val="B30000"/>
                </a:solidFill>
                <a:effectLst/>
                <a:latin typeface="Times New Roman" panose="02020603050405020304" pitchFamily="18" charset="0"/>
                <a:cs typeface="Times New Roman" panose="02020603050405020304" pitchFamily="18" charset="0"/>
              </a:rPr>
              <a:t>Ch</a:t>
            </a:r>
            <a:r>
              <a:rPr lang="en-US" sz="5040" b="1" kern="100" err="1">
                <a:solidFill>
                  <a:srgbClr val="B30000"/>
                </a:solidFill>
                <a:latin typeface="Times New Roman" panose="02020603050405020304" pitchFamily="18" charset="0"/>
                <a:cs typeface="Times New Roman" panose="02020603050405020304" pitchFamily="18" charset="0"/>
              </a:rPr>
              <a:t>ủ</a:t>
            </a:r>
            <a:r>
              <a:rPr lang="en-US" sz="5040" b="1" kern="100">
                <a:solidFill>
                  <a:srgbClr val="B30000"/>
                </a:solidFill>
                <a:latin typeface="Times New Roman" panose="02020603050405020304" pitchFamily="18" charset="0"/>
                <a:cs typeface="Times New Roman" panose="02020603050405020304" pitchFamily="18" charset="0"/>
              </a:rPr>
              <a:t> </a:t>
            </a:r>
            <a:r>
              <a:rPr lang="en-US" sz="5040" b="1" kern="100" err="1">
                <a:solidFill>
                  <a:srgbClr val="B30000"/>
                </a:solidFill>
                <a:latin typeface="Times New Roman" panose="02020603050405020304" pitchFamily="18" charset="0"/>
                <a:cs typeface="Times New Roman" panose="02020603050405020304" pitchFamily="18" charset="0"/>
              </a:rPr>
              <a:t>đề</a:t>
            </a:r>
            <a:r>
              <a:rPr lang="en-US" sz="5040" b="1" kern="100">
                <a:solidFill>
                  <a:srgbClr val="B30000"/>
                </a:solidFill>
                <a:latin typeface="Times New Roman" panose="02020603050405020304" pitchFamily="18" charset="0"/>
                <a:cs typeface="Times New Roman" panose="02020603050405020304" pitchFamily="18" charset="0"/>
              </a:rPr>
              <a:t>:</a:t>
            </a:r>
            <a:endParaRPr lang="en-US"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8EF08B3-D9CA-5DC5-3BD2-183877A3B349}"/>
              </a:ext>
            </a:extLst>
          </p:cNvPr>
          <p:cNvSpPr txBox="1"/>
          <p:nvPr/>
        </p:nvSpPr>
        <p:spPr>
          <a:xfrm>
            <a:off x="1200263" y="1735625"/>
            <a:ext cx="9664846" cy="712824"/>
          </a:xfrm>
          <a:prstGeom prst="rect">
            <a:avLst/>
          </a:prstGeom>
          <a:noFill/>
        </p:spPr>
        <p:txBody>
          <a:bodyPr wrap="square">
            <a:spAutoFit/>
          </a:bodyPr>
          <a:lstStyle/>
          <a:p>
            <a:pPr algn="ctr" defTabSz="1152144">
              <a:spcAft>
                <a:spcPts val="600"/>
              </a:spcAft>
            </a:pPr>
            <a:r>
              <a:rPr lang="en-US" sz="4032" b="1" kern="1200">
                <a:solidFill>
                  <a:srgbClr val="000000"/>
                </a:solidFill>
                <a:latin typeface="Times New Roman" panose="02020603050405020304" pitchFamily="18" charset="0"/>
                <a:ea typeface="+mn-ea"/>
                <a:cs typeface="+mn-cs"/>
              </a:rPr>
              <a:t> </a:t>
            </a:r>
            <a:r>
              <a:rPr lang="en-US" sz="4032" b="1" kern="1200" err="1">
                <a:solidFill>
                  <a:srgbClr val="000000"/>
                </a:solidFill>
                <a:latin typeface="Times New Roman" panose="02020603050405020304" pitchFamily="18" charset="0"/>
                <a:ea typeface="+mn-ea"/>
                <a:cs typeface="+mn-cs"/>
              </a:rPr>
              <a:t>Tìm</a:t>
            </a:r>
            <a:r>
              <a:rPr lang="en-US" sz="4032" b="1" kern="1200">
                <a:solidFill>
                  <a:srgbClr val="000000"/>
                </a:solidFill>
                <a:latin typeface="Times New Roman" panose="02020603050405020304" pitchFamily="18" charset="0"/>
                <a:ea typeface="+mn-ea"/>
                <a:cs typeface="+mn-cs"/>
              </a:rPr>
              <a:t> </a:t>
            </a:r>
            <a:r>
              <a:rPr lang="en-US" sz="4032" b="1" kern="1200" err="1">
                <a:solidFill>
                  <a:srgbClr val="000000"/>
                </a:solidFill>
                <a:latin typeface="Times New Roman" panose="02020603050405020304" pitchFamily="18" charset="0"/>
                <a:ea typeface="+mn-ea"/>
                <a:cs typeface="+mn-cs"/>
              </a:rPr>
              <a:t>hiểu</a:t>
            </a:r>
            <a:r>
              <a:rPr lang="en-US" sz="4032" b="1" kern="1200">
                <a:solidFill>
                  <a:srgbClr val="000000"/>
                </a:solidFill>
                <a:latin typeface="Times New Roman" panose="02020603050405020304" pitchFamily="18" charset="0"/>
                <a:ea typeface="+mn-ea"/>
                <a:cs typeface="+mn-cs"/>
              </a:rPr>
              <a:t> </a:t>
            </a:r>
            <a:r>
              <a:rPr lang="en-US" sz="4032" b="1" kern="1200" err="1">
                <a:solidFill>
                  <a:srgbClr val="000000"/>
                </a:solidFill>
                <a:latin typeface="Times New Roman" panose="02020603050405020304" pitchFamily="18" charset="0"/>
                <a:ea typeface="+mn-ea"/>
                <a:cs typeface="+mn-cs"/>
              </a:rPr>
              <a:t>và</a:t>
            </a:r>
            <a:r>
              <a:rPr lang="en-US" sz="4032" b="1" kern="1200">
                <a:solidFill>
                  <a:srgbClr val="000000"/>
                </a:solidFill>
                <a:latin typeface="Times New Roman" panose="02020603050405020304" pitchFamily="18" charset="0"/>
                <a:ea typeface="+mn-ea"/>
                <a:cs typeface="+mn-cs"/>
              </a:rPr>
              <a:t> </a:t>
            </a:r>
            <a:r>
              <a:rPr lang="en-US" sz="4032" b="1" kern="1200" err="1">
                <a:solidFill>
                  <a:srgbClr val="000000"/>
                </a:solidFill>
                <a:latin typeface="Times New Roman" panose="02020603050405020304" pitchFamily="18" charset="0"/>
                <a:ea typeface="+mn-ea"/>
                <a:cs typeface="+mn-cs"/>
              </a:rPr>
              <a:t>triển</a:t>
            </a:r>
            <a:r>
              <a:rPr lang="en-US" sz="4032" b="1" kern="1200">
                <a:solidFill>
                  <a:srgbClr val="000000"/>
                </a:solidFill>
                <a:latin typeface="Times New Roman" panose="02020603050405020304" pitchFamily="18" charset="0"/>
                <a:ea typeface="+mn-ea"/>
                <a:cs typeface="+mn-cs"/>
              </a:rPr>
              <a:t> </a:t>
            </a:r>
            <a:r>
              <a:rPr lang="en-US" sz="4032" b="1" kern="1200" err="1">
                <a:solidFill>
                  <a:srgbClr val="000000"/>
                </a:solidFill>
                <a:latin typeface="Times New Roman" panose="02020603050405020304" pitchFamily="18" charset="0"/>
                <a:ea typeface="+mn-ea"/>
                <a:cs typeface="+mn-cs"/>
              </a:rPr>
              <a:t>khai</a:t>
            </a:r>
            <a:r>
              <a:rPr lang="en-US" sz="4032" b="1" kern="1200">
                <a:solidFill>
                  <a:srgbClr val="000000"/>
                </a:solidFill>
                <a:latin typeface="Times New Roman" panose="02020603050405020304" pitchFamily="18" charset="0"/>
                <a:ea typeface="+mn-ea"/>
                <a:cs typeface="+mn-cs"/>
              </a:rPr>
              <a:t> Squid Proxy</a:t>
            </a:r>
            <a:endParaRPr lang="en-US" sz="440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60198FD-D280-92D4-3970-2CC0C86682D6}"/>
              </a:ext>
            </a:extLst>
          </p:cNvPr>
          <p:cNvSpPr txBox="1"/>
          <p:nvPr/>
        </p:nvSpPr>
        <p:spPr>
          <a:xfrm>
            <a:off x="1959477" y="3525214"/>
            <a:ext cx="8291322" cy="2356286"/>
          </a:xfrm>
          <a:prstGeom prst="rect">
            <a:avLst/>
          </a:prstGeom>
          <a:noFill/>
        </p:spPr>
        <p:txBody>
          <a:bodyPr wrap="square">
            <a:spAutoFit/>
          </a:bodyPr>
          <a:lstStyle/>
          <a:p>
            <a:pPr marL="0" marR="0" algn="ctr">
              <a:lnSpc>
                <a:spcPct val="150000"/>
              </a:lnSpc>
              <a:spcBef>
                <a:spcPts val="0"/>
              </a:spcBef>
              <a:spcAft>
                <a:spcPts val="0"/>
              </a:spcAft>
            </a:pPr>
            <a:r>
              <a:rPr lang="en-US" sz="2000" b="1">
                <a:solidFill>
                  <a:schemeClr val="bg2">
                    <a:lumMod val="25000"/>
                  </a:schemeClr>
                </a:solidFill>
                <a:effectLst/>
                <a:latin typeface="Times New Roman" panose="02020603050405020304" pitchFamily="18" charset="0"/>
                <a:ea typeface="Times New Roman" panose="02020603050405020304" pitchFamily="18" charset="0"/>
              </a:rPr>
              <a:t>GVHD: </a:t>
            </a:r>
            <a:r>
              <a:rPr lang="en-US" sz="2000" err="1">
                <a:solidFill>
                  <a:srgbClr val="000000"/>
                </a:solidFill>
                <a:effectLst/>
                <a:latin typeface="Times New Roman" panose="02020603050405020304" pitchFamily="18" charset="0"/>
                <a:ea typeface="Times New Roman" panose="02020603050405020304" pitchFamily="18" charset="0"/>
              </a:rPr>
              <a:t>ThS</a:t>
            </a:r>
            <a:r>
              <a:rPr lang="en-US" sz="2000">
                <a:solidFill>
                  <a:srgbClr val="000000"/>
                </a:solidFill>
                <a:effectLst/>
                <a:latin typeface="Times New Roman" panose="02020603050405020304" pitchFamily="18" charset="0"/>
                <a:ea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rPr>
              <a:t>Đỗ</a:t>
            </a:r>
            <a:r>
              <a:rPr lang="en-US" sz="2000">
                <a:solidFill>
                  <a:srgbClr val="000000"/>
                </a:solidFill>
                <a:effectLst/>
                <a:latin typeface="Times New Roman" panose="02020603050405020304" pitchFamily="18" charset="0"/>
                <a:ea typeface="Times New Roman" panose="02020603050405020304" pitchFamily="18" charset="0"/>
              </a:rPr>
              <a:t> Hoàng Hiển </a:t>
            </a:r>
            <a:endParaRPr lang="en-US" sz="20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2000" b="1">
                <a:solidFill>
                  <a:schemeClr val="bg2">
                    <a:lumMod val="25000"/>
                  </a:schemeClr>
                </a:solidFill>
                <a:effectLst/>
                <a:latin typeface="Times New Roman" panose="02020603050405020304" pitchFamily="18" charset="0"/>
                <a:ea typeface="Times New Roman" panose="02020603050405020304" pitchFamily="18" charset="0"/>
              </a:rPr>
              <a:t>Sinh </a:t>
            </a:r>
            <a:r>
              <a:rPr lang="en-US" sz="2000" b="1" err="1">
                <a:solidFill>
                  <a:schemeClr val="bg2">
                    <a:lumMod val="25000"/>
                  </a:schemeClr>
                </a:solidFill>
                <a:effectLst/>
                <a:latin typeface="Times New Roman" panose="02020603050405020304" pitchFamily="18" charset="0"/>
                <a:ea typeface="Times New Roman" panose="02020603050405020304" pitchFamily="18" charset="0"/>
              </a:rPr>
              <a:t>viên</a:t>
            </a:r>
            <a:r>
              <a:rPr lang="en-US" sz="2000" b="1">
                <a:solidFill>
                  <a:schemeClr val="bg2">
                    <a:lumMod val="25000"/>
                  </a:schemeClr>
                </a:solidFill>
                <a:effectLst/>
                <a:latin typeface="Times New Roman" panose="02020603050405020304" pitchFamily="18" charset="0"/>
                <a:ea typeface="Times New Roman" panose="02020603050405020304" pitchFamily="18" charset="0"/>
              </a:rPr>
              <a:t> 1: </a:t>
            </a:r>
            <a:r>
              <a:rPr lang="en-US" sz="2000">
                <a:solidFill>
                  <a:srgbClr val="000000"/>
                </a:solidFill>
                <a:effectLst/>
                <a:latin typeface="Times New Roman" panose="02020603050405020304" pitchFamily="18" charset="0"/>
                <a:ea typeface="Times New Roman" panose="02020603050405020304" pitchFamily="18" charset="0"/>
              </a:rPr>
              <a:t>Huỳnh Minh Hiển - 22520415</a:t>
            </a:r>
            <a:endParaRPr lang="en-US" sz="20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2000" b="1">
                <a:solidFill>
                  <a:schemeClr val="bg2">
                    <a:lumMod val="25000"/>
                  </a:schemeClr>
                </a:solidFill>
                <a:effectLst/>
                <a:latin typeface="Times New Roman" panose="02020603050405020304" pitchFamily="18" charset="0"/>
                <a:ea typeface="Times New Roman" panose="02020603050405020304" pitchFamily="18" charset="0"/>
              </a:rPr>
              <a:t>Sinh </a:t>
            </a:r>
            <a:r>
              <a:rPr lang="en-US" sz="2000" b="1" err="1">
                <a:solidFill>
                  <a:schemeClr val="bg2">
                    <a:lumMod val="25000"/>
                  </a:schemeClr>
                </a:solidFill>
                <a:effectLst/>
                <a:latin typeface="Times New Roman" panose="02020603050405020304" pitchFamily="18" charset="0"/>
                <a:ea typeface="Times New Roman" panose="02020603050405020304" pitchFamily="18" charset="0"/>
              </a:rPr>
              <a:t>viên</a:t>
            </a:r>
            <a:r>
              <a:rPr lang="en-US" sz="2000" b="1">
                <a:solidFill>
                  <a:schemeClr val="bg2">
                    <a:lumMod val="25000"/>
                  </a:schemeClr>
                </a:solidFill>
                <a:effectLst/>
                <a:latin typeface="Times New Roman" panose="02020603050405020304" pitchFamily="18" charset="0"/>
                <a:ea typeface="Times New Roman" panose="02020603050405020304" pitchFamily="18" charset="0"/>
              </a:rPr>
              <a:t> 2: </a:t>
            </a:r>
            <a:r>
              <a:rPr lang="en-US" sz="2000" err="1">
                <a:solidFill>
                  <a:srgbClr val="000000"/>
                </a:solidFill>
                <a:effectLst/>
                <a:latin typeface="Times New Roman" panose="02020603050405020304" pitchFamily="18" charset="0"/>
                <a:ea typeface="Times New Roman" panose="02020603050405020304" pitchFamily="18" charset="0"/>
              </a:rPr>
              <a:t>Nguyễn</a:t>
            </a:r>
            <a:r>
              <a:rPr lang="en-US" sz="2000">
                <a:solidFill>
                  <a:srgbClr val="000000"/>
                </a:solidFill>
                <a:effectLst/>
                <a:latin typeface="Times New Roman" panose="02020603050405020304" pitchFamily="18" charset="0"/>
                <a:ea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rPr>
              <a:t>Khắc</a:t>
            </a:r>
            <a:r>
              <a:rPr lang="en-US" sz="2000">
                <a:solidFill>
                  <a:srgbClr val="000000"/>
                </a:solidFill>
                <a:effectLst/>
                <a:latin typeface="Times New Roman" panose="02020603050405020304" pitchFamily="18" charset="0"/>
                <a:ea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rPr>
              <a:t>Hậu</a:t>
            </a:r>
            <a:r>
              <a:rPr lang="en-US" sz="2000">
                <a:solidFill>
                  <a:srgbClr val="000000"/>
                </a:solidFill>
                <a:effectLst/>
                <a:latin typeface="Times New Roman" panose="02020603050405020304" pitchFamily="18" charset="0"/>
                <a:ea typeface="Times New Roman" panose="02020603050405020304" pitchFamily="18" charset="0"/>
              </a:rPr>
              <a:t> - 22520410</a:t>
            </a:r>
            <a:endParaRPr lang="en-US" sz="20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2000" b="1">
                <a:solidFill>
                  <a:schemeClr val="bg2">
                    <a:lumMod val="25000"/>
                  </a:schemeClr>
                </a:solidFill>
                <a:effectLst/>
                <a:latin typeface="Times New Roman" panose="02020603050405020304" pitchFamily="18" charset="0"/>
                <a:ea typeface="Times New Roman" panose="02020603050405020304" pitchFamily="18" charset="0"/>
              </a:rPr>
              <a:t>Sinh </a:t>
            </a:r>
            <a:r>
              <a:rPr lang="en-US" sz="2000" b="1" err="1">
                <a:solidFill>
                  <a:schemeClr val="bg2">
                    <a:lumMod val="25000"/>
                  </a:schemeClr>
                </a:solidFill>
                <a:effectLst/>
                <a:latin typeface="Times New Roman" panose="02020603050405020304" pitchFamily="18" charset="0"/>
                <a:ea typeface="Times New Roman" panose="02020603050405020304" pitchFamily="18" charset="0"/>
              </a:rPr>
              <a:t>viên</a:t>
            </a:r>
            <a:r>
              <a:rPr lang="en-US" sz="2000" b="1">
                <a:solidFill>
                  <a:schemeClr val="bg2">
                    <a:lumMod val="25000"/>
                  </a:schemeClr>
                </a:solidFill>
                <a:effectLst/>
                <a:latin typeface="Times New Roman" panose="02020603050405020304" pitchFamily="18" charset="0"/>
                <a:ea typeface="Times New Roman" panose="02020603050405020304" pitchFamily="18" charset="0"/>
              </a:rPr>
              <a:t> 3: </a:t>
            </a:r>
            <a:r>
              <a:rPr lang="en-US" sz="2000">
                <a:solidFill>
                  <a:srgbClr val="000000"/>
                </a:solidFill>
                <a:effectLst/>
                <a:latin typeface="Times New Roman" panose="02020603050405020304" pitchFamily="18" charset="0"/>
                <a:ea typeface="Times New Roman" panose="02020603050405020304" pitchFamily="18" charset="0"/>
              </a:rPr>
              <a:t>Ngô Trung </a:t>
            </a:r>
            <a:r>
              <a:rPr lang="en-US" sz="2000" err="1">
                <a:solidFill>
                  <a:srgbClr val="000000"/>
                </a:solidFill>
                <a:effectLst/>
                <a:latin typeface="Times New Roman" panose="02020603050405020304" pitchFamily="18" charset="0"/>
                <a:ea typeface="Times New Roman" panose="02020603050405020304" pitchFamily="18" charset="0"/>
              </a:rPr>
              <a:t>Hiếu</a:t>
            </a:r>
            <a:r>
              <a:rPr lang="en-US" sz="2000">
                <a:solidFill>
                  <a:srgbClr val="000000"/>
                </a:solidFill>
                <a:effectLst/>
                <a:latin typeface="Times New Roman" panose="02020603050405020304" pitchFamily="18" charset="0"/>
                <a:ea typeface="Times New Roman" panose="02020603050405020304" pitchFamily="18" charset="0"/>
              </a:rPr>
              <a:t> – 22520437</a:t>
            </a:r>
          </a:p>
          <a:p>
            <a:pPr marL="0" marR="0" algn="ctr">
              <a:lnSpc>
                <a:spcPct val="150000"/>
              </a:lnSpc>
              <a:spcBef>
                <a:spcPts val="0"/>
              </a:spcBef>
              <a:spcAft>
                <a:spcPts val="0"/>
              </a:spcAft>
            </a:pPr>
            <a:r>
              <a:rPr lang="en-US" sz="2000" b="1">
                <a:solidFill>
                  <a:srgbClr val="000000"/>
                </a:solidFill>
                <a:latin typeface="Times New Roman" panose="02020603050405020304" pitchFamily="18" charset="0"/>
              </a:rPr>
              <a:t>Sinh </a:t>
            </a:r>
            <a:r>
              <a:rPr lang="en-US" sz="2000" b="1" err="1">
                <a:solidFill>
                  <a:srgbClr val="000000"/>
                </a:solidFill>
                <a:latin typeface="Times New Roman" panose="02020603050405020304" pitchFamily="18" charset="0"/>
              </a:rPr>
              <a:t>viên</a:t>
            </a:r>
            <a:r>
              <a:rPr lang="en-US" sz="2000" b="1">
                <a:solidFill>
                  <a:srgbClr val="000000"/>
                </a:solidFill>
                <a:latin typeface="Times New Roman" panose="02020603050405020304" pitchFamily="18" charset="0"/>
              </a:rPr>
              <a:t> 4: </a:t>
            </a:r>
            <a:r>
              <a:rPr lang="en-US" sz="2000" err="1">
                <a:solidFill>
                  <a:srgbClr val="000000"/>
                </a:solidFill>
                <a:latin typeface="Times New Roman" panose="02020603050405020304" pitchFamily="18" charset="0"/>
              </a:rPr>
              <a:t>Trần</a:t>
            </a:r>
            <a:r>
              <a:rPr lang="en-US" sz="2000">
                <a:solidFill>
                  <a:srgbClr val="000000"/>
                </a:solidFill>
                <a:latin typeface="Times New Roman" panose="02020603050405020304" pitchFamily="18" charset="0"/>
              </a:rPr>
              <a:t> </a:t>
            </a:r>
            <a:r>
              <a:rPr lang="en-US" sz="2000" err="1">
                <a:solidFill>
                  <a:srgbClr val="000000"/>
                </a:solidFill>
                <a:latin typeface="Times New Roman" panose="02020603050405020304" pitchFamily="18" charset="0"/>
              </a:rPr>
              <a:t>Tuấn</a:t>
            </a:r>
            <a:r>
              <a:rPr lang="en-US" sz="2000">
                <a:solidFill>
                  <a:srgbClr val="000000"/>
                </a:solidFill>
                <a:latin typeface="Times New Roman" panose="02020603050405020304" pitchFamily="18" charset="0"/>
              </a:rPr>
              <a:t> Anh - 22520080</a:t>
            </a:r>
            <a:endParaRPr lang="en-US" sz="2000"/>
          </a:p>
        </p:txBody>
      </p:sp>
      <p:sp>
        <p:nvSpPr>
          <p:cNvPr id="2" name="TextBox 6">
            <a:extLst>
              <a:ext uri="{FF2B5EF4-FFF2-40B4-BE49-F238E27FC236}">
                <a16:creationId xmlns:a16="http://schemas.microsoft.com/office/drawing/2014/main" id="{B2B5DBB6-9EE7-2902-FF4D-B422492162A2}"/>
              </a:ext>
            </a:extLst>
          </p:cNvPr>
          <p:cNvSpPr txBox="1"/>
          <p:nvPr/>
        </p:nvSpPr>
        <p:spPr>
          <a:xfrm>
            <a:off x="4160270" y="2794218"/>
            <a:ext cx="3435727" cy="480131"/>
          </a:xfrm>
          <a:prstGeom prst="rect">
            <a:avLst/>
          </a:prstGeom>
          <a:noFill/>
        </p:spPr>
        <p:txBody>
          <a:bodyPr wrap="square">
            <a:spAutoFit/>
          </a:bodyPr>
          <a:lstStyle/>
          <a:p>
            <a:pPr algn="ctr" defTabSz="1152144">
              <a:spcAft>
                <a:spcPts val="600"/>
              </a:spcAft>
            </a:pPr>
            <a:r>
              <a:rPr lang="en-US" sz="2520" b="1" kern="1200">
                <a:solidFill>
                  <a:srgbClr val="000000"/>
                </a:solidFill>
                <a:latin typeface="Times New Roman" panose="02020603050405020304" pitchFamily="18" charset="0"/>
                <a:ea typeface="+mn-ea"/>
                <a:cs typeface="+mn-cs"/>
              </a:rPr>
              <a:t>NT132.P12.ANTT</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7136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F823B335-AA32-4EB8-5640-80618083B169}"/>
              </a:ext>
            </a:extLst>
          </p:cNvPr>
          <p:cNvSpPr txBox="1"/>
          <p:nvPr/>
        </p:nvSpPr>
        <p:spPr>
          <a:xfrm>
            <a:off x="1077456" y="1464496"/>
            <a:ext cx="9224287" cy="523220"/>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III.</a:t>
            </a:r>
            <a:r>
              <a:rPr lang="en-US" sz="2800" b="1">
                <a:solidFill>
                  <a:srgbClr val="FF0000"/>
                </a:solidFill>
                <a:latin typeface="Times New Roman" panose="02020603050405020304" pitchFamily="18" charset="0"/>
                <a:ea typeface="Times New Roman" panose="02020603050405020304" pitchFamily="18" charset="0"/>
              </a:rPr>
              <a:t> </a:t>
            </a:r>
            <a:r>
              <a:rPr lang="en-US" sz="2800" b="1">
                <a:solidFill>
                  <a:srgbClr val="FF0000"/>
                </a:solidFill>
                <a:effectLst/>
                <a:latin typeface="Times New Roman" panose="02020603050405020304" pitchFamily="18" charset="0"/>
                <a:ea typeface="Aptos" panose="020B0004020202020204" pitchFamily="34" charset="0"/>
              </a:rPr>
              <a:t>Mô </a:t>
            </a:r>
            <a:r>
              <a:rPr lang="en-US" sz="2800" b="1" err="1">
                <a:solidFill>
                  <a:srgbClr val="FF0000"/>
                </a:solidFill>
                <a:effectLst/>
                <a:latin typeface="Times New Roman" panose="02020603050405020304" pitchFamily="18" charset="0"/>
                <a:ea typeface="Aptos" panose="020B0004020202020204" pitchFamily="34" charset="0"/>
              </a:rPr>
              <a:t>hình</a:t>
            </a:r>
            <a:r>
              <a:rPr lang="en-US" sz="2800" b="1">
                <a:solidFill>
                  <a:srgbClr val="FF0000"/>
                </a:solidFill>
                <a:effectLst/>
                <a:latin typeface="Times New Roman" panose="02020603050405020304" pitchFamily="18" charset="0"/>
                <a:ea typeface="Aptos" panose="020B0004020202020204" pitchFamily="34" charset="0"/>
              </a:rPr>
              <a:t> </a:t>
            </a:r>
            <a:r>
              <a:rPr lang="en-US" sz="2800" b="1" err="1">
                <a:solidFill>
                  <a:srgbClr val="FF0000"/>
                </a:solidFill>
                <a:effectLst/>
                <a:latin typeface="Times New Roman" panose="02020603050405020304" pitchFamily="18" charset="0"/>
                <a:ea typeface="Aptos" panose="020B0004020202020204" pitchFamily="34" charset="0"/>
              </a:rPr>
              <a:t>triển</a:t>
            </a:r>
            <a:r>
              <a:rPr lang="en-US" sz="2800" b="1">
                <a:solidFill>
                  <a:srgbClr val="FF0000"/>
                </a:solidFill>
                <a:effectLst/>
                <a:latin typeface="Times New Roman" panose="02020603050405020304" pitchFamily="18" charset="0"/>
                <a:ea typeface="Aptos" panose="020B0004020202020204" pitchFamily="34" charset="0"/>
              </a:rPr>
              <a:t> khai</a:t>
            </a:r>
            <a:endParaRPr lang="en-US" sz="2800">
              <a:solidFill>
                <a:srgbClr val="FF0000"/>
              </a:solidFill>
              <a:effectLst/>
              <a:latin typeface="Times New Roman" panose="02020603050405020304" pitchFamily="18" charset="0"/>
              <a:ea typeface="Times New Roman" panose="02020603050405020304" pitchFamily="18" charset="0"/>
            </a:endParaRPr>
          </a:p>
        </p:txBody>
      </p:sp>
      <p:sp>
        <p:nvSpPr>
          <p:cNvPr id="2" name="TextBox 4">
            <a:extLst>
              <a:ext uri="{FF2B5EF4-FFF2-40B4-BE49-F238E27FC236}">
                <a16:creationId xmlns:a16="http://schemas.microsoft.com/office/drawing/2014/main" id="{5F1B9E1F-D0A3-826E-24EE-7F479AB13664}"/>
              </a:ext>
            </a:extLst>
          </p:cNvPr>
          <p:cNvSpPr txBox="1"/>
          <p:nvPr/>
        </p:nvSpPr>
        <p:spPr>
          <a:xfrm>
            <a:off x="1419329" y="822589"/>
            <a:ext cx="9943996"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pic>
        <p:nvPicPr>
          <p:cNvPr id="5" name="Graphic 4" descr="Laptop with solid fill">
            <a:extLst>
              <a:ext uri="{FF2B5EF4-FFF2-40B4-BE49-F238E27FC236}">
                <a16:creationId xmlns:a16="http://schemas.microsoft.com/office/drawing/2014/main" id="{EEDA3841-C398-E29C-1C17-7563DA21EF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14550" y="2149966"/>
            <a:ext cx="934271" cy="934271"/>
          </a:xfrm>
          <a:prstGeom prst="rect">
            <a:avLst/>
          </a:prstGeom>
        </p:spPr>
      </p:pic>
      <p:pic>
        <p:nvPicPr>
          <p:cNvPr id="8" name="Graphic 7" descr="Computer with solid fill">
            <a:extLst>
              <a:ext uri="{FF2B5EF4-FFF2-40B4-BE49-F238E27FC236}">
                <a16:creationId xmlns:a16="http://schemas.microsoft.com/office/drawing/2014/main" id="{AF22C458-F4EF-14C0-EE77-56D5151CCB32}"/>
              </a:ext>
            </a:extLst>
          </p:cNvPr>
          <p:cNvPicPr>
            <a:picLocks noChangeAspect="1"/>
          </p:cNvPicPr>
          <p:nvPr/>
        </p:nvPicPr>
        <p:blipFill>
          <a:blip r:embed="rId4">
            <a:extLst>
              <a:ext uri="{96DAC541-7B7A-43D3-8B79-37D633B846F1}">
                <asvg:svgBlip xmlns:asvg="http://schemas.microsoft.com/office/drawing/2016/SVG/main" r:embed="rId5"/>
              </a:ext>
            </a:extLst>
          </a:blip>
          <a:srcRect l="66092"/>
          <a:stretch/>
        </p:blipFill>
        <p:spPr>
          <a:xfrm>
            <a:off x="5109195" y="2706545"/>
            <a:ext cx="667354" cy="1968130"/>
          </a:xfrm>
          <a:prstGeom prst="rect">
            <a:avLst/>
          </a:prstGeom>
        </p:spPr>
      </p:pic>
      <p:pic>
        <p:nvPicPr>
          <p:cNvPr id="10" name="Graphic 9" descr="World with solid fill">
            <a:extLst>
              <a:ext uri="{FF2B5EF4-FFF2-40B4-BE49-F238E27FC236}">
                <a16:creationId xmlns:a16="http://schemas.microsoft.com/office/drawing/2014/main" id="{C087C39A-7B90-F1F6-B93B-BD900D280F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1586" y="3267645"/>
            <a:ext cx="914400" cy="914400"/>
          </a:xfrm>
          <a:prstGeom prst="rect">
            <a:avLst/>
          </a:prstGeom>
        </p:spPr>
      </p:pic>
      <p:cxnSp>
        <p:nvCxnSpPr>
          <p:cNvPr id="15" name="Straight Connector 14">
            <a:extLst>
              <a:ext uri="{FF2B5EF4-FFF2-40B4-BE49-F238E27FC236}">
                <a16:creationId xmlns:a16="http://schemas.microsoft.com/office/drawing/2014/main" id="{8953E5D8-CE83-28EC-1A34-317977293D7A}"/>
              </a:ext>
            </a:extLst>
          </p:cNvPr>
          <p:cNvCxnSpPr>
            <a:cxnSpLocks/>
          </p:cNvCxnSpPr>
          <p:nvPr/>
        </p:nvCxnSpPr>
        <p:spPr>
          <a:xfrm>
            <a:off x="3161030" y="2552700"/>
            <a:ext cx="850265"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C19C4DEA-D143-70CD-879B-32E417C15C46}"/>
              </a:ext>
            </a:extLst>
          </p:cNvPr>
          <p:cNvCxnSpPr>
            <a:cxnSpLocks/>
          </p:cNvCxnSpPr>
          <p:nvPr/>
        </p:nvCxnSpPr>
        <p:spPr>
          <a:xfrm>
            <a:off x="3166110" y="4708910"/>
            <a:ext cx="845185"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1B52C516-BE04-E238-431D-EF8AF0E73C48}"/>
              </a:ext>
            </a:extLst>
          </p:cNvPr>
          <p:cNvCxnSpPr>
            <a:cxnSpLocks/>
          </p:cNvCxnSpPr>
          <p:nvPr/>
        </p:nvCxnSpPr>
        <p:spPr>
          <a:xfrm>
            <a:off x="3990975" y="2552700"/>
            <a:ext cx="0" cy="2156210"/>
          </a:xfrm>
          <a:prstGeom prst="line">
            <a:avLst/>
          </a:prstGeom>
          <a:ln w="38100"/>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26BA988-5A9C-831D-394F-5A87B45FC942}"/>
              </a:ext>
            </a:extLst>
          </p:cNvPr>
          <p:cNvCxnSpPr/>
          <p:nvPr/>
        </p:nvCxnSpPr>
        <p:spPr>
          <a:xfrm>
            <a:off x="3990975" y="3648075"/>
            <a:ext cx="106136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D9908B78-A5FC-0878-57D0-CE935CD8EBB4}"/>
              </a:ext>
            </a:extLst>
          </p:cNvPr>
          <p:cNvSpPr txBox="1"/>
          <p:nvPr/>
        </p:nvSpPr>
        <p:spPr>
          <a:xfrm>
            <a:off x="4987912" y="4302901"/>
            <a:ext cx="1244956" cy="1200329"/>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Squid</a:t>
            </a:r>
          </a:p>
          <a:p>
            <a:r>
              <a:rPr lang="en-US" sz="2400" b="1">
                <a:latin typeface="Times New Roman" panose="02020603050405020304" pitchFamily="18" charset="0"/>
                <a:cs typeface="Times New Roman" panose="02020603050405020304" pitchFamily="18" charset="0"/>
              </a:rPr>
              <a:t>Proxy</a:t>
            </a:r>
          </a:p>
          <a:p>
            <a:r>
              <a:rPr lang="en-US" sz="2400" b="1">
                <a:latin typeface="Times New Roman" panose="02020603050405020304" pitchFamily="18" charset="0"/>
                <a:cs typeface="Times New Roman" panose="02020603050405020304" pitchFamily="18" charset="0"/>
              </a:rPr>
              <a:t>Server</a:t>
            </a:r>
          </a:p>
        </p:txBody>
      </p:sp>
      <p:sp>
        <p:nvSpPr>
          <p:cNvPr id="33" name="TextBox 32">
            <a:extLst>
              <a:ext uri="{FF2B5EF4-FFF2-40B4-BE49-F238E27FC236}">
                <a16:creationId xmlns:a16="http://schemas.microsoft.com/office/drawing/2014/main" id="{C824D5F1-04A1-4706-6BDA-94192086DB85}"/>
              </a:ext>
            </a:extLst>
          </p:cNvPr>
          <p:cNvSpPr txBox="1"/>
          <p:nvPr/>
        </p:nvSpPr>
        <p:spPr>
          <a:xfrm>
            <a:off x="7823787" y="4157960"/>
            <a:ext cx="1266057"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Internet</a:t>
            </a:r>
          </a:p>
        </p:txBody>
      </p:sp>
      <p:sp>
        <p:nvSpPr>
          <p:cNvPr id="34" name="TextBox 33">
            <a:extLst>
              <a:ext uri="{FF2B5EF4-FFF2-40B4-BE49-F238E27FC236}">
                <a16:creationId xmlns:a16="http://schemas.microsoft.com/office/drawing/2014/main" id="{607A28CC-A4A8-537C-4314-08968E102D4A}"/>
              </a:ext>
            </a:extLst>
          </p:cNvPr>
          <p:cNvSpPr txBox="1"/>
          <p:nvPr/>
        </p:nvSpPr>
        <p:spPr>
          <a:xfrm>
            <a:off x="2180542" y="2916631"/>
            <a:ext cx="792268"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PC1</a:t>
            </a:r>
          </a:p>
        </p:txBody>
      </p:sp>
      <p:sp>
        <p:nvSpPr>
          <p:cNvPr id="35" name="TextBox 34">
            <a:extLst>
              <a:ext uri="{FF2B5EF4-FFF2-40B4-BE49-F238E27FC236}">
                <a16:creationId xmlns:a16="http://schemas.microsoft.com/office/drawing/2014/main" id="{66AC967A-9B3B-2D36-5727-47FD10E5F35A}"/>
              </a:ext>
            </a:extLst>
          </p:cNvPr>
          <p:cNvSpPr txBox="1"/>
          <p:nvPr/>
        </p:nvSpPr>
        <p:spPr>
          <a:xfrm>
            <a:off x="2234816" y="4967071"/>
            <a:ext cx="948319"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PC N</a:t>
            </a:r>
          </a:p>
        </p:txBody>
      </p:sp>
      <p:pic>
        <p:nvPicPr>
          <p:cNvPr id="36" name="Graphic 35" descr="Laptop with solid fill">
            <a:extLst>
              <a:ext uri="{FF2B5EF4-FFF2-40B4-BE49-F238E27FC236}">
                <a16:creationId xmlns:a16="http://schemas.microsoft.com/office/drawing/2014/main" id="{2A8A350B-CFBE-10C0-6A14-9996CE2FDD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3751" y="4251710"/>
            <a:ext cx="914400" cy="914400"/>
          </a:xfrm>
          <a:prstGeom prst="rect">
            <a:avLst/>
          </a:prstGeom>
        </p:spPr>
      </p:pic>
      <p:cxnSp>
        <p:nvCxnSpPr>
          <p:cNvPr id="4" name="Straight Arrow Connector 3">
            <a:extLst>
              <a:ext uri="{FF2B5EF4-FFF2-40B4-BE49-F238E27FC236}">
                <a16:creationId xmlns:a16="http://schemas.microsoft.com/office/drawing/2014/main" id="{59E7A379-7B05-B768-F649-7FB8985C3E77}"/>
              </a:ext>
            </a:extLst>
          </p:cNvPr>
          <p:cNvCxnSpPr>
            <a:cxnSpLocks/>
          </p:cNvCxnSpPr>
          <p:nvPr/>
        </p:nvCxnSpPr>
        <p:spPr>
          <a:xfrm>
            <a:off x="5842000" y="3665008"/>
            <a:ext cx="2119586" cy="0"/>
          </a:xfrm>
          <a:prstGeom prst="straightConnector1">
            <a:avLst/>
          </a:prstGeom>
          <a:ln w="38100">
            <a:headEnd type="triangle"/>
            <a:tailEnd type="triangle"/>
          </a:ln>
        </p:spPr>
        <p:style>
          <a:lnRef idx="2">
            <a:schemeClr val="dk1"/>
          </a:lnRef>
          <a:fillRef idx="0">
            <a:schemeClr val="dk1"/>
          </a:fillRef>
          <a:effectRef idx="1">
            <a:schemeClr val="dk1"/>
          </a:effectRef>
          <a:fontRef idx="minor">
            <a:schemeClr val="tx1"/>
          </a:fontRef>
        </p:style>
      </p:cxnSp>
      <p:sp>
        <p:nvSpPr>
          <p:cNvPr id="3" name="Hộp Văn bản 2">
            <a:extLst>
              <a:ext uri="{FF2B5EF4-FFF2-40B4-BE49-F238E27FC236}">
                <a16:creationId xmlns:a16="http://schemas.microsoft.com/office/drawing/2014/main" id="{8CBC1D1C-062C-5D68-972C-FAE29A7CDB78}"/>
              </a:ext>
            </a:extLst>
          </p:cNvPr>
          <p:cNvSpPr txBox="1"/>
          <p:nvPr/>
        </p:nvSpPr>
        <p:spPr>
          <a:xfrm>
            <a:off x="2321325" y="3504943"/>
            <a:ext cx="844549" cy="461665"/>
          </a:xfrm>
          <a:prstGeom prst="rect">
            <a:avLst/>
          </a:prstGeom>
          <a:noFill/>
        </p:spPr>
        <p:txBody>
          <a:bodyPr wrap="square" rtlCol="0">
            <a:spAutoFit/>
          </a:bodyPr>
          <a:lstStyle/>
          <a:p>
            <a:r>
              <a:rPr lang="en-US" sz="2400" b="1"/>
              <a:t>…</a:t>
            </a:r>
          </a:p>
        </p:txBody>
      </p:sp>
      <p:sp>
        <p:nvSpPr>
          <p:cNvPr id="6" name="Hình Bầu dục 5">
            <a:extLst>
              <a:ext uri="{FF2B5EF4-FFF2-40B4-BE49-F238E27FC236}">
                <a16:creationId xmlns:a16="http://schemas.microsoft.com/office/drawing/2014/main" id="{45B174C4-572C-58F6-6C3E-49A7804024BA}"/>
              </a:ext>
            </a:extLst>
          </p:cNvPr>
          <p:cNvSpPr/>
          <p:nvPr/>
        </p:nvSpPr>
        <p:spPr>
          <a:xfrm>
            <a:off x="1396929" y="1978516"/>
            <a:ext cx="2173312" cy="36182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33">
            <a:extLst>
              <a:ext uri="{FF2B5EF4-FFF2-40B4-BE49-F238E27FC236}">
                <a16:creationId xmlns:a16="http://schemas.microsoft.com/office/drawing/2014/main" id="{F8FBCE81-3A1B-E6DC-8AED-39AD03D3D46A}"/>
              </a:ext>
            </a:extLst>
          </p:cNvPr>
          <p:cNvSpPr txBox="1"/>
          <p:nvPr/>
        </p:nvSpPr>
        <p:spPr>
          <a:xfrm>
            <a:off x="777632" y="2332316"/>
            <a:ext cx="934271"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LAN</a:t>
            </a:r>
          </a:p>
        </p:txBody>
      </p:sp>
      <p:cxnSp>
        <p:nvCxnSpPr>
          <p:cNvPr id="13" name="Straight Connector 12">
            <a:extLst>
              <a:ext uri="{FF2B5EF4-FFF2-40B4-BE49-F238E27FC236}">
                <a16:creationId xmlns:a16="http://schemas.microsoft.com/office/drawing/2014/main" id="{058C005A-9D63-6BBE-7480-A27887C70393}"/>
              </a:ext>
            </a:extLst>
          </p:cNvPr>
          <p:cNvCxnSpPr>
            <a:cxnSpLocks/>
          </p:cNvCxnSpPr>
          <p:nvPr/>
        </p:nvCxnSpPr>
        <p:spPr>
          <a:xfrm flipH="1">
            <a:off x="4157129" y="3504943"/>
            <a:ext cx="770471"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EE3AEDD-0768-E55E-74AB-B4EC5830EA92}"/>
              </a:ext>
            </a:extLst>
          </p:cNvPr>
          <p:cNvCxnSpPr>
            <a:cxnSpLocks/>
          </p:cNvCxnSpPr>
          <p:nvPr/>
        </p:nvCxnSpPr>
        <p:spPr>
          <a:xfrm flipH="1">
            <a:off x="4157132" y="3810000"/>
            <a:ext cx="830780"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94D57CD-4981-C23D-BA89-5E396FFAD7FA}"/>
              </a:ext>
            </a:extLst>
          </p:cNvPr>
          <p:cNvCxnSpPr/>
          <p:nvPr/>
        </p:nvCxnSpPr>
        <p:spPr>
          <a:xfrm>
            <a:off x="4157132" y="3801532"/>
            <a:ext cx="0" cy="104140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20EB58B-DFFC-983C-4DF3-AD8787C05019}"/>
              </a:ext>
            </a:extLst>
          </p:cNvPr>
          <p:cNvCxnSpPr/>
          <p:nvPr/>
        </p:nvCxnSpPr>
        <p:spPr>
          <a:xfrm flipV="1">
            <a:off x="4157129" y="2432102"/>
            <a:ext cx="0" cy="107284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6EBEC0A0-1BD6-BAAA-9EF3-071704F4E7FA}"/>
              </a:ext>
            </a:extLst>
          </p:cNvPr>
          <p:cNvCxnSpPr>
            <a:cxnSpLocks/>
          </p:cNvCxnSpPr>
          <p:nvPr/>
        </p:nvCxnSpPr>
        <p:spPr>
          <a:xfrm flipH="1">
            <a:off x="3120325" y="2432102"/>
            <a:ext cx="1052044"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1B9AF72-581B-32D8-9FB3-32D08BA5BF8D}"/>
              </a:ext>
            </a:extLst>
          </p:cNvPr>
          <p:cNvCxnSpPr>
            <a:cxnSpLocks/>
          </p:cNvCxnSpPr>
          <p:nvPr/>
        </p:nvCxnSpPr>
        <p:spPr>
          <a:xfrm flipH="1">
            <a:off x="3141414" y="4842932"/>
            <a:ext cx="103095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Hộp Văn bản 16">
            <a:extLst>
              <a:ext uri="{FF2B5EF4-FFF2-40B4-BE49-F238E27FC236}">
                <a16:creationId xmlns:a16="http://schemas.microsoft.com/office/drawing/2014/main" id="{8C664AA1-BC41-91D9-3FFF-24E1E4150C7D}"/>
              </a:ext>
            </a:extLst>
          </p:cNvPr>
          <p:cNvSpPr txBox="1"/>
          <p:nvPr/>
        </p:nvSpPr>
        <p:spPr>
          <a:xfrm rot="5400000">
            <a:off x="3741718" y="2808284"/>
            <a:ext cx="139492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Response</a:t>
            </a:r>
            <a:endParaRPr lang="vi-VN">
              <a:latin typeface="Times New Roman" panose="02020603050405020304" pitchFamily="18" charset="0"/>
              <a:cs typeface="Times New Roman" panose="02020603050405020304" pitchFamily="18" charset="0"/>
            </a:endParaRPr>
          </a:p>
        </p:txBody>
      </p:sp>
      <p:sp>
        <p:nvSpPr>
          <p:cNvPr id="21" name="Hộp Văn bản 20">
            <a:extLst>
              <a:ext uri="{FF2B5EF4-FFF2-40B4-BE49-F238E27FC236}">
                <a16:creationId xmlns:a16="http://schemas.microsoft.com/office/drawing/2014/main" id="{40BA6B2E-16C4-8F2B-787A-EDECD0E90049}"/>
              </a:ext>
            </a:extLst>
          </p:cNvPr>
          <p:cNvSpPr txBox="1"/>
          <p:nvPr/>
        </p:nvSpPr>
        <p:spPr>
          <a:xfrm rot="5400000">
            <a:off x="3713267" y="4314328"/>
            <a:ext cx="139492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Response</a:t>
            </a:r>
            <a:endParaRPr lang="vi-VN">
              <a:latin typeface="Times New Roman" panose="02020603050405020304" pitchFamily="18" charset="0"/>
              <a:cs typeface="Times New Roman" panose="02020603050405020304" pitchFamily="18" charset="0"/>
            </a:endParaRPr>
          </a:p>
        </p:txBody>
      </p:sp>
      <p:sp>
        <p:nvSpPr>
          <p:cNvPr id="25" name="Hộp Văn bản 24">
            <a:extLst>
              <a:ext uri="{FF2B5EF4-FFF2-40B4-BE49-F238E27FC236}">
                <a16:creationId xmlns:a16="http://schemas.microsoft.com/office/drawing/2014/main" id="{C0E1F066-61BA-9400-DE5F-D32F91EFD968}"/>
              </a:ext>
            </a:extLst>
          </p:cNvPr>
          <p:cNvSpPr txBox="1"/>
          <p:nvPr/>
        </p:nvSpPr>
        <p:spPr>
          <a:xfrm rot="5400000">
            <a:off x="3124505" y="3551109"/>
            <a:ext cx="139492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Request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48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78EF08B3-D9CA-5DC5-3BD2-183877A3B349}"/>
              </a:ext>
            </a:extLst>
          </p:cNvPr>
          <p:cNvSpPr txBox="1"/>
          <p:nvPr/>
        </p:nvSpPr>
        <p:spPr>
          <a:xfrm>
            <a:off x="965200" y="822589"/>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823B335-AA32-4EB8-5640-80618083B169}"/>
              </a:ext>
            </a:extLst>
          </p:cNvPr>
          <p:cNvSpPr txBox="1"/>
          <p:nvPr/>
        </p:nvSpPr>
        <p:spPr>
          <a:xfrm>
            <a:off x="767819" y="1442370"/>
            <a:ext cx="9898911" cy="523220"/>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IV.</a:t>
            </a:r>
            <a:r>
              <a:rPr lang="en-US" sz="2800" b="1">
                <a:solidFill>
                  <a:srgbClr val="FF0000"/>
                </a:solidFill>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Aptos" panose="020B0004020202020204" pitchFamily="34" charset="0"/>
              </a:rPr>
              <a:t>Các</a:t>
            </a:r>
            <a:r>
              <a:rPr lang="en-US" sz="2800" b="1">
                <a:solidFill>
                  <a:srgbClr val="FF0000"/>
                </a:solidFill>
                <a:effectLst/>
                <a:latin typeface="Times New Roman" panose="02020603050405020304" pitchFamily="18" charset="0"/>
                <a:ea typeface="Aptos" panose="020B0004020202020204" pitchFamily="34" charset="0"/>
              </a:rPr>
              <a:t> bước triển khai</a:t>
            </a:r>
            <a:endParaRPr lang="vi-VN" sz="2800" b="0">
              <a:effectLst/>
            </a:endParaRPr>
          </a:p>
        </p:txBody>
      </p:sp>
      <p:sp>
        <p:nvSpPr>
          <p:cNvPr id="4" name="TextBox 6">
            <a:extLst>
              <a:ext uri="{FF2B5EF4-FFF2-40B4-BE49-F238E27FC236}">
                <a16:creationId xmlns:a16="http://schemas.microsoft.com/office/drawing/2014/main" id="{C65CB9E4-C737-22B4-03A7-2DE00A698A38}"/>
              </a:ext>
            </a:extLst>
          </p:cNvPr>
          <p:cNvSpPr txBox="1"/>
          <p:nvPr/>
        </p:nvSpPr>
        <p:spPr>
          <a:xfrm>
            <a:off x="767819" y="2009556"/>
            <a:ext cx="9898911" cy="461665"/>
          </a:xfrm>
          <a:prstGeom prst="rect">
            <a:avLst/>
          </a:prstGeom>
          <a:noFill/>
        </p:spPr>
        <p:txBody>
          <a:bodyPr wrap="square">
            <a:spAutoFit/>
          </a:bodyPr>
          <a:lstStyle/>
          <a:p>
            <a:pPr marR="0" lvl="0">
              <a:spcBef>
                <a:spcPts val="0"/>
              </a:spcBef>
              <a:spcAft>
                <a:spcPts val="600"/>
              </a:spcAft>
              <a:tabLst>
                <a:tab pos="400050" algn="l"/>
              </a:tabLst>
            </a:pPr>
            <a:r>
              <a:rPr lang="en-US" sz="2400" b="1">
                <a:latin typeface="Times New Roman" panose="02020603050405020304" pitchFamily="18" charset="0"/>
              </a:rPr>
              <a:t>Bước 1: </a:t>
            </a:r>
            <a:r>
              <a:rPr lang="en-US" sz="2400">
                <a:latin typeface="Times New Roman" panose="02020603050405020304" pitchFamily="18" charset="0"/>
              </a:rPr>
              <a:t>Tải mã nguồn (http://www.squid-cache.org/Versions/)</a:t>
            </a:r>
            <a:endParaRPr lang="vi-VN" sz="2400">
              <a:effectLst/>
            </a:endParaRPr>
          </a:p>
        </p:txBody>
      </p:sp>
      <p:graphicFrame>
        <p:nvGraphicFramePr>
          <p:cNvPr id="6" name="Bảng 5">
            <a:extLst>
              <a:ext uri="{FF2B5EF4-FFF2-40B4-BE49-F238E27FC236}">
                <a16:creationId xmlns:a16="http://schemas.microsoft.com/office/drawing/2014/main" id="{BB0DB94F-0B1E-6250-B787-4640896ECDC5}"/>
              </a:ext>
            </a:extLst>
          </p:cNvPr>
          <p:cNvGraphicFramePr>
            <a:graphicFrameLocks noGrp="1"/>
          </p:cNvGraphicFramePr>
          <p:nvPr>
            <p:extLst>
              <p:ext uri="{D42A27DB-BD31-4B8C-83A1-F6EECF244321}">
                <p14:modId xmlns:p14="http://schemas.microsoft.com/office/powerpoint/2010/main" val="1131687036"/>
              </p:ext>
            </p:extLst>
          </p:nvPr>
        </p:nvGraphicFramePr>
        <p:xfrm>
          <a:off x="883920" y="2509535"/>
          <a:ext cx="10495280" cy="640080"/>
        </p:xfrm>
        <a:graphic>
          <a:graphicData uri="http://schemas.openxmlformats.org/drawingml/2006/table">
            <a:tbl>
              <a:tblPr firstRow="1" bandRow="1">
                <a:tableStyleId>{5940675A-B579-460E-94D1-54222C63F5DA}</a:tableStyleId>
              </a:tblPr>
              <a:tblGrid>
                <a:gridCol w="10495280">
                  <a:extLst>
                    <a:ext uri="{9D8B030D-6E8A-4147-A177-3AD203B41FA5}">
                      <a16:colId xmlns:a16="http://schemas.microsoft.com/office/drawing/2014/main" val="3181983713"/>
                    </a:ext>
                  </a:extLst>
                </a:gridCol>
              </a:tblGrid>
              <a:tr h="370840">
                <a:tc>
                  <a:txBody>
                    <a:bodyPr/>
                    <a:lstStyle/>
                    <a:p>
                      <a:r>
                        <a:rPr lang="da-DK">
                          <a:latin typeface="Consolas" panose="020B0609020204030204" pitchFamily="49" charset="0"/>
                        </a:rPr>
                        <a:t>wget </a:t>
                      </a:r>
                      <a:r>
                        <a:rPr lang="da-DK">
                          <a:latin typeface="Consolas" panose="020B0609020204030204" pitchFamily="49" charset="0"/>
                          <a:hlinkClick r:id="rId2"/>
                        </a:rPr>
                        <a:t>http://www.squid-cache.org/Versions/v4/squid-4.10.tar.gz</a:t>
                      </a:r>
                      <a:endParaRPr lang="da-DK">
                        <a:latin typeface="Consolas" panose="020B0609020204030204" pitchFamily="49" charset="0"/>
                      </a:endParaRPr>
                    </a:p>
                    <a:p>
                      <a:r>
                        <a:rPr lang="sv-SE">
                          <a:latin typeface="Consolas" panose="020B0609020204030204" pitchFamily="49" charset="0"/>
                        </a:rPr>
                        <a:t>tar -xvzf squid-4.10.tar.gz</a:t>
                      </a:r>
                      <a:endParaRPr lang="vi-VN">
                        <a:latin typeface="Consolas" panose="020B0609020204030204" pitchFamily="49" charset="0"/>
                      </a:endParaRPr>
                    </a:p>
                  </a:txBody>
                  <a:tcPr/>
                </a:tc>
                <a:extLst>
                  <a:ext uri="{0D108BD9-81ED-4DB2-BD59-A6C34878D82A}">
                    <a16:rowId xmlns:a16="http://schemas.microsoft.com/office/drawing/2014/main" val="2444258313"/>
                  </a:ext>
                </a:extLst>
              </a:tr>
            </a:tbl>
          </a:graphicData>
        </a:graphic>
      </p:graphicFrame>
      <p:sp>
        <p:nvSpPr>
          <p:cNvPr id="8" name="TextBox 6">
            <a:extLst>
              <a:ext uri="{FF2B5EF4-FFF2-40B4-BE49-F238E27FC236}">
                <a16:creationId xmlns:a16="http://schemas.microsoft.com/office/drawing/2014/main" id="{5B5C6844-2D19-7DB3-10FD-535BD2F51601}"/>
              </a:ext>
            </a:extLst>
          </p:cNvPr>
          <p:cNvSpPr txBox="1"/>
          <p:nvPr/>
        </p:nvSpPr>
        <p:spPr>
          <a:xfrm>
            <a:off x="767819" y="3177655"/>
            <a:ext cx="9898911" cy="461665"/>
          </a:xfrm>
          <a:prstGeom prst="rect">
            <a:avLst/>
          </a:prstGeom>
          <a:noFill/>
        </p:spPr>
        <p:txBody>
          <a:bodyPr wrap="square">
            <a:spAutoFit/>
          </a:bodyPr>
          <a:lstStyle/>
          <a:p>
            <a:pPr marR="0" lvl="0">
              <a:spcBef>
                <a:spcPts val="0"/>
              </a:spcBef>
              <a:spcAft>
                <a:spcPts val="600"/>
              </a:spcAft>
              <a:tabLst>
                <a:tab pos="400050" algn="l"/>
              </a:tabLst>
            </a:pPr>
            <a:r>
              <a:rPr lang="en-US" sz="2400" b="1">
                <a:latin typeface="Times New Roman" panose="02020603050405020304" pitchFamily="18" charset="0"/>
              </a:rPr>
              <a:t>Bước 2: </a:t>
            </a:r>
            <a:r>
              <a:rPr lang="en-US" sz="2400">
                <a:latin typeface="Times New Roman" panose="02020603050405020304" pitchFamily="18" charset="0"/>
              </a:rPr>
              <a:t>Cài đặt</a:t>
            </a:r>
            <a:endParaRPr lang="vi-VN" sz="2400">
              <a:effectLst/>
            </a:endParaRPr>
          </a:p>
        </p:txBody>
      </p:sp>
      <p:graphicFrame>
        <p:nvGraphicFramePr>
          <p:cNvPr id="9" name="Bảng 8">
            <a:extLst>
              <a:ext uri="{FF2B5EF4-FFF2-40B4-BE49-F238E27FC236}">
                <a16:creationId xmlns:a16="http://schemas.microsoft.com/office/drawing/2014/main" id="{14386B8F-34FA-595B-E411-3A777409C954}"/>
              </a:ext>
            </a:extLst>
          </p:cNvPr>
          <p:cNvGraphicFramePr>
            <a:graphicFrameLocks noGrp="1"/>
          </p:cNvGraphicFramePr>
          <p:nvPr>
            <p:extLst>
              <p:ext uri="{D42A27DB-BD31-4B8C-83A1-F6EECF244321}">
                <p14:modId xmlns:p14="http://schemas.microsoft.com/office/powerpoint/2010/main" val="3013830464"/>
              </p:ext>
            </p:extLst>
          </p:nvPr>
        </p:nvGraphicFramePr>
        <p:xfrm>
          <a:off x="883920" y="3677634"/>
          <a:ext cx="10495280" cy="914400"/>
        </p:xfrm>
        <a:graphic>
          <a:graphicData uri="http://schemas.openxmlformats.org/drawingml/2006/table">
            <a:tbl>
              <a:tblPr firstRow="1" bandRow="1">
                <a:tableStyleId>{5940675A-B579-460E-94D1-54222C63F5DA}</a:tableStyleId>
              </a:tblPr>
              <a:tblGrid>
                <a:gridCol w="10495280">
                  <a:extLst>
                    <a:ext uri="{9D8B030D-6E8A-4147-A177-3AD203B41FA5}">
                      <a16:colId xmlns:a16="http://schemas.microsoft.com/office/drawing/2014/main" val="3181983713"/>
                    </a:ext>
                  </a:extLst>
                </a:gridCol>
              </a:tblGrid>
              <a:tr h="370840">
                <a:tc>
                  <a:txBody>
                    <a:bodyPr/>
                    <a:lstStyle/>
                    <a:p>
                      <a:r>
                        <a:rPr lang="vi-VN">
                          <a:latin typeface="Consolas" panose="020B0609020204030204" pitchFamily="49" charset="0"/>
                        </a:rPr>
                        <a:t>./configure --enable-ssl-crtd --with-openssl --enable-delay-pools</a:t>
                      </a:r>
                    </a:p>
                    <a:p>
                      <a:r>
                        <a:rPr lang="en-US">
                          <a:latin typeface="Consolas" panose="020B0609020204030204" pitchFamily="49" charset="0"/>
                        </a:rPr>
                        <a:t>make –j &lt;số core cpu sử dụng&gt;</a:t>
                      </a:r>
                    </a:p>
                    <a:p>
                      <a:r>
                        <a:rPr lang="en-US">
                          <a:latin typeface="Consolas" panose="020B0609020204030204" pitchFamily="49" charset="0"/>
                        </a:rPr>
                        <a:t>sudo make install</a:t>
                      </a:r>
                    </a:p>
                  </a:txBody>
                  <a:tcPr/>
                </a:tc>
                <a:extLst>
                  <a:ext uri="{0D108BD9-81ED-4DB2-BD59-A6C34878D82A}">
                    <a16:rowId xmlns:a16="http://schemas.microsoft.com/office/drawing/2014/main" val="2444258313"/>
                  </a:ext>
                </a:extLst>
              </a:tr>
            </a:tbl>
          </a:graphicData>
        </a:graphic>
      </p:graphicFrame>
      <p:sp>
        <p:nvSpPr>
          <p:cNvPr id="10" name="TextBox 6">
            <a:extLst>
              <a:ext uri="{FF2B5EF4-FFF2-40B4-BE49-F238E27FC236}">
                <a16:creationId xmlns:a16="http://schemas.microsoft.com/office/drawing/2014/main" id="{902880EC-BCE7-1489-2627-D8001141A583}"/>
              </a:ext>
            </a:extLst>
          </p:cNvPr>
          <p:cNvSpPr txBox="1"/>
          <p:nvPr/>
        </p:nvSpPr>
        <p:spPr>
          <a:xfrm>
            <a:off x="767818" y="4594196"/>
            <a:ext cx="10611382" cy="1354217"/>
          </a:xfrm>
          <a:prstGeom prst="rect">
            <a:avLst/>
          </a:prstGeom>
          <a:noFill/>
        </p:spPr>
        <p:txBody>
          <a:bodyPr wrap="square">
            <a:spAutoFit/>
          </a:bodyPr>
          <a:lstStyle/>
          <a:p>
            <a:pPr marR="0" lvl="0">
              <a:spcBef>
                <a:spcPts val="0"/>
              </a:spcBef>
              <a:spcAft>
                <a:spcPts val="600"/>
              </a:spcAft>
              <a:tabLst>
                <a:tab pos="400050" algn="l"/>
              </a:tabLst>
            </a:pPr>
            <a:r>
              <a:rPr lang="en-US" sz="2400">
                <a:latin typeface="Times New Roman" panose="02020603050405020304" pitchFamily="18" charset="0"/>
              </a:rPr>
              <a:t>Thêm dòng </a:t>
            </a:r>
            <a:r>
              <a:rPr lang="en-US" sz="2000">
                <a:latin typeface="Consolas" panose="020B0609020204030204" pitchFamily="49" charset="0"/>
              </a:rPr>
              <a:t>export PATH=$PATH:/usr/local/squid/sbin </a:t>
            </a:r>
            <a:r>
              <a:rPr lang="en-US" sz="2400">
                <a:latin typeface="Times New Roman" panose="02020603050405020304" pitchFamily="18" charset="0"/>
                <a:cs typeface="Times New Roman" panose="02020603050405020304" pitchFamily="18" charset="0"/>
              </a:rPr>
              <a:t>vào file </a:t>
            </a:r>
            <a:r>
              <a:rPr lang="en-US" sz="2000">
                <a:latin typeface="Consolas" panose="020B0609020204030204" pitchFamily="49" charset="0"/>
              </a:rPr>
              <a:t>~/.bashrc</a:t>
            </a:r>
          </a:p>
          <a:p>
            <a:pPr marR="0" lvl="0">
              <a:spcBef>
                <a:spcPts val="0"/>
              </a:spcBef>
              <a:spcAft>
                <a:spcPts val="600"/>
              </a:spcAft>
              <a:tabLst>
                <a:tab pos="400050" algn="l"/>
              </a:tabLst>
            </a:pPr>
            <a:r>
              <a:rPr lang="en-US" sz="2000">
                <a:latin typeface="Consolas" panose="020B0609020204030204" pitchFamily="49" charset="0"/>
              </a:rPr>
              <a:t>s</a:t>
            </a:r>
            <a:r>
              <a:rPr lang="en-US" sz="2000">
                <a:effectLst/>
                <a:latin typeface="Consolas" panose="020B0609020204030204" pitchFamily="49" charset="0"/>
              </a:rPr>
              <a:t>ource ~/.bashrc </a:t>
            </a:r>
            <a:r>
              <a:rPr lang="en-US" sz="2400">
                <a:effectLst/>
                <a:latin typeface="Times New Roman" panose="02020603050405020304" pitchFamily="18" charset="0"/>
                <a:cs typeface="Times New Roman" panose="02020603050405020304" pitchFamily="18" charset="0"/>
              </a:rPr>
              <a:t>để cập nhật</a:t>
            </a:r>
          </a:p>
          <a:p>
            <a:pPr marR="0" lvl="0">
              <a:spcBef>
                <a:spcPts val="0"/>
              </a:spcBef>
              <a:spcAft>
                <a:spcPts val="600"/>
              </a:spcAft>
              <a:tabLst>
                <a:tab pos="400050" algn="l"/>
              </a:tabLst>
            </a:pPr>
            <a:r>
              <a:rPr lang="en-US" sz="2000">
                <a:latin typeface="Consolas" panose="020B0609020204030204" pitchFamily="49" charset="0"/>
              </a:rPr>
              <a:t>squid –v </a:t>
            </a:r>
            <a:r>
              <a:rPr lang="en-US" sz="2400">
                <a:latin typeface="Times New Roman" panose="02020603050405020304" pitchFamily="18" charset="0"/>
                <a:cs typeface="Times New Roman" panose="02020603050405020304" pitchFamily="18" charset="0"/>
              </a:rPr>
              <a:t>để kiểm tra cài đặt thành công</a:t>
            </a:r>
            <a:endParaRPr lang="vi-VN" sz="24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250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91FC0C-112D-B8C3-8169-CEB49790136F}"/>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6B77573E-4B65-0AAE-8595-79DD2CA59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EC45203D-AA8A-B0EA-611C-C10F56F21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B1C5D075-8F30-ED2C-7DF5-BA50EA3DF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0B6BCA2-8856-B048-E608-CF83506904E8}"/>
              </a:ext>
            </a:extLst>
          </p:cNvPr>
          <p:cNvSpPr txBox="1"/>
          <p:nvPr/>
        </p:nvSpPr>
        <p:spPr>
          <a:xfrm>
            <a:off x="998904" y="0"/>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4F63788D-6CA6-1453-0CAC-4886AD72797D}"/>
              </a:ext>
            </a:extLst>
          </p:cNvPr>
          <p:cNvSpPr txBox="1"/>
          <p:nvPr/>
        </p:nvSpPr>
        <p:spPr>
          <a:xfrm>
            <a:off x="767818" y="688522"/>
            <a:ext cx="9898911" cy="523220"/>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IV.</a:t>
            </a:r>
            <a:r>
              <a:rPr lang="en-US" sz="2800" b="1">
                <a:solidFill>
                  <a:srgbClr val="FF0000"/>
                </a:solidFill>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Aptos" panose="020B0004020202020204" pitchFamily="34" charset="0"/>
              </a:rPr>
              <a:t>Các</a:t>
            </a:r>
            <a:r>
              <a:rPr lang="en-US" sz="2800" b="1">
                <a:solidFill>
                  <a:srgbClr val="FF0000"/>
                </a:solidFill>
                <a:effectLst/>
                <a:latin typeface="Times New Roman" panose="02020603050405020304" pitchFamily="18" charset="0"/>
                <a:ea typeface="Aptos" panose="020B0004020202020204" pitchFamily="34" charset="0"/>
              </a:rPr>
              <a:t> bước triển khai</a:t>
            </a:r>
            <a:endParaRPr lang="vi-VN" sz="2800" b="0">
              <a:effectLst/>
            </a:endParaRPr>
          </a:p>
        </p:txBody>
      </p:sp>
      <p:pic>
        <p:nvPicPr>
          <p:cNvPr id="17" name="Hình ảnh 16">
            <a:extLst>
              <a:ext uri="{FF2B5EF4-FFF2-40B4-BE49-F238E27FC236}">
                <a16:creationId xmlns:a16="http://schemas.microsoft.com/office/drawing/2014/main" id="{FFB53C04-C83A-26B1-FF3E-16564DCF8315}"/>
              </a:ext>
            </a:extLst>
          </p:cNvPr>
          <p:cNvPicPr>
            <a:picLocks noChangeAspect="1"/>
          </p:cNvPicPr>
          <p:nvPr/>
        </p:nvPicPr>
        <p:blipFill>
          <a:blip r:embed="rId2"/>
          <a:stretch>
            <a:fillRect/>
          </a:stretch>
        </p:blipFill>
        <p:spPr>
          <a:xfrm>
            <a:off x="872490" y="1630237"/>
            <a:ext cx="7885430" cy="2790063"/>
          </a:xfrm>
          <a:prstGeom prst="rect">
            <a:avLst/>
          </a:prstGeom>
        </p:spPr>
      </p:pic>
      <p:sp>
        <p:nvSpPr>
          <p:cNvPr id="18" name="TextBox 6">
            <a:extLst>
              <a:ext uri="{FF2B5EF4-FFF2-40B4-BE49-F238E27FC236}">
                <a16:creationId xmlns:a16="http://schemas.microsoft.com/office/drawing/2014/main" id="{3D68638F-E290-B53D-DBE8-AB6347F29013}"/>
              </a:ext>
            </a:extLst>
          </p:cNvPr>
          <p:cNvSpPr txBox="1"/>
          <p:nvPr/>
        </p:nvSpPr>
        <p:spPr>
          <a:xfrm>
            <a:off x="784670" y="1168572"/>
            <a:ext cx="9898911" cy="461665"/>
          </a:xfrm>
          <a:prstGeom prst="rect">
            <a:avLst/>
          </a:prstGeom>
          <a:noFill/>
        </p:spPr>
        <p:txBody>
          <a:bodyPr wrap="square">
            <a:spAutoFit/>
          </a:bodyPr>
          <a:lstStyle/>
          <a:p>
            <a:pPr marR="0" lvl="0">
              <a:spcBef>
                <a:spcPts val="0"/>
              </a:spcBef>
              <a:spcAft>
                <a:spcPts val="600"/>
              </a:spcAft>
              <a:tabLst>
                <a:tab pos="400050" algn="l"/>
              </a:tabLst>
            </a:pPr>
            <a:r>
              <a:rPr lang="en-US" sz="2400">
                <a:effectLst/>
                <a:latin typeface="Times New Roman" panose="02020603050405020304" pitchFamily="18" charset="0"/>
              </a:rPr>
              <a:t>Tạo file /etc/systemd/system/squid.service</a:t>
            </a:r>
            <a:endParaRPr lang="vi-VN" sz="2400">
              <a:effectLst/>
            </a:endParaRPr>
          </a:p>
        </p:txBody>
      </p:sp>
      <p:graphicFrame>
        <p:nvGraphicFramePr>
          <p:cNvPr id="19" name="Bảng 18">
            <a:extLst>
              <a:ext uri="{FF2B5EF4-FFF2-40B4-BE49-F238E27FC236}">
                <a16:creationId xmlns:a16="http://schemas.microsoft.com/office/drawing/2014/main" id="{C5A660DC-6743-02CC-D025-2ACEE5D49E39}"/>
              </a:ext>
            </a:extLst>
          </p:cNvPr>
          <p:cNvGraphicFramePr>
            <a:graphicFrameLocks noGrp="1"/>
          </p:cNvGraphicFramePr>
          <p:nvPr>
            <p:extLst>
              <p:ext uri="{D42A27DB-BD31-4B8C-83A1-F6EECF244321}">
                <p14:modId xmlns:p14="http://schemas.microsoft.com/office/powerpoint/2010/main" val="1826516979"/>
              </p:ext>
            </p:extLst>
          </p:nvPr>
        </p:nvGraphicFramePr>
        <p:xfrm>
          <a:off x="872490" y="4496243"/>
          <a:ext cx="9155430" cy="1463040"/>
        </p:xfrm>
        <a:graphic>
          <a:graphicData uri="http://schemas.openxmlformats.org/drawingml/2006/table">
            <a:tbl>
              <a:tblPr firstRow="1" bandRow="1">
                <a:tableStyleId>{5940675A-B579-460E-94D1-54222C63F5DA}</a:tableStyleId>
              </a:tblPr>
              <a:tblGrid>
                <a:gridCol w="9155430">
                  <a:extLst>
                    <a:ext uri="{9D8B030D-6E8A-4147-A177-3AD203B41FA5}">
                      <a16:colId xmlns:a16="http://schemas.microsoft.com/office/drawing/2014/main" val="959910884"/>
                    </a:ext>
                  </a:extLst>
                </a:gridCol>
              </a:tblGrid>
              <a:tr h="805202">
                <a:tc>
                  <a:txBody>
                    <a:bodyPr/>
                    <a:lstStyle/>
                    <a:p>
                      <a:r>
                        <a:rPr lang="vi-VN" sz="1800">
                          <a:latin typeface="Consolas" panose="020B0609020204030204" pitchFamily="49" charset="0"/>
                        </a:rPr>
                        <a:t>sudo systemctl daemon-reload</a:t>
                      </a:r>
                      <a:endParaRPr lang="en-US" sz="1800">
                        <a:latin typeface="Consolas" panose="020B0609020204030204" pitchFamily="49" charset="0"/>
                      </a:endParaRPr>
                    </a:p>
                    <a:p>
                      <a:r>
                        <a:rPr lang="vi-VN" sz="1800">
                          <a:latin typeface="Consolas" panose="020B0609020204030204" pitchFamily="49" charset="0"/>
                        </a:rPr>
                        <a:t>sudo systemctl enable squid</a:t>
                      </a:r>
                      <a:endParaRPr lang="en-US" sz="1800">
                        <a:latin typeface="Consolas" panose="020B0609020204030204" pitchFamily="49" charset="0"/>
                      </a:endParaRPr>
                    </a:p>
                    <a:p>
                      <a:r>
                        <a:rPr lang="en-US" sz="1800">
                          <a:latin typeface="Consolas" panose="020B0609020204030204" pitchFamily="49" charset="0"/>
                        </a:rPr>
                        <a:t>sudo chown proxy:proxy –Rf /usr/local/squid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Consolas" panose="020B0609020204030204" pitchFamily="49" charset="0"/>
                        </a:rPr>
                        <a:t>sudo </a:t>
                      </a:r>
                      <a:r>
                        <a:rPr lang="vi-VN" sz="1800">
                          <a:latin typeface="Consolas" panose="020B0609020204030204" pitchFamily="49" charset="0"/>
                        </a:rPr>
                        <a:t>sudo systemctl start squid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Consolas" panose="020B0609020204030204" pitchFamily="49" charset="0"/>
                        </a:rPr>
                        <a:t>sudo </a:t>
                      </a:r>
                      <a:r>
                        <a:rPr lang="vi-VN" sz="1800">
                          <a:latin typeface="Consolas" panose="020B0609020204030204" pitchFamily="49" charset="0"/>
                        </a:rPr>
                        <a:t>sudo systemctl status squid</a:t>
                      </a:r>
                    </a:p>
                  </a:txBody>
                  <a:tcPr/>
                </a:tc>
                <a:extLst>
                  <a:ext uri="{0D108BD9-81ED-4DB2-BD59-A6C34878D82A}">
                    <a16:rowId xmlns:a16="http://schemas.microsoft.com/office/drawing/2014/main" val="3023810389"/>
                  </a:ext>
                </a:extLst>
              </a:tr>
            </a:tbl>
          </a:graphicData>
        </a:graphic>
      </p:graphicFrame>
    </p:spTree>
    <p:extLst>
      <p:ext uri="{BB962C8B-B14F-4D97-AF65-F5344CB8AC3E}">
        <p14:creationId xmlns:p14="http://schemas.microsoft.com/office/powerpoint/2010/main" val="1722431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7E451-1A1E-7ADC-8D70-16122DFD5F7C}"/>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7A1740B7-8072-18AE-68C9-58629C2E9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31226545-C312-D61F-1C44-8349F0F8C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D115F1DF-C23D-9C43-02F6-85720888C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E0E157C-DBE8-2389-8D67-B5B57C1E99EB}"/>
              </a:ext>
            </a:extLst>
          </p:cNvPr>
          <p:cNvSpPr txBox="1"/>
          <p:nvPr/>
        </p:nvSpPr>
        <p:spPr>
          <a:xfrm>
            <a:off x="998904" y="0"/>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3BEE234-5FB2-ECC7-12AA-0A79AD93A24D}"/>
              </a:ext>
            </a:extLst>
          </p:cNvPr>
          <p:cNvSpPr txBox="1"/>
          <p:nvPr/>
        </p:nvSpPr>
        <p:spPr>
          <a:xfrm>
            <a:off x="767818" y="688522"/>
            <a:ext cx="9898911" cy="523220"/>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IV.</a:t>
            </a:r>
            <a:r>
              <a:rPr lang="en-US" sz="2800" b="1">
                <a:solidFill>
                  <a:srgbClr val="FF0000"/>
                </a:solidFill>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Aptos" panose="020B0004020202020204" pitchFamily="34" charset="0"/>
              </a:rPr>
              <a:t>Các</a:t>
            </a:r>
            <a:r>
              <a:rPr lang="en-US" sz="2800" b="1">
                <a:solidFill>
                  <a:srgbClr val="FF0000"/>
                </a:solidFill>
                <a:effectLst/>
                <a:latin typeface="Times New Roman" panose="02020603050405020304" pitchFamily="18" charset="0"/>
                <a:ea typeface="Aptos" panose="020B0004020202020204" pitchFamily="34" charset="0"/>
              </a:rPr>
              <a:t> bước triển khai</a:t>
            </a:r>
            <a:endParaRPr lang="vi-VN" sz="2800" b="0">
              <a:effectLst/>
            </a:endParaRPr>
          </a:p>
        </p:txBody>
      </p:sp>
      <p:sp>
        <p:nvSpPr>
          <p:cNvPr id="18" name="TextBox 6">
            <a:extLst>
              <a:ext uri="{FF2B5EF4-FFF2-40B4-BE49-F238E27FC236}">
                <a16:creationId xmlns:a16="http://schemas.microsoft.com/office/drawing/2014/main" id="{81106D6E-7A1C-5C14-F56E-02676E69D189}"/>
              </a:ext>
            </a:extLst>
          </p:cNvPr>
          <p:cNvSpPr txBox="1"/>
          <p:nvPr/>
        </p:nvSpPr>
        <p:spPr>
          <a:xfrm>
            <a:off x="784670" y="1168572"/>
            <a:ext cx="10534840" cy="461665"/>
          </a:xfrm>
          <a:prstGeom prst="rect">
            <a:avLst/>
          </a:prstGeom>
          <a:noFill/>
        </p:spPr>
        <p:txBody>
          <a:bodyPr wrap="square">
            <a:spAutoFit/>
          </a:bodyPr>
          <a:lstStyle/>
          <a:p>
            <a:pPr marR="0" lvl="0">
              <a:spcBef>
                <a:spcPts val="0"/>
              </a:spcBef>
              <a:spcAft>
                <a:spcPts val="600"/>
              </a:spcAft>
              <a:tabLst>
                <a:tab pos="400050" algn="l"/>
              </a:tabLst>
            </a:pPr>
            <a:r>
              <a:rPr lang="en-US" sz="2400" err="1">
                <a:effectLst/>
                <a:latin typeface="Times New Roman" panose="02020603050405020304" pitchFamily="18" charset="0"/>
                <a:ea typeface="Calibri" panose="020F0502020204030204" pitchFamily="34" charset="0"/>
              </a:rPr>
              <a:t>Cấu</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hình</a:t>
            </a:r>
            <a:r>
              <a:rPr lang="en-US" sz="2400">
                <a:effectLst/>
                <a:latin typeface="Times New Roman" panose="02020603050405020304" pitchFamily="18" charset="0"/>
                <a:ea typeface="Calibri" panose="020F0502020204030204" pitchFamily="34" charset="0"/>
              </a:rPr>
              <a:t> SSL Bump </a:t>
            </a:r>
            <a:r>
              <a:rPr lang="en-US" sz="2400" err="1">
                <a:effectLst/>
                <a:latin typeface="Times New Roman" panose="02020603050405020304" pitchFamily="18" charset="0"/>
                <a:ea typeface="Calibri" panose="020F0502020204030204" pitchFamily="34" charset="0"/>
              </a:rPr>
              <a:t>cho</a:t>
            </a:r>
            <a:r>
              <a:rPr lang="en-US" sz="2400">
                <a:effectLst/>
                <a:latin typeface="Times New Roman" panose="02020603050405020304" pitchFamily="18" charset="0"/>
                <a:ea typeface="Calibri" panose="020F0502020204030204" pitchFamily="34" charset="0"/>
              </a:rPr>
              <a:t> Squid Proxy </a:t>
            </a:r>
            <a:r>
              <a:rPr lang="en-US" sz="2400" err="1">
                <a:effectLst/>
                <a:latin typeface="Times New Roman" panose="02020603050405020304" pitchFamily="18" charset="0"/>
                <a:ea typeface="Calibri" panose="020F0502020204030204" pitchFamily="34" charset="0"/>
              </a:rPr>
              <a:t>để</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có</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thể</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giải</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mã</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và</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xử</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lý</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các</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gói</a:t>
            </a:r>
            <a:r>
              <a:rPr lang="en-US" sz="2400">
                <a:effectLst/>
                <a:latin typeface="Times New Roman" panose="02020603050405020304" pitchFamily="18" charset="0"/>
                <a:ea typeface="Calibri" panose="020F0502020204030204" pitchFamily="34" charset="0"/>
              </a:rPr>
              <a:t> tin HTTPS </a:t>
            </a:r>
            <a:endParaRPr lang="vi-VN" sz="2400">
              <a:effectLst/>
            </a:endParaRPr>
          </a:p>
        </p:txBody>
      </p:sp>
      <p:graphicFrame>
        <p:nvGraphicFramePr>
          <p:cNvPr id="19" name="Bảng 18">
            <a:extLst>
              <a:ext uri="{FF2B5EF4-FFF2-40B4-BE49-F238E27FC236}">
                <a16:creationId xmlns:a16="http://schemas.microsoft.com/office/drawing/2014/main" id="{6288E0F1-BD21-A05D-69F6-81D0EDFEB7A6}"/>
              </a:ext>
            </a:extLst>
          </p:cNvPr>
          <p:cNvGraphicFramePr>
            <a:graphicFrameLocks noGrp="1"/>
          </p:cNvGraphicFramePr>
          <p:nvPr>
            <p:extLst>
              <p:ext uri="{D42A27DB-BD31-4B8C-83A1-F6EECF244321}">
                <p14:modId xmlns:p14="http://schemas.microsoft.com/office/powerpoint/2010/main" val="3000056790"/>
              </p:ext>
            </p:extLst>
          </p:nvPr>
        </p:nvGraphicFramePr>
        <p:xfrm>
          <a:off x="853440" y="2273704"/>
          <a:ext cx="9155430" cy="914400"/>
        </p:xfrm>
        <a:graphic>
          <a:graphicData uri="http://schemas.openxmlformats.org/drawingml/2006/table">
            <a:tbl>
              <a:tblPr firstRow="1" bandRow="1">
                <a:tableStyleId>{5940675A-B579-460E-94D1-54222C63F5DA}</a:tableStyleId>
              </a:tblPr>
              <a:tblGrid>
                <a:gridCol w="9155430">
                  <a:extLst>
                    <a:ext uri="{9D8B030D-6E8A-4147-A177-3AD203B41FA5}">
                      <a16:colId xmlns:a16="http://schemas.microsoft.com/office/drawing/2014/main" val="959910884"/>
                    </a:ext>
                  </a:extLst>
                </a:gridCol>
              </a:tblGrid>
              <a:tr h="805202">
                <a:tc>
                  <a:txBody>
                    <a:bodyPr/>
                    <a:lstStyle/>
                    <a:p>
                      <a:r>
                        <a:rPr lang="en-US" sz="1800" b="0" kern="1200" err="1">
                          <a:solidFill>
                            <a:schemeClr val="tx1"/>
                          </a:solidFill>
                          <a:effectLst/>
                          <a:latin typeface="Consolas" panose="020B0609020204030204" pitchFamily="49" charset="0"/>
                          <a:ea typeface="+mn-ea"/>
                          <a:cs typeface="+mn-cs"/>
                        </a:rPr>
                        <a:t>openssl</a:t>
                      </a:r>
                      <a:r>
                        <a:rPr lang="en-US" sz="1800" b="0" kern="1200">
                          <a:solidFill>
                            <a:schemeClr val="tx1"/>
                          </a:solidFill>
                          <a:effectLst/>
                          <a:latin typeface="Consolas" panose="020B0609020204030204" pitchFamily="49" charset="0"/>
                          <a:ea typeface="+mn-ea"/>
                          <a:cs typeface="+mn-cs"/>
                        </a:rPr>
                        <a:t> req -new -</a:t>
                      </a:r>
                      <a:r>
                        <a:rPr lang="en-US" sz="1800" b="0" kern="1200" err="1">
                          <a:solidFill>
                            <a:schemeClr val="tx1"/>
                          </a:solidFill>
                          <a:effectLst/>
                          <a:latin typeface="Consolas" panose="020B0609020204030204" pitchFamily="49" charset="0"/>
                          <a:ea typeface="+mn-ea"/>
                          <a:cs typeface="+mn-cs"/>
                        </a:rPr>
                        <a:t>newkey</a:t>
                      </a:r>
                      <a:r>
                        <a:rPr lang="en-US" sz="1800" b="0" kern="1200">
                          <a:solidFill>
                            <a:schemeClr val="tx1"/>
                          </a:solidFill>
                          <a:effectLst/>
                          <a:latin typeface="Consolas" panose="020B0609020204030204" pitchFamily="49" charset="0"/>
                          <a:ea typeface="+mn-ea"/>
                          <a:cs typeface="+mn-cs"/>
                        </a:rPr>
                        <a:t> rsa:2048 -days 365 -nodes -x509 </a:t>
                      </a:r>
                    </a:p>
                    <a:p>
                      <a:r>
                        <a:rPr lang="en-US" sz="1800" b="0" kern="1200">
                          <a:solidFill>
                            <a:schemeClr val="tx1"/>
                          </a:solidFill>
                          <a:effectLst/>
                          <a:latin typeface="Consolas" panose="020B0609020204030204" pitchFamily="49" charset="0"/>
                          <a:ea typeface="+mn-ea"/>
                          <a:cs typeface="+mn-cs"/>
                        </a:rPr>
                        <a:t>-</a:t>
                      </a:r>
                      <a:r>
                        <a:rPr lang="en-US" sz="1800" b="0" kern="1200" err="1">
                          <a:solidFill>
                            <a:schemeClr val="tx1"/>
                          </a:solidFill>
                          <a:effectLst/>
                          <a:latin typeface="Consolas" panose="020B0609020204030204" pitchFamily="49" charset="0"/>
                          <a:ea typeface="+mn-ea"/>
                          <a:cs typeface="+mn-cs"/>
                        </a:rPr>
                        <a:t>keyout</a:t>
                      </a:r>
                      <a:r>
                        <a:rPr lang="en-US" sz="1800" b="0" kern="1200">
                          <a:solidFill>
                            <a:schemeClr val="tx1"/>
                          </a:solidFill>
                          <a:effectLst/>
                          <a:latin typeface="Consolas" panose="020B0609020204030204" pitchFamily="49" charset="0"/>
                          <a:ea typeface="+mn-ea"/>
                          <a:cs typeface="+mn-cs"/>
                        </a:rPr>
                        <a:t> </a:t>
                      </a:r>
                      <a:r>
                        <a:rPr lang="en-US" sz="1800" b="0" kern="1200" err="1">
                          <a:solidFill>
                            <a:schemeClr val="tx1"/>
                          </a:solidFill>
                          <a:effectLst/>
                          <a:latin typeface="Consolas" panose="020B0609020204030204" pitchFamily="49" charset="0"/>
                          <a:ea typeface="+mn-ea"/>
                          <a:cs typeface="+mn-cs"/>
                        </a:rPr>
                        <a:t>bump.key</a:t>
                      </a:r>
                      <a:r>
                        <a:rPr lang="en-US" sz="1800" b="0" kern="1200">
                          <a:solidFill>
                            <a:schemeClr val="tx1"/>
                          </a:solidFill>
                          <a:effectLst/>
                          <a:latin typeface="Consolas" panose="020B0609020204030204" pitchFamily="49" charset="0"/>
                          <a:ea typeface="+mn-ea"/>
                          <a:cs typeface="+mn-cs"/>
                        </a:rPr>
                        <a:t> -out bump.crt</a:t>
                      </a:r>
                    </a:p>
                    <a:p>
                      <a:r>
                        <a:rPr lang="en-US" sz="1800" b="0" kern="1200" err="1">
                          <a:solidFill>
                            <a:schemeClr val="tx1"/>
                          </a:solidFill>
                          <a:effectLst/>
                          <a:latin typeface="Consolas" panose="020B0609020204030204" pitchFamily="49" charset="0"/>
                          <a:ea typeface="+mn-ea"/>
                          <a:cs typeface="+mn-cs"/>
                        </a:rPr>
                        <a:t>openssl</a:t>
                      </a:r>
                      <a:r>
                        <a:rPr lang="en-US" sz="1800" b="0" kern="1200">
                          <a:solidFill>
                            <a:schemeClr val="tx1"/>
                          </a:solidFill>
                          <a:effectLst/>
                          <a:latin typeface="Consolas" panose="020B0609020204030204" pitchFamily="49" charset="0"/>
                          <a:ea typeface="+mn-ea"/>
                          <a:cs typeface="+mn-cs"/>
                        </a:rPr>
                        <a:t> x509 -in bump.crt -</a:t>
                      </a:r>
                      <a:r>
                        <a:rPr lang="en-US" sz="1800" b="0" kern="1200" err="1">
                          <a:solidFill>
                            <a:schemeClr val="tx1"/>
                          </a:solidFill>
                          <a:effectLst/>
                          <a:latin typeface="Consolas" panose="020B0609020204030204" pitchFamily="49" charset="0"/>
                          <a:ea typeface="+mn-ea"/>
                          <a:cs typeface="+mn-cs"/>
                        </a:rPr>
                        <a:t>outform</a:t>
                      </a:r>
                      <a:r>
                        <a:rPr lang="en-US" sz="1800" b="0" kern="1200">
                          <a:solidFill>
                            <a:schemeClr val="tx1"/>
                          </a:solidFill>
                          <a:effectLst/>
                          <a:latin typeface="Consolas" panose="020B0609020204030204" pitchFamily="49" charset="0"/>
                          <a:ea typeface="+mn-ea"/>
                          <a:cs typeface="+mn-cs"/>
                        </a:rPr>
                        <a:t> DER -out </a:t>
                      </a:r>
                      <a:r>
                        <a:rPr lang="en-US" sz="1800" b="0" kern="1200" err="1">
                          <a:solidFill>
                            <a:schemeClr val="tx1"/>
                          </a:solidFill>
                          <a:effectLst/>
                          <a:latin typeface="Consolas" panose="020B0609020204030204" pitchFamily="49" charset="0"/>
                          <a:ea typeface="+mn-ea"/>
                          <a:cs typeface="+mn-cs"/>
                        </a:rPr>
                        <a:t>bump.der</a:t>
                      </a:r>
                      <a:endParaRPr lang="vi-VN" sz="1800" b="0">
                        <a:latin typeface="Consolas" panose="020B0609020204030204" pitchFamily="49" charset="0"/>
                      </a:endParaRPr>
                    </a:p>
                  </a:txBody>
                  <a:tcPr/>
                </a:tc>
                <a:extLst>
                  <a:ext uri="{0D108BD9-81ED-4DB2-BD59-A6C34878D82A}">
                    <a16:rowId xmlns:a16="http://schemas.microsoft.com/office/drawing/2014/main" val="3023810389"/>
                  </a:ext>
                </a:extLst>
              </a:tr>
            </a:tbl>
          </a:graphicData>
        </a:graphic>
      </p:graphicFrame>
      <p:sp>
        <p:nvSpPr>
          <p:cNvPr id="9" name="TextBox 8">
            <a:extLst>
              <a:ext uri="{FF2B5EF4-FFF2-40B4-BE49-F238E27FC236}">
                <a16:creationId xmlns:a16="http://schemas.microsoft.com/office/drawing/2014/main" id="{F5AADD1B-5E7D-EC58-D00F-5CD6349D7710}"/>
              </a:ext>
            </a:extLst>
          </p:cNvPr>
          <p:cNvSpPr txBox="1"/>
          <p:nvPr/>
        </p:nvSpPr>
        <p:spPr>
          <a:xfrm>
            <a:off x="767818" y="1705256"/>
            <a:ext cx="6096000" cy="468077"/>
          </a:xfrm>
          <a:prstGeom prst="rect">
            <a:avLst/>
          </a:prstGeom>
          <a:noFill/>
        </p:spPr>
        <p:txBody>
          <a:bodyPr wrap="square">
            <a:spAutoFit/>
          </a:bodyPr>
          <a:lstStyle/>
          <a:p>
            <a:pPr algn="just">
              <a:lnSpc>
                <a:spcPct val="107000"/>
              </a:lnSpc>
              <a:spcAft>
                <a:spcPts val="800"/>
              </a:spcAft>
            </a:pPr>
            <a:r>
              <a:rPr lang="en-US" sz="2400" b="1" kern="100" err="1">
                <a:effectLst/>
                <a:latin typeface="Times New Roman" panose="02020603050405020304" pitchFamily="18" charset="0"/>
                <a:ea typeface="Calibri" panose="020F0502020204030204" pitchFamily="34" charset="0"/>
                <a:cs typeface="Arial" panose="020B0604020202020204" pitchFamily="34" charset="0"/>
              </a:rPr>
              <a:t>Tạo</a:t>
            </a: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khóa</a:t>
            </a: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và</a:t>
            </a: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chứng</a:t>
            </a: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chỉ</a:t>
            </a:r>
            <a:endParaRPr lang="en-US"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E9964E62-5103-A570-1766-4619FFBFD726}"/>
              </a:ext>
            </a:extLst>
          </p:cNvPr>
          <p:cNvSpPr txBox="1"/>
          <p:nvPr/>
        </p:nvSpPr>
        <p:spPr>
          <a:xfrm>
            <a:off x="784670" y="3339439"/>
            <a:ext cx="9224200" cy="468077"/>
          </a:xfrm>
          <a:prstGeom prst="rect">
            <a:avLst/>
          </a:prstGeom>
          <a:noFill/>
        </p:spPr>
        <p:txBody>
          <a:bodyPr wrap="square">
            <a:spAutoFit/>
          </a:bodyPr>
          <a:lstStyle/>
          <a:p>
            <a:pPr algn="just">
              <a:lnSpc>
                <a:spcPct val="107000"/>
              </a:lnSpc>
              <a:spcAft>
                <a:spcPts val="800"/>
              </a:spcAft>
            </a:pPr>
            <a:r>
              <a:rPr lang="en-US" sz="2400" b="1" kern="100" err="1">
                <a:effectLst/>
                <a:latin typeface="Times New Roman" panose="02020603050405020304" pitchFamily="18" charset="0"/>
                <a:ea typeface="Calibri" panose="020F0502020204030204" pitchFamily="34" charset="0"/>
                <a:cs typeface="Arial" panose="020B0604020202020204" pitchFamily="34" charset="0"/>
              </a:rPr>
              <a:t>Cấu</a:t>
            </a: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hình</a:t>
            </a:r>
            <a:r>
              <a:rPr lang="en-US" sz="2400" b="1" kern="100">
                <a:effectLst/>
                <a:latin typeface="Times New Roman" panose="02020603050405020304" pitchFamily="18" charset="0"/>
                <a:ea typeface="Calibri" panose="020F0502020204030204" pitchFamily="34" charset="0"/>
                <a:cs typeface="Arial" panose="020B0604020202020204" pitchFamily="34" charset="0"/>
              </a:rPr>
              <a:t> SSL Bump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trong</a:t>
            </a:r>
            <a:r>
              <a:rPr lang="en-US" sz="2400" b="1" kern="100">
                <a:effectLst/>
                <a:latin typeface="Times New Roman" panose="02020603050405020304" pitchFamily="18" charset="0"/>
                <a:ea typeface="Calibri" panose="020F0502020204030204" pitchFamily="34" charset="0"/>
                <a:cs typeface="Arial" panose="020B0604020202020204" pitchFamily="34" charset="0"/>
              </a:rPr>
              <a:t> file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cấu</a:t>
            </a: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err="1">
                <a:effectLst/>
                <a:latin typeface="Times New Roman" panose="02020603050405020304" pitchFamily="18" charset="0"/>
                <a:ea typeface="Calibri" panose="020F0502020204030204" pitchFamily="34" charset="0"/>
                <a:cs typeface="Arial" panose="020B0604020202020204" pitchFamily="34" charset="0"/>
              </a:rPr>
              <a:t>hình</a:t>
            </a: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r>
              <a:rPr lang="en-US" sz="2400" b="1" i="1" kern="100">
                <a:effectLst/>
                <a:latin typeface="Times New Roman" panose="02020603050405020304" pitchFamily="18" charset="0"/>
                <a:ea typeface="Calibri" panose="020F0502020204030204" pitchFamily="34" charset="0"/>
                <a:cs typeface="Arial" panose="020B0604020202020204" pitchFamily="34" charset="0"/>
              </a:rPr>
              <a:t>/</a:t>
            </a:r>
            <a:r>
              <a:rPr lang="en-US" sz="2400" b="1" i="1" kern="100" err="1">
                <a:effectLst/>
                <a:latin typeface="Times New Roman" panose="02020603050405020304" pitchFamily="18" charset="0"/>
                <a:ea typeface="Calibri" panose="020F0502020204030204" pitchFamily="34" charset="0"/>
                <a:cs typeface="Arial" panose="020B0604020202020204" pitchFamily="34" charset="0"/>
              </a:rPr>
              <a:t>usr</a:t>
            </a:r>
            <a:r>
              <a:rPr lang="en-US" sz="2400" b="1" i="1" kern="100">
                <a:effectLst/>
                <a:latin typeface="Times New Roman" panose="02020603050405020304" pitchFamily="18" charset="0"/>
                <a:ea typeface="Calibri" panose="020F0502020204030204" pitchFamily="34" charset="0"/>
                <a:cs typeface="Arial" panose="020B0604020202020204" pitchFamily="34" charset="0"/>
              </a:rPr>
              <a:t>/local/squid/</a:t>
            </a:r>
            <a:r>
              <a:rPr lang="en-US" sz="2400" b="1" i="1" kern="100" err="1">
                <a:effectLst/>
                <a:latin typeface="Times New Roman" panose="02020603050405020304" pitchFamily="18" charset="0"/>
                <a:ea typeface="Calibri" panose="020F0502020204030204" pitchFamily="34" charset="0"/>
                <a:cs typeface="Arial" panose="020B0604020202020204" pitchFamily="34" charset="0"/>
              </a:rPr>
              <a:t>etc</a:t>
            </a:r>
            <a:r>
              <a:rPr lang="en-US" sz="2400" b="1" i="1" kern="100">
                <a:effectLst/>
                <a:latin typeface="Times New Roman" panose="02020603050405020304" pitchFamily="18" charset="0"/>
                <a:ea typeface="Calibri" panose="020F0502020204030204" pitchFamily="34" charset="0"/>
                <a:cs typeface="Arial" panose="020B0604020202020204" pitchFamily="34" charset="0"/>
              </a:rPr>
              <a:t>/</a:t>
            </a:r>
            <a:r>
              <a:rPr lang="en-US" sz="2400" b="1" i="1" kern="100" err="1">
                <a:effectLst/>
                <a:latin typeface="Times New Roman" panose="02020603050405020304" pitchFamily="18" charset="0"/>
                <a:ea typeface="Calibri" panose="020F0502020204030204" pitchFamily="34" charset="0"/>
                <a:cs typeface="Arial" panose="020B0604020202020204" pitchFamily="34" charset="0"/>
              </a:rPr>
              <a:t>squid.conf</a:t>
            </a:r>
            <a:endParaRPr lang="en-US"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811F745-EF29-76D3-E708-2535BA00103C}"/>
              </a:ext>
            </a:extLst>
          </p:cNvPr>
          <p:cNvSpPr txBox="1"/>
          <p:nvPr/>
        </p:nvSpPr>
        <p:spPr>
          <a:xfrm>
            <a:off x="853440" y="3771812"/>
            <a:ext cx="6096000" cy="374077"/>
          </a:xfrm>
          <a:prstGeom prst="rect">
            <a:avLst/>
          </a:prstGeom>
          <a:noFill/>
        </p:spPr>
        <p:txBody>
          <a:bodyPr wrap="square">
            <a:spAutoFit/>
          </a:bodyPr>
          <a:lstStyle/>
          <a:p>
            <a:pPr algn="just">
              <a:lnSpc>
                <a:spcPct val="107000"/>
              </a:lnSpc>
              <a:spcAft>
                <a:spcPts val="800"/>
              </a:spcAft>
            </a:pPr>
            <a:r>
              <a:rPr lang="en-US" sz="1800" kern="100" err="1">
                <a:effectLst/>
                <a:latin typeface="Times New Roman" panose="02020603050405020304" pitchFamily="18" charset="0"/>
                <a:ea typeface="Calibri" panose="020F0502020204030204" pitchFamily="34" charset="0"/>
                <a:cs typeface="Arial" panose="020B0604020202020204" pitchFamily="34" charset="0"/>
              </a:rPr>
              <a:t>Khởi</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err="1">
                <a:effectLst/>
                <a:latin typeface="Times New Roman" panose="02020603050405020304" pitchFamily="18" charset="0"/>
                <a:ea typeface="Calibri" panose="020F0502020204030204" pitchFamily="34" charset="0"/>
                <a:cs typeface="Arial" panose="020B0604020202020204" pitchFamily="34" charset="0"/>
              </a:rPr>
              <a:t>tạo</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err="1">
                <a:effectLst/>
                <a:latin typeface="Times New Roman" panose="02020603050405020304" pitchFamily="18" charset="0"/>
                <a:ea typeface="Calibri" panose="020F0502020204030204" pitchFamily="34" charset="0"/>
                <a:cs typeface="Arial" panose="020B0604020202020204" pitchFamily="34" charset="0"/>
              </a:rPr>
              <a:t>cơ</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err="1">
                <a:effectLst/>
                <a:latin typeface="Times New Roman" panose="02020603050405020304" pitchFamily="18" charset="0"/>
                <a:ea typeface="Calibri" panose="020F0502020204030204" pitchFamily="34" charset="0"/>
                <a:cs typeface="Arial" panose="020B0604020202020204" pitchFamily="34" charset="0"/>
              </a:rPr>
              <a:t>sở</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err="1">
                <a:effectLst/>
                <a:latin typeface="Times New Roman" panose="02020603050405020304" pitchFamily="18" charset="0"/>
                <a:ea typeface="Calibri" panose="020F0502020204030204" pitchFamily="34" charset="0"/>
                <a:cs typeface="Arial" panose="020B0604020202020204" pitchFamily="34" charset="0"/>
              </a:rPr>
              <a:t>dữ</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err="1">
                <a:effectLst/>
                <a:latin typeface="Times New Roman" panose="02020603050405020304" pitchFamily="18" charset="0"/>
                <a:ea typeface="Calibri" panose="020F0502020204030204" pitchFamily="34" charset="0"/>
                <a:cs typeface="Arial" panose="020B0604020202020204" pitchFamily="34" charset="0"/>
              </a:rPr>
              <a:t>liệu</a:t>
            </a:r>
            <a:r>
              <a:rPr lang="en-US" sz="1800" kern="100">
                <a:effectLst/>
                <a:latin typeface="Times New Roman" panose="02020603050405020304" pitchFamily="18" charset="0"/>
                <a:ea typeface="Calibri" panose="020F0502020204030204" pitchFamily="34" charset="0"/>
                <a:cs typeface="Arial" panose="020B0604020202020204" pitchFamily="34" charset="0"/>
              </a:rPr>
              <a:t> SSL (</a:t>
            </a:r>
            <a:r>
              <a:rPr lang="en-US" sz="1800" kern="100" err="1">
                <a:effectLst/>
                <a:latin typeface="Times New Roman" panose="02020603050405020304" pitchFamily="18" charset="0"/>
                <a:ea typeface="Calibri" panose="020F0502020204030204" pitchFamily="34" charset="0"/>
                <a:cs typeface="Arial" panose="020B0604020202020204" pitchFamily="34" charset="0"/>
              </a:rPr>
              <a:t>ssl_db</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en-US" sz="14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24" name="Bảng 18">
            <a:extLst>
              <a:ext uri="{FF2B5EF4-FFF2-40B4-BE49-F238E27FC236}">
                <a16:creationId xmlns:a16="http://schemas.microsoft.com/office/drawing/2014/main" id="{3DDF6687-49D9-161D-8864-195C89650227}"/>
              </a:ext>
            </a:extLst>
          </p:cNvPr>
          <p:cNvGraphicFramePr>
            <a:graphicFrameLocks noGrp="1"/>
          </p:cNvGraphicFramePr>
          <p:nvPr>
            <p:extLst>
              <p:ext uri="{D42A27DB-BD31-4B8C-83A1-F6EECF244321}">
                <p14:modId xmlns:p14="http://schemas.microsoft.com/office/powerpoint/2010/main" val="2344772493"/>
              </p:ext>
            </p:extLst>
          </p:nvPr>
        </p:nvGraphicFramePr>
        <p:xfrm>
          <a:off x="853440" y="4221644"/>
          <a:ext cx="9155430" cy="805202"/>
        </p:xfrm>
        <a:graphic>
          <a:graphicData uri="http://schemas.openxmlformats.org/drawingml/2006/table">
            <a:tbl>
              <a:tblPr firstRow="1" bandRow="1">
                <a:tableStyleId>{5940675A-B579-460E-94D1-54222C63F5DA}</a:tableStyleId>
              </a:tblPr>
              <a:tblGrid>
                <a:gridCol w="9155430">
                  <a:extLst>
                    <a:ext uri="{9D8B030D-6E8A-4147-A177-3AD203B41FA5}">
                      <a16:colId xmlns:a16="http://schemas.microsoft.com/office/drawing/2014/main" val="959910884"/>
                    </a:ext>
                  </a:extLst>
                </a:gridCol>
              </a:tblGrid>
              <a:tr h="805202">
                <a:tc>
                  <a:txBody>
                    <a:bodyPr/>
                    <a:lstStyle/>
                    <a:p>
                      <a:r>
                        <a:rPr lang="en-US" sz="1800" kern="1200" err="1">
                          <a:solidFill>
                            <a:schemeClr val="tx1"/>
                          </a:solidFill>
                          <a:effectLst/>
                          <a:latin typeface="Consolas" panose="020B0609020204030204" pitchFamily="49" charset="0"/>
                          <a:ea typeface="+mn-ea"/>
                          <a:cs typeface="+mn-cs"/>
                        </a:rPr>
                        <a:t>sudo</a:t>
                      </a:r>
                      <a:r>
                        <a:rPr lang="en-US" sz="1800" kern="1200">
                          <a:solidFill>
                            <a:schemeClr val="tx1"/>
                          </a:solidFill>
                          <a:effectLst/>
                          <a:latin typeface="Consolas" panose="020B0609020204030204" pitchFamily="49" charset="0"/>
                          <a:ea typeface="+mn-ea"/>
                          <a:cs typeface="+mn-cs"/>
                        </a:rPr>
                        <a:t> /</a:t>
                      </a:r>
                      <a:r>
                        <a:rPr lang="en-US" sz="1800" kern="1200" err="1">
                          <a:solidFill>
                            <a:schemeClr val="tx1"/>
                          </a:solidFill>
                          <a:effectLst/>
                          <a:latin typeface="Consolas" panose="020B0609020204030204" pitchFamily="49" charset="0"/>
                          <a:ea typeface="+mn-ea"/>
                          <a:cs typeface="+mn-cs"/>
                        </a:rPr>
                        <a:t>usr</a:t>
                      </a:r>
                      <a:r>
                        <a:rPr lang="en-US" sz="1800" kern="1200">
                          <a:solidFill>
                            <a:schemeClr val="tx1"/>
                          </a:solidFill>
                          <a:effectLst/>
                          <a:latin typeface="Consolas" panose="020B0609020204030204" pitchFamily="49" charset="0"/>
                          <a:ea typeface="+mn-ea"/>
                          <a:cs typeface="+mn-cs"/>
                        </a:rPr>
                        <a:t>/local/squid/</a:t>
                      </a:r>
                      <a:r>
                        <a:rPr lang="en-US" sz="1800" kern="1200" err="1">
                          <a:solidFill>
                            <a:schemeClr val="tx1"/>
                          </a:solidFill>
                          <a:effectLst/>
                          <a:latin typeface="Consolas" panose="020B0609020204030204" pitchFamily="49" charset="0"/>
                          <a:ea typeface="+mn-ea"/>
                          <a:cs typeface="+mn-cs"/>
                        </a:rPr>
                        <a:t>libexec</a:t>
                      </a:r>
                      <a:r>
                        <a:rPr lang="en-US" sz="1800" kern="1200">
                          <a:solidFill>
                            <a:schemeClr val="tx1"/>
                          </a:solidFill>
                          <a:effectLst/>
                          <a:latin typeface="Consolas" panose="020B0609020204030204" pitchFamily="49" charset="0"/>
                          <a:ea typeface="+mn-ea"/>
                          <a:cs typeface="+mn-cs"/>
                        </a:rPr>
                        <a:t>/</a:t>
                      </a:r>
                      <a:r>
                        <a:rPr lang="en-US" sz="1800" kern="1200" err="1">
                          <a:solidFill>
                            <a:schemeClr val="tx1"/>
                          </a:solidFill>
                          <a:effectLst/>
                          <a:latin typeface="Consolas" panose="020B0609020204030204" pitchFamily="49" charset="0"/>
                          <a:ea typeface="+mn-ea"/>
                          <a:cs typeface="+mn-cs"/>
                        </a:rPr>
                        <a:t>security_file_certgen</a:t>
                      </a:r>
                      <a:r>
                        <a:rPr lang="en-US" sz="1800" kern="1200">
                          <a:solidFill>
                            <a:schemeClr val="tx1"/>
                          </a:solidFill>
                          <a:effectLst/>
                          <a:latin typeface="Consolas" panose="020B0609020204030204" pitchFamily="49" charset="0"/>
                          <a:ea typeface="+mn-ea"/>
                          <a:cs typeface="+mn-cs"/>
                        </a:rPr>
                        <a:t> -c -s /</a:t>
                      </a:r>
                      <a:r>
                        <a:rPr lang="en-US" sz="1800" kern="1200" err="1">
                          <a:solidFill>
                            <a:schemeClr val="tx1"/>
                          </a:solidFill>
                          <a:effectLst/>
                          <a:latin typeface="Consolas" panose="020B0609020204030204" pitchFamily="49" charset="0"/>
                          <a:ea typeface="+mn-ea"/>
                          <a:cs typeface="+mn-cs"/>
                        </a:rPr>
                        <a:t>usr</a:t>
                      </a:r>
                      <a:r>
                        <a:rPr lang="en-US" sz="1800" kern="1200">
                          <a:solidFill>
                            <a:schemeClr val="tx1"/>
                          </a:solidFill>
                          <a:effectLst/>
                          <a:latin typeface="Consolas" panose="020B0609020204030204" pitchFamily="49" charset="0"/>
                          <a:ea typeface="+mn-ea"/>
                          <a:cs typeface="+mn-cs"/>
                        </a:rPr>
                        <a:t>/local/squid/var/squid/</a:t>
                      </a:r>
                      <a:r>
                        <a:rPr lang="en-US" sz="1800" kern="1200" err="1">
                          <a:solidFill>
                            <a:schemeClr val="tx1"/>
                          </a:solidFill>
                          <a:effectLst/>
                          <a:latin typeface="Consolas" panose="020B0609020204030204" pitchFamily="49" charset="0"/>
                          <a:ea typeface="+mn-ea"/>
                          <a:cs typeface="+mn-cs"/>
                        </a:rPr>
                        <a:t>ssl_db</a:t>
                      </a:r>
                      <a:r>
                        <a:rPr lang="en-US" sz="1800" kern="1200">
                          <a:solidFill>
                            <a:schemeClr val="tx1"/>
                          </a:solidFill>
                          <a:effectLst/>
                          <a:latin typeface="Consolas" panose="020B0609020204030204" pitchFamily="49" charset="0"/>
                          <a:ea typeface="+mn-ea"/>
                          <a:cs typeface="+mn-cs"/>
                        </a:rPr>
                        <a:t> -M 20MB</a:t>
                      </a:r>
                      <a:endParaRPr lang="vi-VN" sz="1800" b="0">
                        <a:latin typeface="Consolas" panose="020B0609020204030204" pitchFamily="49" charset="0"/>
                      </a:endParaRPr>
                    </a:p>
                  </a:txBody>
                  <a:tcPr/>
                </a:tc>
                <a:extLst>
                  <a:ext uri="{0D108BD9-81ED-4DB2-BD59-A6C34878D82A}">
                    <a16:rowId xmlns:a16="http://schemas.microsoft.com/office/drawing/2014/main" val="3023810389"/>
                  </a:ext>
                </a:extLst>
              </a:tr>
            </a:tbl>
          </a:graphicData>
        </a:graphic>
      </p:graphicFrame>
    </p:spTree>
    <p:extLst>
      <p:ext uri="{BB962C8B-B14F-4D97-AF65-F5344CB8AC3E}">
        <p14:creationId xmlns:p14="http://schemas.microsoft.com/office/powerpoint/2010/main" val="2844839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AE3CF2-D744-A2A4-0949-2A68AA8FEB67}"/>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063FA605-6360-EC53-57D6-75D5FB268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5B6CDDF7-08BA-B756-BD0E-A87E7E60C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7CE2870-E2A3-2227-D2AC-622D0D3B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CDE7C2E2-B1B2-9DAF-F0B4-AA6FFB5F3A5E}"/>
              </a:ext>
            </a:extLst>
          </p:cNvPr>
          <p:cNvSpPr txBox="1"/>
          <p:nvPr/>
        </p:nvSpPr>
        <p:spPr>
          <a:xfrm>
            <a:off x="998904" y="0"/>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97FC851-5734-F0A4-39A9-B00439635A94}"/>
              </a:ext>
            </a:extLst>
          </p:cNvPr>
          <p:cNvSpPr txBox="1"/>
          <p:nvPr/>
        </p:nvSpPr>
        <p:spPr>
          <a:xfrm>
            <a:off x="767818" y="688522"/>
            <a:ext cx="9898911" cy="523220"/>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IV.</a:t>
            </a:r>
            <a:r>
              <a:rPr lang="en-US" sz="2800" b="1">
                <a:solidFill>
                  <a:srgbClr val="FF0000"/>
                </a:solidFill>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Aptos" panose="020B0004020202020204" pitchFamily="34" charset="0"/>
              </a:rPr>
              <a:t>Các</a:t>
            </a:r>
            <a:r>
              <a:rPr lang="en-US" sz="2800" b="1">
                <a:solidFill>
                  <a:srgbClr val="FF0000"/>
                </a:solidFill>
                <a:effectLst/>
                <a:latin typeface="Times New Roman" panose="02020603050405020304" pitchFamily="18" charset="0"/>
                <a:ea typeface="Aptos" panose="020B0004020202020204" pitchFamily="34" charset="0"/>
              </a:rPr>
              <a:t> bước triển khai</a:t>
            </a:r>
            <a:endParaRPr lang="vi-VN" sz="2800" b="0">
              <a:effectLst/>
            </a:endParaRPr>
          </a:p>
        </p:txBody>
      </p:sp>
      <p:sp>
        <p:nvSpPr>
          <p:cNvPr id="18" name="TextBox 6">
            <a:extLst>
              <a:ext uri="{FF2B5EF4-FFF2-40B4-BE49-F238E27FC236}">
                <a16:creationId xmlns:a16="http://schemas.microsoft.com/office/drawing/2014/main" id="{6C3EFC71-6042-D55F-89BF-E13D2F4B3D7F}"/>
              </a:ext>
            </a:extLst>
          </p:cNvPr>
          <p:cNvSpPr txBox="1"/>
          <p:nvPr/>
        </p:nvSpPr>
        <p:spPr>
          <a:xfrm>
            <a:off x="784670" y="1168572"/>
            <a:ext cx="10534840" cy="461665"/>
          </a:xfrm>
          <a:prstGeom prst="rect">
            <a:avLst/>
          </a:prstGeom>
          <a:noFill/>
        </p:spPr>
        <p:txBody>
          <a:bodyPr wrap="square">
            <a:spAutoFit/>
          </a:bodyPr>
          <a:lstStyle/>
          <a:p>
            <a:pPr marR="0" lvl="0">
              <a:spcBef>
                <a:spcPts val="0"/>
              </a:spcBef>
              <a:spcAft>
                <a:spcPts val="600"/>
              </a:spcAft>
              <a:tabLst>
                <a:tab pos="400050" algn="l"/>
              </a:tabLst>
            </a:pPr>
            <a:r>
              <a:rPr lang="en-US" sz="2400" err="1">
                <a:effectLst/>
                <a:latin typeface="Times New Roman" panose="02020603050405020304" pitchFamily="18" charset="0"/>
                <a:ea typeface="Calibri" panose="020F0502020204030204" pitchFamily="34" charset="0"/>
              </a:rPr>
              <a:t>Cấu</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hình</a:t>
            </a:r>
            <a:r>
              <a:rPr lang="en-US" sz="2400">
                <a:effectLst/>
                <a:latin typeface="Times New Roman" panose="02020603050405020304" pitchFamily="18" charset="0"/>
                <a:ea typeface="Calibri" panose="020F0502020204030204" pitchFamily="34" charset="0"/>
              </a:rPr>
              <a:t> SSL Bump </a:t>
            </a:r>
            <a:r>
              <a:rPr lang="en-US" sz="2400" err="1">
                <a:effectLst/>
                <a:latin typeface="Times New Roman" panose="02020603050405020304" pitchFamily="18" charset="0"/>
                <a:ea typeface="Calibri" panose="020F0502020204030204" pitchFamily="34" charset="0"/>
              </a:rPr>
              <a:t>cho</a:t>
            </a:r>
            <a:r>
              <a:rPr lang="en-US" sz="2400">
                <a:effectLst/>
                <a:latin typeface="Times New Roman" panose="02020603050405020304" pitchFamily="18" charset="0"/>
                <a:ea typeface="Calibri" panose="020F0502020204030204" pitchFamily="34" charset="0"/>
              </a:rPr>
              <a:t> Squid Proxy </a:t>
            </a:r>
            <a:r>
              <a:rPr lang="en-US" sz="2400" err="1">
                <a:effectLst/>
                <a:latin typeface="Times New Roman" panose="02020603050405020304" pitchFamily="18" charset="0"/>
                <a:ea typeface="Calibri" panose="020F0502020204030204" pitchFamily="34" charset="0"/>
              </a:rPr>
              <a:t>để</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có</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thể</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giải</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mã</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và</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xử</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lý</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các</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gói</a:t>
            </a:r>
            <a:r>
              <a:rPr lang="en-US" sz="2400">
                <a:effectLst/>
                <a:latin typeface="Times New Roman" panose="02020603050405020304" pitchFamily="18" charset="0"/>
                <a:ea typeface="Calibri" panose="020F0502020204030204" pitchFamily="34" charset="0"/>
              </a:rPr>
              <a:t> tin HTTPS </a:t>
            </a:r>
            <a:endParaRPr lang="vi-VN" sz="2400">
              <a:effectLst/>
            </a:endParaRPr>
          </a:p>
        </p:txBody>
      </p:sp>
      <p:graphicFrame>
        <p:nvGraphicFramePr>
          <p:cNvPr id="19" name="Bảng 18">
            <a:extLst>
              <a:ext uri="{FF2B5EF4-FFF2-40B4-BE49-F238E27FC236}">
                <a16:creationId xmlns:a16="http://schemas.microsoft.com/office/drawing/2014/main" id="{CF431C74-C627-3EA3-E0B9-E74706219DB4}"/>
              </a:ext>
            </a:extLst>
          </p:cNvPr>
          <p:cNvGraphicFramePr>
            <a:graphicFrameLocks noGrp="1"/>
          </p:cNvGraphicFramePr>
          <p:nvPr>
            <p:extLst>
              <p:ext uri="{D42A27DB-BD31-4B8C-83A1-F6EECF244321}">
                <p14:modId xmlns:p14="http://schemas.microsoft.com/office/powerpoint/2010/main" val="387093056"/>
              </p:ext>
            </p:extLst>
          </p:nvPr>
        </p:nvGraphicFramePr>
        <p:xfrm>
          <a:off x="882015" y="2021758"/>
          <a:ext cx="10235864" cy="3992880"/>
        </p:xfrm>
        <a:graphic>
          <a:graphicData uri="http://schemas.openxmlformats.org/drawingml/2006/table">
            <a:tbl>
              <a:tblPr firstRow="1" bandRow="1">
                <a:tableStyleId>{5940675A-B579-460E-94D1-54222C63F5DA}</a:tableStyleId>
              </a:tblPr>
              <a:tblGrid>
                <a:gridCol w="10235864">
                  <a:extLst>
                    <a:ext uri="{9D8B030D-6E8A-4147-A177-3AD203B41FA5}">
                      <a16:colId xmlns:a16="http://schemas.microsoft.com/office/drawing/2014/main" val="959910884"/>
                    </a:ext>
                  </a:extLst>
                </a:gridCol>
              </a:tblGrid>
              <a:tr h="3925124">
                <a:tc>
                  <a:txBody>
                    <a:bodyPr/>
                    <a:lstStyle/>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acl</a:t>
                      </a:r>
                      <a:r>
                        <a:rPr lang="en-US" sz="1800" kern="1200">
                          <a:solidFill>
                            <a:schemeClr val="tx1"/>
                          </a:solidFill>
                          <a:effectLst/>
                          <a:latin typeface="Consolas" panose="020B0609020204030204" pitchFamily="49" charset="0"/>
                          <a:ea typeface="+mn-ea"/>
                          <a:cs typeface="+mn-cs"/>
                        </a:rPr>
                        <a:t> </a:t>
                      </a:r>
                      <a:r>
                        <a:rPr lang="en-US" sz="1800" kern="1200" err="1">
                          <a:solidFill>
                            <a:schemeClr val="tx1"/>
                          </a:solidFill>
                          <a:effectLst/>
                          <a:latin typeface="Consolas" panose="020B0609020204030204" pitchFamily="49" charset="0"/>
                          <a:ea typeface="+mn-ea"/>
                          <a:cs typeface="+mn-cs"/>
                        </a:rPr>
                        <a:t>intermediate_fetching</a:t>
                      </a:r>
                      <a:r>
                        <a:rPr lang="en-US" sz="1800" kern="1200">
                          <a:solidFill>
                            <a:schemeClr val="tx1"/>
                          </a:solidFill>
                          <a:effectLst/>
                          <a:latin typeface="Consolas" panose="020B0609020204030204" pitchFamily="49" charset="0"/>
                          <a:ea typeface="+mn-ea"/>
                          <a:cs typeface="+mn-cs"/>
                        </a:rPr>
                        <a:t> </a:t>
                      </a:r>
                      <a:r>
                        <a:rPr lang="en-US" sz="1800" kern="1200" err="1">
                          <a:solidFill>
                            <a:schemeClr val="tx1"/>
                          </a:solidFill>
                          <a:effectLst/>
                          <a:latin typeface="Consolas" panose="020B0609020204030204" pitchFamily="49" charset="0"/>
                          <a:ea typeface="+mn-ea"/>
                          <a:cs typeface="+mn-cs"/>
                        </a:rPr>
                        <a:t>transaction_initiator</a:t>
                      </a:r>
                      <a:r>
                        <a:rPr lang="en-US" sz="1800" kern="1200">
                          <a:solidFill>
                            <a:schemeClr val="tx1"/>
                          </a:solidFill>
                          <a:effectLst/>
                          <a:latin typeface="Consolas" panose="020B0609020204030204" pitchFamily="49" charset="0"/>
                          <a:ea typeface="+mn-ea"/>
                          <a:cs typeface="+mn-cs"/>
                        </a:rPr>
                        <a:t> certificate-fetching</a:t>
                      </a: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http_access</a:t>
                      </a:r>
                      <a:r>
                        <a:rPr lang="en-US" sz="1800" kern="1200">
                          <a:solidFill>
                            <a:schemeClr val="tx1"/>
                          </a:solidFill>
                          <a:effectLst/>
                          <a:latin typeface="Consolas" panose="020B0609020204030204" pitchFamily="49" charset="0"/>
                          <a:ea typeface="+mn-ea"/>
                          <a:cs typeface="+mn-cs"/>
                        </a:rPr>
                        <a:t> allow </a:t>
                      </a:r>
                      <a:r>
                        <a:rPr lang="en-US" sz="1800" kern="1200" err="1">
                          <a:solidFill>
                            <a:schemeClr val="tx1"/>
                          </a:solidFill>
                          <a:effectLst/>
                          <a:latin typeface="Consolas" panose="020B0609020204030204" pitchFamily="49" charset="0"/>
                          <a:ea typeface="+mn-ea"/>
                          <a:cs typeface="+mn-cs"/>
                        </a:rPr>
                        <a:t>intermediate_fetching</a:t>
                      </a:r>
                      <a:endParaRPr lang="en-US" sz="1800" kern="1200">
                        <a:solidFill>
                          <a:schemeClr val="tx1"/>
                        </a:solidFill>
                        <a:effectLst/>
                        <a:latin typeface="Consolas" panose="020B0609020204030204" pitchFamily="49" charset="0"/>
                        <a:ea typeface="+mn-ea"/>
                        <a:cs typeface="+mn-cs"/>
                      </a:endParaRP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sslcrtd_program</a:t>
                      </a:r>
                      <a:r>
                        <a:rPr lang="en-US" sz="1800" kern="1200">
                          <a:solidFill>
                            <a:schemeClr val="tx1"/>
                          </a:solidFill>
                          <a:effectLst/>
                          <a:latin typeface="Consolas" panose="020B0609020204030204" pitchFamily="49" charset="0"/>
                          <a:ea typeface="+mn-ea"/>
                          <a:cs typeface="+mn-cs"/>
                        </a:rPr>
                        <a:t> /</a:t>
                      </a:r>
                      <a:r>
                        <a:rPr lang="en-US" sz="1800" kern="1200" err="1">
                          <a:solidFill>
                            <a:schemeClr val="tx1"/>
                          </a:solidFill>
                          <a:effectLst/>
                          <a:latin typeface="Consolas" panose="020B0609020204030204" pitchFamily="49" charset="0"/>
                          <a:ea typeface="+mn-ea"/>
                          <a:cs typeface="+mn-cs"/>
                        </a:rPr>
                        <a:t>usr</a:t>
                      </a:r>
                      <a:r>
                        <a:rPr lang="en-US" sz="1800" kern="1200">
                          <a:solidFill>
                            <a:schemeClr val="tx1"/>
                          </a:solidFill>
                          <a:effectLst/>
                          <a:latin typeface="Consolas" panose="020B0609020204030204" pitchFamily="49" charset="0"/>
                          <a:ea typeface="+mn-ea"/>
                          <a:cs typeface="+mn-cs"/>
                        </a:rPr>
                        <a:t>/local/squid/</a:t>
                      </a:r>
                      <a:r>
                        <a:rPr lang="en-US" sz="1800" kern="1200" err="1">
                          <a:solidFill>
                            <a:schemeClr val="tx1"/>
                          </a:solidFill>
                          <a:effectLst/>
                          <a:latin typeface="Consolas" panose="020B0609020204030204" pitchFamily="49" charset="0"/>
                          <a:ea typeface="+mn-ea"/>
                          <a:cs typeface="+mn-cs"/>
                        </a:rPr>
                        <a:t>libexec</a:t>
                      </a:r>
                      <a:r>
                        <a:rPr lang="en-US" sz="1800" kern="1200">
                          <a:solidFill>
                            <a:schemeClr val="tx1"/>
                          </a:solidFill>
                          <a:effectLst/>
                          <a:latin typeface="Consolas" panose="020B0609020204030204" pitchFamily="49" charset="0"/>
                          <a:ea typeface="+mn-ea"/>
                          <a:cs typeface="+mn-cs"/>
                        </a:rPr>
                        <a:t>/</a:t>
                      </a:r>
                      <a:r>
                        <a:rPr lang="en-US" sz="1800" kern="1200" err="1">
                          <a:solidFill>
                            <a:schemeClr val="tx1"/>
                          </a:solidFill>
                          <a:effectLst/>
                          <a:latin typeface="Consolas" panose="020B0609020204030204" pitchFamily="49" charset="0"/>
                          <a:ea typeface="+mn-ea"/>
                          <a:cs typeface="+mn-cs"/>
                        </a:rPr>
                        <a:t>security_file_certgen</a:t>
                      </a:r>
                      <a:r>
                        <a:rPr lang="en-US" sz="1800" kern="1200">
                          <a:solidFill>
                            <a:schemeClr val="tx1"/>
                          </a:solidFill>
                          <a:effectLst/>
                          <a:latin typeface="Consolas" panose="020B0609020204030204" pitchFamily="49" charset="0"/>
                          <a:ea typeface="+mn-ea"/>
                          <a:cs typeface="+mn-cs"/>
                        </a:rPr>
                        <a:t> -s /</a:t>
                      </a:r>
                      <a:r>
                        <a:rPr lang="en-US" sz="1800" kern="1200" err="1">
                          <a:solidFill>
                            <a:schemeClr val="tx1"/>
                          </a:solidFill>
                          <a:effectLst/>
                          <a:latin typeface="Consolas" panose="020B0609020204030204" pitchFamily="49" charset="0"/>
                          <a:ea typeface="+mn-ea"/>
                          <a:cs typeface="+mn-cs"/>
                        </a:rPr>
                        <a:t>usr</a:t>
                      </a:r>
                      <a:r>
                        <a:rPr lang="en-US" sz="1800" kern="1200">
                          <a:solidFill>
                            <a:schemeClr val="tx1"/>
                          </a:solidFill>
                          <a:effectLst/>
                          <a:latin typeface="Consolas" panose="020B0609020204030204" pitchFamily="49" charset="0"/>
                          <a:ea typeface="+mn-ea"/>
                          <a:cs typeface="+mn-cs"/>
                        </a:rPr>
                        <a:t>/local/squid/var/squid/</a:t>
                      </a:r>
                      <a:r>
                        <a:rPr lang="en-US" sz="1800" kern="1200" err="1">
                          <a:solidFill>
                            <a:schemeClr val="tx1"/>
                          </a:solidFill>
                          <a:effectLst/>
                          <a:latin typeface="Consolas" panose="020B0609020204030204" pitchFamily="49" charset="0"/>
                          <a:ea typeface="+mn-ea"/>
                          <a:cs typeface="+mn-cs"/>
                        </a:rPr>
                        <a:t>ssl_db</a:t>
                      </a:r>
                      <a:r>
                        <a:rPr lang="en-US" sz="1800" kern="1200">
                          <a:solidFill>
                            <a:schemeClr val="tx1"/>
                          </a:solidFill>
                          <a:effectLst/>
                          <a:latin typeface="Consolas" panose="020B0609020204030204" pitchFamily="49" charset="0"/>
                          <a:ea typeface="+mn-ea"/>
                          <a:cs typeface="+mn-cs"/>
                        </a:rPr>
                        <a:t> -M 20MB</a:t>
                      </a: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sslproxy_cert_error</a:t>
                      </a:r>
                      <a:r>
                        <a:rPr lang="en-US" sz="1800" kern="1200">
                          <a:solidFill>
                            <a:schemeClr val="tx1"/>
                          </a:solidFill>
                          <a:effectLst/>
                          <a:latin typeface="Consolas" panose="020B0609020204030204" pitchFamily="49" charset="0"/>
                          <a:ea typeface="+mn-ea"/>
                          <a:cs typeface="+mn-cs"/>
                        </a:rPr>
                        <a:t> allow all</a:t>
                      </a: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sslcrtd_children</a:t>
                      </a:r>
                      <a:r>
                        <a:rPr lang="en-US" sz="1800" kern="1200">
                          <a:solidFill>
                            <a:schemeClr val="tx1"/>
                          </a:solidFill>
                          <a:effectLst/>
                          <a:latin typeface="Consolas" panose="020B0609020204030204" pitchFamily="49" charset="0"/>
                          <a:ea typeface="+mn-ea"/>
                          <a:cs typeface="+mn-cs"/>
                        </a:rPr>
                        <a:t> 5</a:t>
                      </a: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http_port</a:t>
                      </a:r>
                      <a:r>
                        <a:rPr lang="en-US" sz="1800" kern="1200">
                          <a:solidFill>
                            <a:schemeClr val="tx1"/>
                          </a:solidFill>
                          <a:effectLst/>
                          <a:latin typeface="Consolas" panose="020B0609020204030204" pitchFamily="49" charset="0"/>
                          <a:ea typeface="+mn-ea"/>
                          <a:cs typeface="+mn-cs"/>
                        </a:rPr>
                        <a:t> 3128 </a:t>
                      </a:r>
                      <a:r>
                        <a:rPr lang="en-US" sz="1800" kern="1200" err="1">
                          <a:solidFill>
                            <a:schemeClr val="tx1"/>
                          </a:solidFill>
                          <a:effectLst/>
                          <a:latin typeface="Consolas" panose="020B0609020204030204" pitchFamily="49" charset="0"/>
                          <a:ea typeface="+mn-ea"/>
                          <a:cs typeface="+mn-cs"/>
                        </a:rPr>
                        <a:t>ssl</a:t>
                      </a:r>
                      <a:r>
                        <a:rPr lang="en-US" sz="1800" kern="1200">
                          <a:solidFill>
                            <a:schemeClr val="tx1"/>
                          </a:solidFill>
                          <a:effectLst/>
                          <a:latin typeface="Consolas" panose="020B0609020204030204" pitchFamily="49" charset="0"/>
                          <a:ea typeface="+mn-ea"/>
                          <a:cs typeface="+mn-cs"/>
                        </a:rPr>
                        <a:t>-bump generate-host-certificates=on </a:t>
                      </a:r>
                      <a:r>
                        <a:rPr lang="en-US" sz="1800" kern="1200" err="1">
                          <a:solidFill>
                            <a:schemeClr val="tx1"/>
                          </a:solidFill>
                          <a:effectLst/>
                          <a:latin typeface="Consolas" panose="020B0609020204030204" pitchFamily="49" charset="0"/>
                          <a:ea typeface="+mn-ea"/>
                          <a:cs typeface="+mn-cs"/>
                        </a:rPr>
                        <a:t>dynamic_cert_mem_cache_size</a:t>
                      </a:r>
                      <a:r>
                        <a:rPr lang="en-US" sz="1800" kern="1200">
                          <a:solidFill>
                            <a:schemeClr val="tx1"/>
                          </a:solidFill>
                          <a:effectLst/>
                          <a:latin typeface="Consolas" panose="020B0609020204030204" pitchFamily="49" charset="0"/>
                          <a:ea typeface="+mn-ea"/>
                          <a:cs typeface="+mn-cs"/>
                        </a:rPr>
                        <a:t>=20MB cert=/path/to/certificate key=/path/to/key options=NO_SSLv3</a:t>
                      </a: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acl</a:t>
                      </a:r>
                      <a:r>
                        <a:rPr lang="en-US" sz="1800" kern="1200">
                          <a:solidFill>
                            <a:schemeClr val="tx1"/>
                          </a:solidFill>
                          <a:effectLst/>
                          <a:latin typeface="Consolas" panose="020B0609020204030204" pitchFamily="49" charset="0"/>
                          <a:ea typeface="+mn-ea"/>
                          <a:cs typeface="+mn-cs"/>
                        </a:rPr>
                        <a:t> step1 </a:t>
                      </a:r>
                      <a:r>
                        <a:rPr lang="en-US" sz="1800" kern="1200" err="1">
                          <a:solidFill>
                            <a:schemeClr val="tx1"/>
                          </a:solidFill>
                          <a:effectLst/>
                          <a:latin typeface="Consolas" panose="020B0609020204030204" pitchFamily="49" charset="0"/>
                          <a:ea typeface="+mn-ea"/>
                          <a:cs typeface="+mn-cs"/>
                        </a:rPr>
                        <a:t>at_step</a:t>
                      </a:r>
                      <a:r>
                        <a:rPr lang="en-US" sz="1800" kern="1200">
                          <a:solidFill>
                            <a:schemeClr val="tx1"/>
                          </a:solidFill>
                          <a:effectLst/>
                          <a:latin typeface="Consolas" panose="020B0609020204030204" pitchFamily="49" charset="0"/>
                          <a:ea typeface="+mn-ea"/>
                          <a:cs typeface="+mn-cs"/>
                        </a:rPr>
                        <a:t> SslBump1</a:t>
                      </a: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ssl_bump</a:t>
                      </a:r>
                      <a:r>
                        <a:rPr lang="en-US" sz="1800" kern="1200">
                          <a:solidFill>
                            <a:schemeClr val="tx1"/>
                          </a:solidFill>
                          <a:effectLst/>
                          <a:latin typeface="Consolas" panose="020B0609020204030204" pitchFamily="49" charset="0"/>
                          <a:ea typeface="+mn-ea"/>
                          <a:cs typeface="+mn-cs"/>
                        </a:rPr>
                        <a:t> peek step1</a:t>
                      </a:r>
                    </a:p>
                    <a:p>
                      <a:pPr>
                        <a:lnSpc>
                          <a:spcPct val="100000"/>
                        </a:lnSpc>
                        <a:spcAft>
                          <a:spcPts val="600"/>
                        </a:spcAft>
                      </a:pPr>
                      <a:r>
                        <a:rPr lang="en-US" sz="1800" kern="1200" err="1">
                          <a:solidFill>
                            <a:schemeClr val="tx1"/>
                          </a:solidFill>
                          <a:effectLst/>
                          <a:latin typeface="Consolas" panose="020B0609020204030204" pitchFamily="49" charset="0"/>
                          <a:ea typeface="+mn-ea"/>
                          <a:cs typeface="+mn-cs"/>
                        </a:rPr>
                        <a:t>ssl_bump</a:t>
                      </a:r>
                      <a:r>
                        <a:rPr lang="en-US" sz="1800" kern="1200">
                          <a:solidFill>
                            <a:schemeClr val="tx1"/>
                          </a:solidFill>
                          <a:effectLst/>
                          <a:latin typeface="Consolas" panose="020B0609020204030204" pitchFamily="49" charset="0"/>
                          <a:ea typeface="+mn-ea"/>
                          <a:cs typeface="+mn-cs"/>
                        </a:rPr>
                        <a:t> bump all</a:t>
                      </a:r>
                      <a:endParaRPr lang="vi-VN" sz="1800" b="0">
                        <a:latin typeface="Consolas" panose="020B0609020204030204" pitchFamily="49" charset="0"/>
                      </a:endParaRPr>
                    </a:p>
                  </a:txBody>
                  <a:tcPr/>
                </a:tc>
                <a:extLst>
                  <a:ext uri="{0D108BD9-81ED-4DB2-BD59-A6C34878D82A}">
                    <a16:rowId xmlns:a16="http://schemas.microsoft.com/office/drawing/2014/main" val="3023810389"/>
                  </a:ext>
                </a:extLst>
              </a:tr>
            </a:tbl>
          </a:graphicData>
        </a:graphic>
      </p:graphicFrame>
      <p:sp>
        <p:nvSpPr>
          <p:cNvPr id="9" name="TextBox 8">
            <a:extLst>
              <a:ext uri="{FF2B5EF4-FFF2-40B4-BE49-F238E27FC236}">
                <a16:creationId xmlns:a16="http://schemas.microsoft.com/office/drawing/2014/main" id="{53E7B99D-A8BA-D063-9CAE-1C229D3A18CF}"/>
              </a:ext>
            </a:extLst>
          </p:cNvPr>
          <p:cNvSpPr txBox="1"/>
          <p:nvPr/>
        </p:nvSpPr>
        <p:spPr>
          <a:xfrm>
            <a:off x="767818" y="1603263"/>
            <a:ext cx="6096000" cy="468077"/>
          </a:xfrm>
          <a:prstGeom prst="rect">
            <a:avLst/>
          </a:prstGeom>
          <a:noFill/>
        </p:spPr>
        <p:txBody>
          <a:bodyPr wrap="square">
            <a:spAutoFit/>
          </a:bodyPr>
          <a:lstStyle/>
          <a:p>
            <a:pPr algn="just">
              <a:lnSpc>
                <a:spcPct val="107000"/>
              </a:lnSpc>
              <a:spcAft>
                <a:spcPts val="800"/>
              </a:spcAft>
            </a:pPr>
            <a:r>
              <a:rPr lang="en-US" sz="2400" kern="100" err="1">
                <a:effectLst/>
                <a:latin typeface="Times New Roman" panose="02020603050405020304" pitchFamily="18" charset="0"/>
                <a:ea typeface="Calibri" panose="020F0502020204030204" pitchFamily="34" charset="0"/>
                <a:cs typeface="Arial" panose="020B0604020202020204" pitchFamily="34" charset="0"/>
              </a:rPr>
              <a:t>Thêm</a:t>
            </a:r>
            <a:r>
              <a:rPr lang="en-US" sz="2400" kern="100">
                <a:effectLst/>
                <a:latin typeface="Times New Roman" panose="02020603050405020304" pitchFamily="18" charset="0"/>
                <a:ea typeface="Calibri" panose="020F0502020204030204" pitchFamily="34" charset="0"/>
                <a:cs typeface="Arial" panose="020B0604020202020204" pitchFamily="34" charset="0"/>
              </a:rPr>
              <a:t> </a:t>
            </a:r>
            <a:r>
              <a:rPr lang="en-US" sz="2400" kern="100" err="1">
                <a:effectLst/>
                <a:latin typeface="Times New Roman" panose="02020603050405020304" pitchFamily="18" charset="0"/>
                <a:ea typeface="Calibri" panose="020F0502020204030204" pitchFamily="34" charset="0"/>
                <a:cs typeface="Arial" panose="020B0604020202020204" pitchFamily="34" charset="0"/>
              </a:rPr>
              <a:t>các</a:t>
            </a:r>
            <a:r>
              <a:rPr lang="en-US" sz="2400" kern="100">
                <a:effectLst/>
                <a:latin typeface="Times New Roman" panose="02020603050405020304" pitchFamily="18" charset="0"/>
                <a:ea typeface="Calibri" panose="020F0502020204030204" pitchFamily="34" charset="0"/>
                <a:cs typeface="Arial" panose="020B0604020202020204" pitchFamily="34" charset="0"/>
              </a:rPr>
              <a:t> </a:t>
            </a:r>
            <a:r>
              <a:rPr lang="en-US" sz="2400" kern="100" err="1">
                <a:effectLst/>
                <a:latin typeface="Times New Roman" panose="02020603050405020304" pitchFamily="18" charset="0"/>
                <a:ea typeface="Calibri" panose="020F0502020204030204" pitchFamily="34" charset="0"/>
                <a:cs typeface="Arial" panose="020B0604020202020204" pitchFamily="34" charset="0"/>
              </a:rPr>
              <a:t>dòng</a:t>
            </a:r>
            <a:r>
              <a:rPr lang="en-US" sz="2400" kern="100">
                <a:effectLst/>
                <a:latin typeface="Times New Roman" panose="02020603050405020304" pitchFamily="18" charset="0"/>
                <a:ea typeface="Calibri" panose="020F0502020204030204" pitchFamily="34" charset="0"/>
                <a:cs typeface="Arial" panose="020B0604020202020204" pitchFamily="34" charset="0"/>
              </a:rPr>
              <a:t> </a:t>
            </a:r>
            <a:r>
              <a:rPr lang="en-US" sz="2400" kern="100" err="1">
                <a:effectLst/>
                <a:latin typeface="Times New Roman" panose="02020603050405020304" pitchFamily="18" charset="0"/>
                <a:ea typeface="Calibri" panose="020F0502020204030204" pitchFamily="34" charset="0"/>
                <a:cs typeface="Arial" panose="020B0604020202020204" pitchFamily="34" charset="0"/>
              </a:rPr>
              <a:t>sau</a:t>
            </a:r>
            <a:r>
              <a:rPr lang="en-US" sz="2400" kern="100">
                <a:effectLst/>
                <a:latin typeface="Times New Roman" panose="02020603050405020304" pitchFamily="18" charset="0"/>
                <a:ea typeface="Calibri" panose="020F0502020204030204" pitchFamily="34" charset="0"/>
                <a:cs typeface="Arial" panose="020B0604020202020204" pitchFamily="34" charset="0"/>
              </a:rPr>
              <a:t> </a:t>
            </a:r>
            <a:r>
              <a:rPr lang="en-US" sz="2400" kern="100" err="1">
                <a:effectLst/>
                <a:latin typeface="Times New Roman" panose="02020603050405020304" pitchFamily="18" charset="0"/>
                <a:ea typeface="Calibri" panose="020F0502020204030204" pitchFamily="34" charset="0"/>
                <a:cs typeface="Arial" panose="020B0604020202020204" pitchFamily="34" charset="0"/>
              </a:rPr>
              <a:t>vào</a:t>
            </a:r>
            <a:r>
              <a:rPr lang="en-US" sz="2400" kern="100">
                <a:effectLst/>
                <a:latin typeface="Times New Roman" panose="02020603050405020304" pitchFamily="18" charset="0"/>
                <a:ea typeface="Calibri" panose="020F0502020204030204" pitchFamily="34" charset="0"/>
                <a:cs typeface="Arial" panose="020B0604020202020204" pitchFamily="34" charset="0"/>
              </a:rPr>
              <a:t> file </a:t>
            </a:r>
            <a:r>
              <a:rPr lang="en-US" sz="2400" kern="100" err="1">
                <a:effectLst/>
                <a:latin typeface="Times New Roman" panose="02020603050405020304" pitchFamily="18" charset="0"/>
                <a:ea typeface="Calibri" panose="020F0502020204030204" pitchFamily="34" charset="0"/>
                <a:cs typeface="Arial" panose="020B0604020202020204" pitchFamily="34" charset="0"/>
              </a:rPr>
              <a:t>cấu</a:t>
            </a:r>
            <a:r>
              <a:rPr lang="en-US" sz="2400" kern="100">
                <a:effectLst/>
                <a:latin typeface="Times New Roman" panose="02020603050405020304" pitchFamily="18" charset="0"/>
                <a:ea typeface="Calibri" panose="020F0502020204030204" pitchFamily="34" charset="0"/>
                <a:cs typeface="Arial" panose="020B0604020202020204" pitchFamily="34" charset="0"/>
              </a:rPr>
              <a:t> </a:t>
            </a:r>
            <a:r>
              <a:rPr lang="en-US" sz="2400" kern="100" err="1">
                <a:effectLst/>
                <a:latin typeface="Times New Roman" panose="02020603050405020304" pitchFamily="18" charset="0"/>
                <a:ea typeface="Calibri" panose="020F0502020204030204" pitchFamily="34" charset="0"/>
                <a:cs typeface="Arial" panose="020B0604020202020204" pitchFamily="34" charset="0"/>
              </a:rPr>
              <a:t>hình</a:t>
            </a:r>
            <a:endParaRPr lang="en-US" sz="24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9374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9E5961-0579-99E3-0DE2-DB7D4B598D99}"/>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7D3E73E3-137F-38A2-935E-2B30CA66A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E93A99FB-55F3-2ED1-FF01-5EC3084DC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E5CBD14A-0104-5CB6-3388-D9E9A766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126BE1A6-19FE-82CA-603F-9424A8C28666}"/>
              </a:ext>
            </a:extLst>
          </p:cNvPr>
          <p:cNvSpPr txBox="1"/>
          <p:nvPr/>
        </p:nvSpPr>
        <p:spPr>
          <a:xfrm>
            <a:off x="998904" y="0"/>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E4AE85D-D946-F555-3B27-6F84EF8EA334}"/>
              </a:ext>
            </a:extLst>
          </p:cNvPr>
          <p:cNvSpPr txBox="1"/>
          <p:nvPr/>
        </p:nvSpPr>
        <p:spPr>
          <a:xfrm>
            <a:off x="767818" y="688522"/>
            <a:ext cx="9898911" cy="523220"/>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IV.</a:t>
            </a:r>
            <a:r>
              <a:rPr lang="en-US" sz="2800" b="1">
                <a:solidFill>
                  <a:srgbClr val="FF0000"/>
                </a:solidFill>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Aptos" panose="020B0004020202020204" pitchFamily="34" charset="0"/>
              </a:rPr>
              <a:t>Các</a:t>
            </a:r>
            <a:r>
              <a:rPr lang="en-US" sz="2800" b="1">
                <a:solidFill>
                  <a:srgbClr val="FF0000"/>
                </a:solidFill>
                <a:effectLst/>
                <a:latin typeface="Times New Roman" panose="02020603050405020304" pitchFamily="18" charset="0"/>
                <a:ea typeface="Aptos" panose="020B0004020202020204" pitchFamily="34" charset="0"/>
              </a:rPr>
              <a:t> bước triển khai</a:t>
            </a:r>
            <a:endParaRPr lang="vi-VN" sz="2800" b="0">
              <a:effectLst/>
            </a:endParaRPr>
          </a:p>
        </p:txBody>
      </p:sp>
      <p:sp>
        <p:nvSpPr>
          <p:cNvPr id="4" name="TextBox 3">
            <a:extLst>
              <a:ext uri="{FF2B5EF4-FFF2-40B4-BE49-F238E27FC236}">
                <a16:creationId xmlns:a16="http://schemas.microsoft.com/office/drawing/2014/main" id="{8B280A58-4808-D3F8-E1CB-D554FCDDC931}"/>
              </a:ext>
            </a:extLst>
          </p:cNvPr>
          <p:cNvSpPr txBox="1"/>
          <p:nvPr/>
        </p:nvSpPr>
        <p:spPr>
          <a:xfrm>
            <a:off x="749540" y="1196615"/>
            <a:ext cx="10804073" cy="978025"/>
          </a:xfrm>
          <a:prstGeom prst="rect">
            <a:avLst/>
          </a:prstGeom>
          <a:noFill/>
        </p:spPr>
        <p:txBody>
          <a:bodyPr wrap="square">
            <a:spAutoFit/>
          </a:bodyPr>
          <a:lstStyle/>
          <a:p>
            <a:pPr algn="just">
              <a:lnSpc>
                <a:spcPct val="107000"/>
              </a:lnSpc>
              <a:spcAft>
                <a:spcPts val="800"/>
              </a:spcAft>
            </a:pP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Thực</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hiện</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lệnh</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Courier New" panose="02070309020205020404" pitchFamily="49" charset="0"/>
                <a:ea typeface="Tahoma" panose="020B0604030504040204" pitchFamily="34" charset="0"/>
                <a:cs typeface="Courier New" panose="02070309020205020404" pitchFamily="49" charset="0"/>
              </a:rPr>
              <a:t>sudo</a:t>
            </a:r>
            <a:r>
              <a:rPr lang="en-US" sz="2400" kern="100">
                <a:effectLst/>
                <a:latin typeface="Courier New" panose="02070309020205020404" pitchFamily="49" charset="0"/>
                <a:ea typeface="Tahoma" panose="020B0604030504040204" pitchFamily="34" charset="0"/>
                <a:cs typeface="Courier New" panose="02070309020205020404" pitchFamily="49" charset="0"/>
              </a:rPr>
              <a:t> </a:t>
            </a:r>
            <a:r>
              <a:rPr lang="en-US" sz="2400" kern="100" err="1">
                <a:effectLst/>
                <a:latin typeface="Courier New" panose="02070309020205020404" pitchFamily="49" charset="0"/>
                <a:ea typeface="Tahoma" panose="020B0604030504040204" pitchFamily="34" charset="0"/>
                <a:cs typeface="Courier New" panose="02070309020205020404" pitchFamily="49" charset="0"/>
              </a:rPr>
              <a:t>systemctl</a:t>
            </a:r>
            <a:r>
              <a:rPr lang="en-US" sz="2400" kern="100">
                <a:effectLst/>
                <a:latin typeface="Courier New" panose="02070309020205020404" pitchFamily="49" charset="0"/>
                <a:ea typeface="Tahoma" panose="020B0604030504040204" pitchFamily="34" charset="0"/>
                <a:cs typeface="Courier New" panose="02070309020205020404" pitchFamily="49" charset="0"/>
              </a:rPr>
              <a:t> restart squid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để</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áp</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dụng</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cấu</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hình</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07000"/>
              </a:lnSpc>
              <a:spcAft>
                <a:spcPts val="800"/>
              </a:spcAft>
            </a:pP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Thực</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hiện</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lệnh</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Courier New" panose="02070309020205020404" pitchFamily="49" charset="0"/>
                <a:ea typeface="Tahoma" panose="020B0604030504040204" pitchFamily="34" charset="0"/>
                <a:cs typeface="Courier New" panose="02070309020205020404" pitchFamily="49" charset="0"/>
              </a:rPr>
              <a:t>sudo</a:t>
            </a:r>
            <a:r>
              <a:rPr lang="en-US" sz="2400" kern="100">
                <a:effectLst/>
                <a:latin typeface="Courier New" panose="02070309020205020404" pitchFamily="49" charset="0"/>
                <a:ea typeface="Tahoma" panose="020B0604030504040204" pitchFamily="34" charset="0"/>
                <a:cs typeface="Courier New" panose="02070309020205020404" pitchFamily="49" charset="0"/>
              </a:rPr>
              <a:t> </a:t>
            </a:r>
            <a:r>
              <a:rPr lang="en-US" sz="2400" kern="100" err="1">
                <a:effectLst/>
                <a:latin typeface="Courier New" panose="02070309020205020404" pitchFamily="49" charset="0"/>
                <a:ea typeface="Tahoma" panose="020B0604030504040204" pitchFamily="34" charset="0"/>
                <a:cs typeface="Courier New" panose="02070309020205020404" pitchFamily="49" charset="0"/>
              </a:rPr>
              <a:t>systemctl</a:t>
            </a:r>
            <a:r>
              <a:rPr lang="en-US" sz="2400" kern="100">
                <a:effectLst/>
                <a:latin typeface="Courier New" panose="02070309020205020404" pitchFamily="49" charset="0"/>
                <a:ea typeface="Tahoma" panose="020B0604030504040204" pitchFamily="34" charset="0"/>
                <a:cs typeface="Courier New" panose="02070309020205020404" pitchFamily="49" charset="0"/>
              </a:rPr>
              <a:t> status squid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để</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kiểm</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tra</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tình</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a:t>
            </a:r>
            <a:r>
              <a:rPr lang="en-US" sz="2400" kern="100" err="1">
                <a:effectLst/>
                <a:latin typeface="Times New Roman" panose="02020603050405020304" pitchFamily="18" charset="0"/>
                <a:ea typeface="Tahoma" panose="020B0604030504040204" pitchFamily="34" charset="0"/>
                <a:cs typeface="Times New Roman" panose="02020603050405020304" pitchFamily="18" charset="0"/>
              </a:rPr>
              <a:t>trạng</a:t>
            </a:r>
            <a:r>
              <a:rPr lang="en-US" sz="2400" kern="100">
                <a:effectLst/>
                <a:latin typeface="Times New Roman" panose="02020603050405020304" pitchFamily="18" charset="0"/>
                <a:ea typeface="Tahoma" panose="020B0604030504040204" pitchFamily="34" charset="0"/>
                <a:cs typeface="Times New Roman" panose="02020603050405020304" pitchFamily="18" charset="0"/>
              </a:rPr>
              <a:t> Squid</a:t>
            </a:r>
          </a:p>
        </p:txBody>
      </p:sp>
      <p:pic>
        <p:nvPicPr>
          <p:cNvPr id="6" name="Hình ảnh 1" descr="Ảnh có chứa văn bản, ảnh chụp màn hình, Phông chữ&#10;&#10;Mô tả được tạo tự động">
            <a:extLst>
              <a:ext uri="{FF2B5EF4-FFF2-40B4-BE49-F238E27FC236}">
                <a16:creationId xmlns:a16="http://schemas.microsoft.com/office/drawing/2014/main" id="{62AEC13C-2930-2BDE-7464-2339A08483D2}"/>
              </a:ext>
            </a:extLst>
          </p:cNvPr>
          <p:cNvPicPr>
            <a:picLocks noChangeAspect="1"/>
          </p:cNvPicPr>
          <p:nvPr/>
        </p:nvPicPr>
        <p:blipFill>
          <a:blip r:embed="rId2"/>
          <a:stretch>
            <a:fillRect/>
          </a:stretch>
        </p:blipFill>
        <p:spPr>
          <a:xfrm>
            <a:off x="848042" y="2231579"/>
            <a:ext cx="10143808" cy="4101788"/>
          </a:xfrm>
          <a:prstGeom prst="rect">
            <a:avLst/>
          </a:prstGeom>
        </p:spPr>
      </p:pic>
    </p:spTree>
    <p:extLst>
      <p:ext uri="{BB962C8B-B14F-4D97-AF65-F5344CB8AC3E}">
        <p14:creationId xmlns:p14="http://schemas.microsoft.com/office/powerpoint/2010/main" val="3755155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0EEC43-6A00-F789-DE3E-D0C12D857D97}"/>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4B61582D-674E-0543-F370-C9E6D795A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6D47581-350E-FA7F-48D2-F05356A4C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EB84381E-08C3-28F7-9701-417D3A03A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211A71A-08A7-514B-6041-D6A38D90F284}"/>
              </a:ext>
            </a:extLst>
          </p:cNvPr>
          <p:cNvSpPr txBox="1"/>
          <p:nvPr/>
        </p:nvSpPr>
        <p:spPr>
          <a:xfrm>
            <a:off x="965200" y="709777"/>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BF563B31-76FF-AF1F-28D3-A53B9271733E}"/>
              </a:ext>
            </a:extLst>
          </p:cNvPr>
          <p:cNvSpPr txBox="1"/>
          <p:nvPr/>
        </p:nvSpPr>
        <p:spPr>
          <a:xfrm>
            <a:off x="865672" y="1302583"/>
            <a:ext cx="9898911" cy="1461939"/>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V.</a:t>
            </a:r>
            <a:r>
              <a:rPr lang="en-US" sz="2800" b="1">
                <a:solidFill>
                  <a:srgbClr val="FF0000"/>
                </a:solidFill>
                <a:latin typeface="Times New Roman" panose="02020603050405020304" pitchFamily="18" charset="0"/>
                <a:ea typeface="Times New Roman" panose="02020603050405020304" pitchFamily="18" charset="0"/>
              </a:rPr>
              <a:t> D</a:t>
            </a:r>
            <a:r>
              <a:rPr lang="en-US" sz="2800" b="1">
                <a:solidFill>
                  <a:srgbClr val="FF0000"/>
                </a:solidFill>
                <a:effectLst/>
                <a:latin typeface="Times New Roman" panose="02020603050405020304" pitchFamily="18" charset="0"/>
                <a:ea typeface="Aptos" panose="020B0004020202020204" pitchFamily="34" charset="0"/>
              </a:rPr>
              <a:t>emo</a:t>
            </a:r>
            <a:endParaRPr lang="en-US" sz="2800">
              <a:solidFill>
                <a:srgbClr val="FF0000"/>
              </a:solidFill>
              <a:latin typeface="Times New Roman" panose="02020603050405020304" pitchFamily="18" charset="0"/>
              <a:ea typeface="Aptos" panose="020B0004020202020204" pitchFamily="34" charset="0"/>
            </a:endParaRPr>
          </a:p>
          <a:p>
            <a:pPr marR="0" lvl="0">
              <a:spcBef>
                <a:spcPts val="0"/>
              </a:spcBef>
              <a:spcAft>
                <a:spcPts val="600"/>
              </a:spcAft>
              <a:tabLst>
                <a:tab pos="400050" algn="l"/>
              </a:tabLst>
            </a:pP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1. </a:t>
            </a:r>
            <a:r>
              <a:rPr lang="en-US" sz="2800" b="1" err="1">
                <a:latin typeface="Times New Roman" panose="02020603050405020304" pitchFamily="18" charset="0"/>
                <a:ea typeface="Tahoma" panose="020B0604030504040204" pitchFamily="34" charset="0"/>
                <a:cs typeface="Times New Roman" panose="02020603050405020304" pitchFamily="18" charset="0"/>
              </a:rPr>
              <a:t>Kiểm</a:t>
            </a:r>
            <a:r>
              <a:rPr lang="en-US" sz="2800" b="1">
                <a:latin typeface="Times New Roman" panose="02020603050405020304" pitchFamily="18" charset="0"/>
                <a:ea typeface="Tahoma" panose="020B0604030504040204" pitchFamily="34" charset="0"/>
                <a:cs typeface="Times New Roman" panose="02020603050405020304" pitchFamily="18" charset="0"/>
              </a:rPr>
              <a:t> </a:t>
            </a:r>
            <a:r>
              <a:rPr lang="en-US" sz="2800" b="1" err="1">
                <a:latin typeface="Times New Roman" panose="02020603050405020304" pitchFamily="18" charset="0"/>
                <a:ea typeface="Tahoma" panose="020B0604030504040204" pitchFamily="34" charset="0"/>
                <a:cs typeface="Times New Roman" panose="02020603050405020304" pitchFamily="18" charset="0"/>
              </a:rPr>
              <a:t>soát</a:t>
            </a:r>
            <a:r>
              <a:rPr lang="en-US" sz="2800" b="1">
                <a:latin typeface="Times New Roman" panose="02020603050405020304" pitchFamily="18" charset="0"/>
                <a:ea typeface="Tahoma" panose="020B0604030504040204" pitchFamily="34" charset="0"/>
                <a:cs typeface="Times New Roman" panose="02020603050405020304" pitchFamily="18" charset="0"/>
              </a:rPr>
              <a:t> </a:t>
            </a:r>
            <a:r>
              <a:rPr lang="en-US" sz="2800" b="1" err="1">
                <a:latin typeface="Times New Roman" panose="02020603050405020304" pitchFamily="18" charset="0"/>
                <a:ea typeface="Tahoma" panose="020B0604030504040204" pitchFamily="34" charset="0"/>
                <a:cs typeface="Times New Roman" panose="02020603050405020304" pitchFamily="18" charset="0"/>
              </a:rPr>
              <a:t>truy</a:t>
            </a:r>
            <a:r>
              <a:rPr lang="en-US" sz="2800" b="1">
                <a:latin typeface="Times New Roman" panose="02020603050405020304" pitchFamily="18" charset="0"/>
                <a:ea typeface="Tahoma" panose="020B0604030504040204" pitchFamily="34" charset="0"/>
                <a:cs typeface="Times New Roman" panose="02020603050405020304" pitchFamily="18" charset="0"/>
              </a:rPr>
              <a:t> </a:t>
            </a:r>
            <a:r>
              <a:rPr lang="en-US" sz="2800" b="1" err="1">
                <a:latin typeface="Times New Roman" panose="02020603050405020304" pitchFamily="18" charset="0"/>
                <a:ea typeface="Tahoma" panose="020B0604030504040204" pitchFamily="34" charset="0"/>
                <a:cs typeface="Times New Roman" panose="02020603050405020304" pitchFamily="18" charset="0"/>
              </a:rPr>
              <a:t>cập</a:t>
            </a:r>
            <a:r>
              <a:rPr lang="en-US" sz="2800" b="1">
                <a:latin typeface="Times New Roman" panose="02020603050405020304" pitchFamily="18" charset="0"/>
                <a:ea typeface="Tahoma" panose="020B0604030504040204" pitchFamily="34" charset="0"/>
                <a:cs typeface="Times New Roman" panose="02020603050405020304" pitchFamily="18" charset="0"/>
              </a:rPr>
              <a:t> (Access Control)</a:t>
            </a:r>
            <a:br>
              <a:rPr lang="vi-VN" sz="2800" b="0">
                <a:effectLst/>
              </a:rPr>
            </a:br>
            <a:endParaRPr lang="vi-VN" sz="2800" b="0">
              <a:effectLst/>
            </a:endParaRPr>
          </a:p>
        </p:txBody>
      </p:sp>
      <p:sp>
        <p:nvSpPr>
          <p:cNvPr id="2" name="Hộp Văn bản 1">
            <a:extLst>
              <a:ext uri="{FF2B5EF4-FFF2-40B4-BE49-F238E27FC236}">
                <a16:creationId xmlns:a16="http://schemas.microsoft.com/office/drawing/2014/main" id="{DD36EFEA-608A-981E-184E-639F1054E88E}"/>
              </a:ext>
            </a:extLst>
          </p:cNvPr>
          <p:cNvSpPr txBox="1"/>
          <p:nvPr/>
        </p:nvSpPr>
        <p:spPr>
          <a:xfrm>
            <a:off x="831968" y="2392122"/>
            <a:ext cx="10494360" cy="4016484"/>
          </a:xfrm>
          <a:prstGeom prst="rect">
            <a:avLst/>
          </a:prstGeom>
          <a:noFill/>
        </p:spPr>
        <p:txBody>
          <a:bodyPr wrap="square" rtlCol="0">
            <a:spAutoFit/>
          </a:bodyPr>
          <a:lstStyle/>
          <a:p>
            <a:pPr>
              <a:spcAft>
                <a:spcPts val="600"/>
              </a:spcAft>
            </a:pPr>
            <a:r>
              <a:rPr lang="vi-VN" sz="2400" b="1">
                <a:latin typeface="+mj-lt"/>
              </a:rPr>
              <a:t>Mục tiêu:</a:t>
            </a:r>
          </a:p>
          <a:p>
            <a:pPr>
              <a:spcAft>
                <a:spcPts val="600"/>
              </a:spcAft>
            </a:pPr>
            <a:r>
              <a:rPr lang="vi-VN" sz="2400">
                <a:latin typeface="+mj-lt"/>
              </a:rPr>
              <a:t>Giới hạn quyền truy cập vào các trang web cụ thể cho một nhóm người dùng trong mạng.</a:t>
            </a:r>
          </a:p>
          <a:p>
            <a:pPr>
              <a:spcAft>
                <a:spcPts val="600"/>
              </a:spcAft>
            </a:pPr>
            <a:r>
              <a:rPr lang="vi-VN" sz="2400" b="1">
                <a:latin typeface="+mj-lt"/>
              </a:rPr>
              <a:t>Mô tả kịch bản:</a:t>
            </a:r>
          </a:p>
          <a:p>
            <a:pPr marL="171450" indent="-171450">
              <a:buFont typeface="Arial" panose="020B0604020202020204" pitchFamily="34" charset="0"/>
              <a:buChar char="•"/>
            </a:pPr>
            <a:r>
              <a:rPr lang="vi-VN" sz="2400">
                <a:latin typeface="+mj-lt"/>
              </a:rPr>
              <a:t>Người dùng trong mạng con </a:t>
            </a:r>
            <a:r>
              <a:rPr lang="vi-VN" sz="2400" b="1">
                <a:latin typeface="+mj-lt"/>
              </a:rPr>
              <a:t>192.168.1.0/24</a:t>
            </a:r>
            <a:r>
              <a:rPr lang="vi-VN" sz="2400">
                <a:latin typeface="+mj-lt"/>
              </a:rPr>
              <a:t> sẽ chỉ được phép truy cập internet trong giờ làm việc (từ 9:00 đến 18:00). </a:t>
            </a:r>
            <a:endParaRPr lang="en-US" sz="2400">
              <a:latin typeface="+mj-lt"/>
            </a:endParaRPr>
          </a:p>
          <a:p>
            <a:pPr marL="171450" indent="-171450">
              <a:buFont typeface="Arial" panose="020B0604020202020204" pitchFamily="34" charset="0"/>
              <a:buChar char="•"/>
            </a:pPr>
            <a:r>
              <a:rPr lang="vi-VN" sz="2400">
                <a:latin typeface="+mj-lt"/>
              </a:rPr>
              <a:t>Ngoài ra, họ sẽ không thể truy cập vào các trang web như </a:t>
            </a:r>
            <a:r>
              <a:rPr lang="vi-VN" sz="2400" b="1">
                <a:latin typeface="+mj-lt"/>
              </a:rPr>
              <a:t>Facebook</a:t>
            </a:r>
            <a:r>
              <a:rPr lang="vi-VN" sz="2400">
                <a:latin typeface="+mj-lt"/>
              </a:rPr>
              <a:t> và </a:t>
            </a:r>
            <a:r>
              <a:rPr lang="vi-VN" sz="2400" b="1">
                <a:latin typeface="+mj-lt"/>
              </a:rPr>
              <a:t>YouTube</a:t>
            </a:r>
            <a:r>
              <a:rPr lang="vi-VN" sz="2400">
                <a:latin typeface="+mj-lt"/>
              </a:rPr>
              <a:t> trong suốt thời gian làm việc.</a:t>
            </a:r>
          </a:p>
          <a:p>
            <a:pPr>
              <a:buFont typeface="Arial" panose="020B0604020202020204" pitchFamily="34" charset="0"/>
              <a:buChar char="•"/>
            </a:pPr>
            <a:endParaRPr lang="vi-VN" sz="2400">
              <a:latin typeface="+mj-lt"/>
            </a:endParaRPr>
          </a:p>
          <a:p>
            <a:endParaRPr lang="vi-VN" sz="2400">
              <a:latin typeface="+mj-lt"/>
            </a:endParaRPr>
          </a:p>
        </p:txBody>
      </p:sp>
    </p:spTree>
    <p:extLst>
      <p:ext uri="{BB962C8B-B14F-4D97-AF65-F5344CB8AC3E}">
        <p14:creationId xmlns:p14="http://schemas.microsoft.com/office/powerpoint/2010/main" val="3887109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FBD3F9-6C75-E130-8D30-A6654C3CE66F}"/>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99DAC411-FFED-343D-6A37-FE29A6BB4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DE0C7EC-CEB3-2A15-4A23-AD6CD0AC8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76530CF5-620C-279F-9064-9E0281A97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B1E08C31-8D92-7807-DE69-EA822C570E1B}"/>
              </a:ext>
            </a:extLst>
          </p:cNvPr>
          <p:cNvSpPr txBox="1"/>
          <p:nvPr/>
        </p:nvSpPr>
        <p:spPr>
          <a:xfrm>
            <a:off x="932683" y="776087"/>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144C6684-D52C-D849-F3F1-33C5BEA0110A}"/>
              </a:ext>
            </a:extLst>
          </p:cNvPr>
          <p:cNvSpPr txBox="1"/>
          <p:nvPr/>
        </p:nvSpPr>
        <p:spPr>
          <a:xfrm>
            <a:off x="866462" y="1263423"/>
            <a:ext cx="9898911" cy="1461939"/>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latin typeface="Times New Roman" panose="02020603050405020304" pitchFamily="18" charset="0"/>
                <a:ea typeface="Times New Roman" panose="02020603050405020304" pitchFamily="18" charset="0"/>
              </a:rPr>
              <a:t>V</a:t>
            </a:r>
            <a:r>
              <a:rPr lang="en-US" sz="2800" b="1">
                <a:solidFill>
                  <a:srgbClr val="FF0000"/>
                </a:solidFill>
                <a:effectLst/>
                <a:latin typeface="Times New Roman" panose="02020603050405020304" pitchFamily="18" charset="0"/>
                <a:ea typeface="Times New Roman" panose="02020603050405020304" pitchFamily="18" charset="0"/>
              </a:rPr>
              <a:t>.</a:t>
            </a:r>
            <a:r>
              <a:rPr lang="en-US" sz="2800" b="1">
                <a:solidFill>
                  <a:srgbClr val="FF0000"/>
                </a:solidFill>
                <a:latin typeface="Times New Roman" panose="02020603050405020304" pitchFamily="18" charset="0"/>
                <a:ea typeface="Times New Roman" panose="02020603050405020304" pitchFamily="18" charset="0"/>
              </a:rPr>
              <a:t> D</a:t>
            </a:r>
            <a:r>
              <a:rPr lang="en-US" sz="2800" b="1">
                <a:solidFill>
                  <a:srgbClr val="FF0000"/>
                </a:solidFill>
                <a:effectLst/>
                <a:latin typeface="Times New Roman" panose="02020603050405020304" pitchFamily="18" charset="0"/>
                <a:ea typeface="Aptos" panose="020B0004020202020204" pitchFamily="34" charset="0"/>
              </a:rPr>
              <a:t>emo</a:t>
            </a:r>
            <a:endParaRPr lang="en-US" sz="2800">
              <a:solidFill>
                <a:srgbClr val="FF0000"/>
              </a:solidFill>
              <a:latin typeface="Times New Roman" panose="02020603050405020304" pitchFamily="18" charset="0"/>
              <a:ea typeface="Aptos" panose="020B0004020202020204" pitchFamily="34" charset="0"/>
            </a:endParaRPr>
          </a:p>
          <a:p>
            <a:pPr marR="0" lvl="0">
              <a:spcBef>
                <a:spcPts val="0"/>
              </a:spcBef>
              <a:spcAft>
                <a:spcPts val="600"/>
              </a:spcAft>
              <a:tabLst>
                <a:tab pos="400050" algn="l"/>
              </a:tabLst>
            </a:pPr>
            <a:r>
              <a:rPr lang="en-US" sz="2800" b="1" kern="100">
                <a:latin typeface="Times New Roman" panose="02020603050405020304" pitchFamily="18" charset="0"/>
                <a:ea typeface="Aptos" panose="020B0004020202020204" pitchFamily="34" charset="0"/>
                <a:cs typeface="Times New Roman" panose="02020603050405020304" pitchFamily="18" charset="0"/>
              </a:rPr>
              <a:t>2</a:t>
            </a: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 </a:t>
            </a:r>
            <a:r>
              <a:rPr lang="vi-VN" sz="2800" b="1">
                <a:latin typeface="+mj-lt"/>
              </a:rPr>
              <a:t>Caching</a:t>
            </a:r>
            <a:br>
              <a:rPr lang="vi-VN" sz="2800" b="0">
                <a:effectLst/>
              </a:rPr>
            </a:br>
            <a:endParaRPr lang="vi-VN" sz="2800" b="0">
              <a:effectLst/>
            </a:endParaRPr>
          </a:p>
        </p:txBody>
      </p:sp>
      <p:sp>
        <p:nvSpPr>
          <p:cNvPr id="2" name="Hộp Văn bản 1">
            <a:extLst>
              <a:ext uri="{FF2B5EF4-FFF2-40B4-BE49-F238E27FC236}">
                <a16:creationId xmlns:a16="http://schemas.microsoft.com/office/drawing/2014/main" id="{12BF73C3-0142-87D7-DB54-19DA0A8D28A3}"/>
              </a:ext>
            </a:extLst>
          </p:cNvPr>
          <p:cNvSpPr txBox="1"/>
          <p:nvPr/>
        </p:nvSpPr>
        <p:spPr>
          <a:xfrm>
            <a:off x="932683" y="2276791"/>
            <a:ext cx="10392855" cy="3724096"/>
          </a:xfrm>
          <a:prstGeom prst="rect">
            <a:avLst/>
          </a:prstGeom>
          <a:noFill/>
        </p:spPr>
        <p:txBody>
          <a:bodyPr wrap="square" rtlCol="0">
            <a:spAutoFit/>
          </a:bodyPr>
          <a:lstStyle/>
          <a:p>
            <a:pPr>
              <a:spcAft>
                <a:spcPts val="600"/>
              </a:spcAft>
            </a:pPr>
            <a:r>
              <a:rPr lang="vi-VN" sz="2400" b="1">
                <a:latin typeface="+mj-lt"/>
              </a:rPr>
              <a:t>Mục tiêu:</a:t>
            </a:r>
          </a:p>
          <a:p>
            <a:pPr>
              <a:spcAft>
                <a:spcPts val="600"/>
              </a:spcAft>
            </a:pPr>
            <a:r>
              <a:rPr lang="vi-VN" sz="2400">
                <a:latin typeface="+mj-lt"/>
              </a:rPr>
              <a:t>Sử dụng tính năng </a:t>
            </a:r>
            <a:r>
              <a:rPr lang="vi-VN" sz="2400" b="1">
                <a:latin typeface="+mj-lt"/>
              </a:rPr>
              <a:t>caching</a:t>
            </a:r>
            <a:r>
              <a:rPr lang="vi-VN" sz="2400">
                <a:latin typeface="+mj-lt"/>
              </a:rPr>
              <a:t> của Squid Proxy để lưu trữ các nội dung thường xuyên truy cập từ Internet, giúp giảm thời gian tải và tăng tốc độ download của người dùng mạng nội bộ.</a:t>
            </a:r>
            <a:endParaRPr lang="en-US" sz="2400">
              <a:latin typeface="+mj-lt"/>
            </a:endParaRPr>
          </a:p>
          <a:p>
            <a:pPr>
              <a:spcAft>
                <a:spcPts val="600"/>
              </a:spcAft>
            </a:pPr>
            <a:r>
              <a:rPr lang="vi-VN" sz="2400" b="1">
                <a:latin typeface="+mj-lt"/>
              </a:rPr>
              <a:t>Mô tả kịch bản:</a:t>
            </a:r>
          </a:p>
          <a:p>
            <a:pPr marL="171450" indent="-171450">
              <a:spcAft>
                <a:spcPts val="600"/>
              </a:spcAft>
              <a:buFont typeface="Arial" panose="020B0604020202020204" pitchFamily="34" charset="0"/>
              <a:buChar char="•"/>
            </a:pPr>
            <a:r>
              <a:rPr lang="vi-VN" sz="2400">
                <a:latin typeface="+mj-lt"/>
              </a:rPr>
              <a:t>Khi người dùng A tải một tài liệu lớn lần đầu tiên, file sẽ được tải từ Internet và Squid Proxy sẽ lưu nó vào bộ nhớ đệm (cache).</a:t>
            </a:r>
            <a:r>
              <a:rPr lang="en-US" sz="2400">
                <a:latin typeface="+mj-lt"/>
              </a:rPr>
              <a:t> </a:t>
            </a:r>
          </a:p>
          <a:p>
            <a:pPr marL="171450" indent="-171450">
              <a:spcAft>
                <a:spcPts val="600"/>
              </a:spcAft>
              <a:buFont typeface="Arial" panose="020B0604020202020204" pitchFamily="34" charset="0"/>
              <a:buChar char="•"/>
            </a:pPr>
            <a:r>
              <a:rPr lang="vi-VN" sz="2400">
                <a:latin typeface="+mj-lt"/>
              </a:rPr>
              <a:t>Khi người dùng B (và các người dùng khác) yêu cầu tải xuống cùng tài liệu, Squid Proxy sẽ phục vụ file từ bộ nhớ đệm thay vì tải lại từ Internet.</a:t>
            </a:r>
          </a:p>
        </p:txBody>
      </p:sp>
    </p:spTree>
    <p:extLst>
      <p:ext uri="{BB962C8B-B14F-4D97-AF65-F5344CB8AC3E}">
        <p14:creationId xmlns:p14="http://schemas.microsoft.com/office/powerpoint/2010/main" val="4035407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1AC7AB-7D13-7BDA-691B-9A5763E10AFC}"/>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6E9BB2C7-B43D-24AE-FB55-A3079D744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E290AEDB-BF16-1EE9-24A1-986F06BC2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F64C284C-8965-DBB7-7C35-D860CCF0E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7CC2CEBA-CF12-0740-EF80-893D19C8A633}"/>
              </a:ext>
            </a:extLst>
          </p:cNvPr>
          <p:cNvSpPr txBox="1"/>
          <p:nvPr/>
        </p:nvSpPr>
        <p:spPr>
          <a:xfrm>
            <a:off x="998904" y="755396"/>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A9D7D77-33D4-9233-2AA0-2BD3B5374A8A}"/>
              </a:ext>
            </a:extLst>
          </p:cNvPr>
          <p:cNvSpPr txBox="1"/>
          <p:nvPr/>
        </p:nvSpPr>
        <p:spPr>
          <a:xfrm>
            <a:off x="798661" y="1290338"/>
            <a:ext cx="9898911" cy="1461939"/>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latin typeface="Times New Roman" panose="02020603050405020304" pitchFamily="18" charset="0"/>
                <a:ea typeface="Times New Roman" panose="02020603050405020304" pitchFamily="18" charset="0"/>
              </a:rPr>
              <a:t>V</a:t>
            </a:r>
            <a:r>
              <a:rPr lang="en-US" sz="2800" b="1">
                <a:solidFill>
                  <a:srgbClr val="FF0000"/>
                </a:solidFill>
                <a:effectLst/>
                <a:latin typeface="Times New Roman" panose="02020603050405020304" pitchFamily="18" charset="0"/>
                <a:ea typeface="Times New Roman" panose="02020603050405020304" pitchFamily="18" charset="0"/>
              </a:rPr>
              <a:t>. D</a:t>
            </a:r>
            <a:r>
              <a:rPr lang="en-US" sz="2800" b="1">
                <a:solidFill>
                  <a:srgbClr val="FF0000"/>
                </a:solidFill>
                <a:effectLst/>
                <a:latin typeface="Times New Roman" panose="02020603050405020304" pitchFamily="18" charset="0"/>
                <a:ea typeface="Aptos" panose="020B0004020202020204" pitchFamily="34" charset="0"/>
              </a:rPr>
              <a:t>emo</a:t>
            </a:r>
            <a:endParaRPr lang="en-US" sz="2800">
              <a:solidFill>
                <a:srgbClr val="FF0000"/>
              </a:solidFill>
              <a:effectLst/>
              <a:latin typeface="Times New Roman" panose="02020603050405020304" pitchFamily="18" charset="0"/>
              <a:ea typeface="Times New Roman" panose="02020603050405020304" pitchFamily="18" charset="0"/>
            </a:endParaRPr>
          </a:p>
          <a:p>
            <a:r>
              <a:rPr lang="en-US" sz="2800" b="1" kern="100">
                <a:latin typeface="Times New Roman" panose="02020603050405020304" pitchFamily="18" charset="0"/>
                <a:ea typeface="Aptos" panose="020B0004020202020204" pitchFamily="34" charset="0"/>
                <a:cs typeface="Times New Roman" panose="02020603050405020304" pitchFamily="18" charset="0"/>
              </a:rPr>
              <a:t>3</a:t>
            </a: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 </a:t>
            </a:r>
            <a:r>
              <a:rPr lang="vi-VN" sz="2800" b="1">
                <a:latin typeface="+mj-lt"/>
              </a:rPr>
              <a:t>Bandwidth Management</a:t>
            </a:r>
            <a:br>
              <a:rPr lang="vi-VN" sz="2800" b="0">
                <a:effectLst/>
              </a:rPr>
            </a:br>
            <a:endParaRPr lang="vi-VN" sz="2800" b="0">
              <a:effectLst/>
            </a:endParaRPr>
          </a:p>
        </p:txBody>
      </p:sp>
      <p:sp>
        <p:nvSpPr>
          <p:cNvPr id="2" name="Hộp Văn bản 1">
            <a:extLst>
              <a:ext uri="{FF2B5EF4-FFF2-40B4-BE49-F238E27FC236}">
                <a16:creationId xmlns:a16="http://schemas.microsoft.com/office/drawing/2014/main" id="{F5B8D0CA-4425-CFCE-47C0-5E9F374CEB48}"/>
              </a:ext>
            </a:extLst>
          </p:cNvPr>
          <p:cNvSpPr txBox="1"/>
          <p:nvPr/>
        </p:nvSpPr>
        <p:spPr>
          <a:xfrm>
            <a:off x="798661" y="2372857"/>
            <a:ext cx="10594678" cy="3431709"/>
          </a:xfrm>
          <a:prstGeom prst="rect">
            <a:avLst/>
          </a:prstGeom>
          <a:noFill/>
        </p:spPr>
        <p:txBody>
          <a:bodyPr wrap="square" rtlCol="0">
            <a:spAutoFit/>
          </a:bodyPr>
          <a:lstStyle/>
          <a:p>
            <a:pPr>
              <a:spcAft>
                <a:spcPts val="600"/>
              </a:spcAft>
            </a:pPr>
            <a:r>
              <a:rPr lang="vi-VN" sz="2400" b="1">
                <a:latin typeface="+mj-lt"/>
              </a:rPr>
              <a:t>Mục tiêu:</a:t>
            </a:r>
          </a:p>
          <a:p>
            <a:pPr>
              <a:spcAft>
                <a:spcPts val="600"/>
              </a:spcAft>
            </a:pPr>
            <a:r>
              <a:rPr lang="vi-VN" sz="2400">
                <a:latin typeface="+mj-lt"/>
              </a:rPr>
              <a:t>Giới hạn băng thông cho một nhóm người dùng để tối ưu hóa việc sử dụng mạng.</a:t>
            </a:r>
          </a:p>
          <a:p>
            <a:pPr>
              <a:spcAft>
                <a:spcPts val="600"/>
              </a:spcAft>
            </a:pPr>
            <a:r>
              <a:rPr lang="vi-VN" sz="2400" b="1">
                <a:latin typeface="+mj-lt"/>
              </a:rPr>
              <a:t>Mô tả kịch bản:</a:t>
            </a:r>
          </a:p>
          <a:p>
            <a:pPr marL="114300" indent="-114300">
              <a:spcAft>
                <a:spcPts val="600"/>
              </a:spcAft>
              <a:buFont typeface="Arial" panose="020B0604020202020204" pitchFamily="34" charset="0"/>
              <a:buChar char="•"/>
              <a:tabLst>
                <a:tab pos="114300" algn="l"/>
              </a:tabLst>
            </a:pPr>
            <a:r>
              <a:rPr lang="en-US" sz="2400">
                <a:latin typeface="+mj-lt"/>
              </a:rPr>
              <a:t> </a:t>
            </a:r>
            <a:r>
              <a:rPr lang="vi-VN" sz="2400">
                <a:latin typeface="+mj-lt"/>
              </a:rPr>
              <a:t>Người dùng trong mạng </a:t>
            </a:r>
            <a:r>
              <a:rPr lang="vi-VN" sz="2400" b="1">
                <a:latin typeface="+mj-lt"/>
              </a:rPr>
              <a:t>192.168.1.0/24</a:t>
            </a:r>
            <a:r>
              <a:rPr lang="vi-VN" sz="2400">
                <a:latin typeface="+mj-lt"/>
              </a:rPr>
              <a:t> bị giới hạn băng thông tổng là </a:t>
            </a:r>
            <a:r>
              <a:rPr lang="vi-VN" sz="2400" b="1">
                <a:latin typeface="+mj-lt"/>
              </a:rPr>
              <a:t>64 KB/s</a:t>
            </a:r>
            <a:r>
              <a:rPr lang="vi-VN" sz="2400">
                <a:latin typeface="+mj-lt"/>
              </a:rPr>
              <a:t> và mỗi kết nối cá nhân chỉ được phép sử dụng </a:t>
            </a:r>
            <a:r>
              <a:rPr lang="vi-VN" sz="2400" b="1">
                <a:latin typeface="+mj-lt"/>
              </a:rPr>
              <a:t>16 KB/s</a:t>
            </a:r>
            <a:r>
              <a:rPr lang="vi-VN" sz="2400">
                <a:latin typeface="+mj-lt"/>
              </a:rPr>
              <a:t>. </a:t>
            </a:r>
            <a:endParaRPr lang="en-US" sz="2400">
              <a:latin typeface="+mj-lt"/>
            </a:endParaRPr>
          </a:p>
          <a:p>
            <a:pPr marL="114300" indent="-114300">
              <a:spcAft>
                <a:spcPts val="600"/>
              </a:spcAft>
              <a:buFont typeface="Arial" panose="020B0604020202020204" pitchFamily="34" charset="0"/>
              <a:buChar char="•"/>
              <a:tabLst>
                <a:tab pos="114300" algn="l"/>
              </a:tabLst>
            </a:pPr>
            <a:r>
              <a:rPr lang="en-US" sz="2400">
                <a:latin typeface="+mj-lt"/>
              </a:rPr>
              <a:t> </a:t>
            </a:r>
            <a:r>
              <a:rPr lang="vi-VN" sz="2400">
                <a:latin typeface="+mj-lt"/>
              </a:rPr>
              <a:t>Điều này giúp tránh tình trạng sử dụng quá mức băng thông và đảm bảo phân phối băng thông đồng đều cho mọi người dùng.</a:t>
            </a:r>
          </a:p>
          <a:p>
            <a:endParaRPr lang="vi-VN" sz="2400">
              <a:latin typeface="+mj-lt"/>
            </a:endParaRPr>
          </a:p>
        </p:txBody>
      </p:sp>
    </p:spTree>
    <p:extLst>
      <p:ext uri="{BB962C8B-B14F-4D97-AF65-F5344CB8AC3E}">
        <p14:creationId xmlns:p14="http://schemas.microsoft.com/office/powerpoint/2010/main" val="220434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E88982-8471-BC67-AF91-16C2D147D91F}"/>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07B48719-DF8D-EDCB-A7E8-30ECC61E0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98F5D25A-975C-B1B5-E8A5-2B736CBD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482D117F-F278-1D79-2A60-04AA1B45A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2FAF9BD-64A5-9AF8-DCC7-953A2753701A}"/>
              </a:ext>
            </a:extLst>
          </p:cNvPr>
          <p:cNvSpPr txBox="1"/>
          <p:nvPr/>
        </p:nvSpPr>
        <p:spPr>
          <a:xfrm>
            <a:off x="999231" y="683736"/>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2F54C4D-4DF7-8EF3-CF9C-773E21A8F0ED}"/>
              </a:ext>
            </a:extLst>
          </p:cNvPr>
          <p:cNvSpPr txBox="1"/>
          <p:nvPr/>
        </p:nvSpPr>
        <p:spPr>
          <a:xfrm>
            <a:off x="798988" y="1172557"/>
            <a:ext cx="9898911" cy="1461939"/>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V.</a:t>
            </a:r>
            <a:r>
              <a:rPr lang="en-US" sz="2800" b="1">
                <a:solidFill>
                  <a:srgbClr val="FF0000"/>
                </a:solidFill>
                <a:latin typeface="Times New Roman" panose="02020603050405020304" pitchFamily="18" charset="0"/>
                <a:ea typeface="Times New Roman" panose="02020603050405020304" pitchFamily="18" charset="0"/>
              </a:rPr>
              <a:t> D</a:t>
            </a:r>
            <a:r>
              <a:rPr lang="en-US" sz="2800" b="1">
                <a:solidFill>
                  <a:srgbClr val="FF0000"/>
                </a:solidFill>
                <a:effectLst/>
                <a:latin typeface="Times New Roman" panose="02020603050405020304" pitchFamily="18" charset="0"/>
                <a:ea typeface="Aptos" panose="020B0004020202020204" pitchFamily="34" charset="0"/>
              </a:rPr>
              <a:t>emo</a:t>
            </a:r>
            <a:endParaRPr lang="en-US" sz="2800">
              <a:solidFill>
                <a:srgbClr val="FF0000"/>
              </a:solidFill>
              <a:latin typeface="Times New Roman" panose="02020603050405020304" pitchFamily="18" charset="0"/>
              <a:ea typeface="Aptos" panose="020B0004020202020204" pitchFamily="34" charset="0"/>
            </a:endParaRPr>
          </a:p>
          <a:p>
            <a:pPr marR="0" lvl="0">
              <a:spcBef>
                <a:spcPts val="0"/>
              </a:spcBef>
              <a:spcAft>
                <a:spcPts val="600"/>
              </a:spcAft>
              <a:tabLst>
                <a:tab pos="400050" algn="l"/>
              </a:tabLst>
            </a:pPr>
            <a:r>
              <a:rPr lang="en-US" sz="2800" b="1" kern="100">
                <a:latin typeface="Times New Roman" panose="02020603050405020304" pitchFamily="18" charset="0"/>
                <a:ea typeface="Aptos" panose="020B0004020202020204" pitchFamily="34" charset="0"/>
                <a:cs typeface="Times New Roman" panose="02020603050405020304" pitchFamily="18" charset="0"/>
              </a:rPr>
              <a:t>4</a:t>
            </a: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 </a:t>
            </a:r>
            <a:r>
              <a:rPr lang="vi-VN" sz="2800" b="1" kern="100">
                <a:latin typeface="Times New Roman" panose="02020603050405020304" pitchFamily="18" charset="0"/>
                <a:ea typeface="Aptos" panose="020B0004020202020204" pitchFamily="34" charset="0"/>
                <a:cs typeface="Times New Roman" panose="02020603050405020304" pitchFamily="18" charset="0"/>
              </a:rPr>
              <a:t>Ẩn danh người dùng (Anonymization) </a:t>
            </a:r>
            <a:br>
              <a:rPr lang="vi-VN" sz="2800" b="0">
                <a:effectLst/>
              </a:rPr>
            </a:br>
            <a:endParaRPr lang="vi-VN" sz="2800" b="0">
              <a:effectLst/>
            </a:endParaRPr>
          </a:p>
        </p:txBody>
      </p:sp>
      <p:sp>
        <p:nvSpPr>
          <p:cNvPr id="2" name="Hộp Văn bản 1">
            <a:extLst>
              <a:ext uri="{FF2B5EF4-FFF2-40B4-BE49-F238E27FC236}">
                <a16:creationId xmlns:a16="http://schemas.microsoft.com/office/drawing/2014/main" id="{105A56C8-3978-1CC8-65A5-CD8836B7C85F}"/>
              </a:ext>
            </a:extLst>
          </p:cNvPr>
          <p:cNvSpPr txBox="1"/>
          <p:nvPr/>
        </p:nvSpPr>
        <p:spPr>
          <a:xfrm>
            <a:off x="798988" y="2210083"/>
            <a:ext cx="10739198" cy="3801041"/>
          </a:xfrm>
          <a:prstGeom prst="rect">
            <a:avLst/>
          </a:prstGeom>
          <a:noFill/>
        </p:spPr>
        <p:txBody>
          <a:bodyPr wrap="square" rtlCol="0">
            <a:spAutoFit/>
          </a:bodyPr>
          <a:lstStyle/>
          <a:p>
            <a:pPr>
              <a:spcAft>
                <a:spcPts val="600"/>
              </a:spcAft>
            </a:pPr>
            <a:r>
              <a:rPr lang="vi-VN" sz="2400" b="1">
                <a:latin typeface="+mj-lt"/>
              </a:rPr>
              <a:t>Mục tiêu:</a:t>
            </a:r>
          </a:p>
          <a:p>
            <a:pPr>
              <a:spcAft>
                <a:spcPts val="600"/>
              </a:spcAft>
            </a:pPr>
            <a:r>
              <a:rPr lang="vi-VN" sz="2400">
                <a:latin typeface="+mj-lt"/>
              </a:rPr>
              <a:t>Sử dụng Squid Proxy để ẩn thông tin về người dùng (IP, headers, v.v.) khi truy cập các trang web để bảo vệ quyền riêng tư.</a:t>
            </a:r>
          </a:p>
          <a:p>
            <a:pPr>
              <a:spcAft>
                <a:spcPts val="600"/>
              </a:spcAft>
            </a:pPr>
            <a:r>
              <a:rPr lang="vi-VN" sz="2400" b="1">
                <a:latin typeface="+mj-lt"/>
              </a:rPr>
              <a:t>Mô tả kịch bản:</a:t>
            </a:r>
          </a:p>
          <a:p>
            <a:pPr>
              <a:spcAft>
                <a:spcPts val="600"/>
              </a:spcAft>
              <a:buFont typeface="Arial" panose="020B0604020202020204" pitchFamily="34" charset="0"/>
              <a:buChar char="•"/>
            </a:pPr>
            <a:r>
              <a:rPr lang="en-US" sz="2400">
                <a:latin typeface="+mj-lt"/>
              </a:rPr>
              <a:t>  </a:t>
            </a:r>
            <a:r>
              <a:rPr lang="vi-VN" sz="2400">
                <a:latin typeface="+mj-lt"/>
              </a:rPr>
              <a:t>Proxy sẽ loại bỏ tất cả các thông tin có thể tiết lộ danh tính của người dùng khi gửi yêu cầu tới các trang web từ client.</a:t>
            </a:r>
          </a:p>
          <a:p>
            <a:pPr>
              <a:spcAft>
                <a:spcPts val="600"/>
              </a:spcAft>
              <a:buFont typeface="Arial" panose="020B0604020202020204" pitchFamily="34" charset="0"/>
              <a:buChar char="•"/>
            </a:pPr>
            <a:r>
              <a:rPr lang="en-US" sz="2400">
                <a:latin typeface="+mj-lt"/>
              </a:rPr>
              <a:t>  </a:t>
            </a:r>
            <a:r>
              <a:rPr lang="vi-VN" sz="2400">
                <a:latin typeface="+mj-lt"/>
              </a:rPr>
              <a:t>Người dùng truy cập qua proxy này sẽ có quyền riêng tư cao hơn, vì không có thông tin định danh nào của họ bị tiết lộ cho máy chủ web đích.</a:t>
            </a:r>
          </a:p>
          <a:p>
            <a:endParaRPr lang="vi-VN" sz="2400">
              <a:latin typeface="+mj-lt"/>
            </a:endParaRPr>
          </a:p>
        </p:txBody>
      </p:sp>
    </p:spTree>
    <p:extLst>
      <p:ext uri="{BB962C8B-B14F-4D97-AF65-F5344CB8AC3E}">
        <p14:creationId xmlns:p14="http://schemas.microsoft.com/office/powerpoint/2010/main" val="233309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8B30B9-CDAA-BA7B-BA74-B6877855020A}"/>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B111A88F-FD2B-A3F2-3964-0B0764003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55FA8A95-8E84-E793-152E-F55C47EC8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8655D5-6B16-8C7F-FA43-16E7F1152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77ACE934-887F-D915-F207-727BF6CEFD24}"/>
              </a:ext>
            </a:extLst>
          </p:cNvPr>
          <p:cNvSpPr txBox="1"/>
          <p:nvPr/>
        </p:nvSpPr>
        <p:spPr>
          <a:xfrm>
            <a:off x="1259392" y="674117"/>
            <a:ext cx="9664846" cy="646331"/>
          </a:xfrm>
          <a:prstGeom prst="rect">
            <a:avLst/>
          </a:prstGeom>
          <a:noFill/>
        </p:spPr>
        <p:txBody>
          <a:bodyPr wrap="square">
            <a:spAutoFit/>
          </a:bodyPr>
          <a:lstStyle/>
          <a:p>
            <a:pPr algn="ctr" defTabSz="1152144">
              <a:spcAft>
                <a:spcPts val="600"/>
              </a:spcAft>
            </a:pP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8" name="Hộp Văn bản 7">
            <a:extLst>
              <a:ext uri="{FF2B5EF4-FFF2-40B4-BE49-F238E27FC236}">
                <a16:creationId xmlns:a16="http://schemas.microsoft.com/office/drawing/2014/main" id="{4E05DFC8-7509-6890-18E8-2823A41773F7}"/>
              </a:ext>
            </a:extLst>
          </p:cNvPr>
          <p:cNvSpPr txBox="1"/>
          <p:nvPr/>
        </p:nvSpPr>
        <p:spPr>
          <a:xfrm>
            <a:off x="900846" y="1197326"/>
            <a:ext cx="1940560" cy="523220"/>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Nội dung</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9" name="TextBox 6">
            <a:extLst>
              <a:ext uri="{FF2B5EF4-FFF2-40B4-BE49-F238E27FC236}">
                <a16:creationId xmlns:a16="http://schemas.microsoft.com/office/drawing/2014/main" id="{8C0E4614-20D5-5732-E7DD-6AEAF8847CE7}"/>
              </a:ext>
            </a:extLst>
          </p:cNvPr>
          <p:cNvSpPr txBox="1"/>
          <p:nvPr/>
        </p:nvSpPr>
        <p:spPr>
          <a:xfrm>
            <a:off x="990155" y="1720546"/>
            <a:ext cx="7102795" cy="523220"/>
          </a:xfrm>
          <a:prstGeom prst="rect">
            <a:avLst/>
          </a:prstGeom>
          <a:noFill/>
        </p:spPr>
        <p:txBody>
          <a:bodyPr wrap="square">
            <a:spAutoFit/>
          </a:bodyPr>
          <a:lstStyle/>
          <a:p>
            <a:pPr marR="0" lvl="0">
              <a:spcBef>
                <a:spcPts val="0"/>
              </a:spcBef>
              <a:spcAft>
                <a:spcPts val="600"/>
              </a:spcAft>
              <a:tabLst>
                <a:tab pos="400050" algn="l"/>
              </a:tabLst>
            </a:pPr>
            <a:r>
              <a:rPr lang="en-US" sz="2800">
                <a:latin typeface="Times New Roman" panose="02020603050405020304" pitchFamily="18" charset="0"/>
                <a:ea typeface="Times New Roman" panose="02020603050405020304" pitchFamily="18" charset="0"/>
              </a:rPr>
              <a:t>I. </a:t>
            </a:r>
            <a:r>
              <a:rPr lang="en-US" sz="2800">
                <a:effectLst/>
                <a:latin typeface="Times New Roman" panose="02020603050405020304" pitchFamily="18" charset="0"/>
                <a:ea typeface="Times New Roman" panose="02020603050405020304" pitchFamily="18" charset="0"/>
              </a:rPr>
              <a:t>Proxy Server là gì?</a:t>
            </a:r>
            <a:r>
              <a:rPr lang="en-US" sz="2800" kern="100">
                <a:effectLst/>
                <a:latin typeface="Times New Roman" panose="02020603050405020304" pitchFamily="18" charset="0"/>
                <a:ea typeface="Aptos" panose="020B0004020202020204" pitchFamily="34" charset="0"/>
                <a:cs typeface="Times New Roman" panose="02020603050405020304" pitchFamily="18" charset="0"/>
              </a:rPr>
              <a:t> </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6">
            <a:extLst>
              <a:ext uri="{FF2B5EF4-FFF2-40B4-BE49-F238E27FC236}">
                <a16:creationId xmlns:a16="http://schemas.microsoft.com/office/drawing/2014/main" id="{E26C2139-411F-EB85-CCC9-B195B06CE90B}"/>
              </a:ext>
            </a:extLst>
          </p:cNvPr>
          <p:cNvSpPr txBox="1"/>
          <p:nvPr/>
        </p:nvSpPr>
        <p:spPr>
          <a:xfrm>
            <a:off x="934550" y="2254821"/>
            <a:ext cx="7102795" cy="523220"/>
          </a:xfrm>
          <a:prstGeom prst="rect">
            <a:avLst/>
          </a:prstGeom>
          <a:noFill/>
        </p:spPr>
        <p:txBody>
          <a:bodyPr wrap="square">
            <a:spAutoFit/>
          </a:bodyPr>
          <a:lstStyle/>
          <a:p>
            <a:pPr marR="0" lvl="0">
              <a:spcBef>
                <a:spcPts val="0"/>
              </a:spcBef>
              <a:spcAft>
                <a:spcPts val="600"/>
              </a:spcAft>
              <a:tabLst>
                <a:tab pos="400050" algn="l"/>
              </a:tabLst>
            </a:pPr>
            <a:r>
              <a:rPr lang="en-US" sz="2800">
                <a:effectLst/>
                <a:latin typeface="Times New Roman" panose="02020603050405020304" pitchFamily="18" charset="0"/>
                <a:ea typeface="Times New Roman" panose="02020603050405020304" pitchFamily="18" charset="0"/>
              </a:rPr>
              <a:t>II. Tổng </a:t>
            </a:r>
            <a:r>
              <a:rPr lang="en-US" sz="2800" err="1">
                <a:effectLst/>
                <a:latin typeface="Times New Roman" panose="02020603050405020304" pitchFamily="18" charset="0"/>
                <a:ea typeface="Times New Roman" panose="02020603050405020304" pitchFamily="18" charset="0"/>
              </a:rPr>
              <a:t>quan</a:t>
            </a:r>
            <a:r>
              <a:rPr lang="en-US" sz="2800">
                <a:effectLst/>
                <a:latin typeface="Times New Roman" panose="02020603050405020304" pitchFamily="18" charset="0"/>
                <a:ea typeface="Times New Roman" panose="02020603050405020304" pitchFamily="18" charset="0"/>
              </a:rPr>
              <a:t> </a:t>
            </a:r>
            <a:r>
              <a:rPr lang="en-US" sz="2800" err="1">
                <a:effectLst/>
                <a:latin typeface="Times New Roman" panose="02020603050405020304" pitchFamily="18" charset="0"/>
                <a:ea typeface="Times New Roman" panose="02020603050405020304" pitchFamily="18" charset="0"/>
              </a:rPr>
              <a:t>về</a:t>
            </a:r>
            <a:r>
              <a:rPr lang="en-US" sz="2800">
                <a:effectLst/>
                <a:latin typeface="Times New Roman" panose="02020603050405020304" pitchFamily="18" charset="0"/>
                <a:ea typeface="Times New Roman" panose="02020603050405020304" pitchFamily="18" charset="0"/>
              </a:rPr>
              <a:t> Squid Proxy</a:t>
            </a:r>
          </a:p>
        </p:txBody>
      </p:sp>
      <p:sp>
        <p:nvSpPr>
          <p:cNvPr id="11" name="TextBox 6">
            <a:extLst>
              <a:ext uri="{FF2B5EF4-FFF2-40B4-BE49-F238E27FC236}">
                <a16:creationId xmlns:a16="http://schemas.microsoft.com/office/drawing/2014/main" id="{0399957A-4F9D-3F3C-057E-2408997B13F4}"/>
              </a:ext>
            </a:extLst>
          </p:cNvPr>
          <p:cNvSpPr txBox="1"/>
          <p:nvPr/>
        </p:nvSpPr>
        <p:spPr>
          <a:xfrm>
            <a:off x="928678" y="2816219"/>
            <a:ext cx="9224287" cy="523220"/>
          </a:xfrm>
          <a:prstGeom prst="rect">
            <a:avLst/>
          </a:prstGeom>
          <a:noFill/>
        </p:spPr>
        <p:txBody>
          <a:bodyPr wrap="square">
            <a:spAutoFit/>
          </a:bodyPr>
          <a:lstStyle/>
          <a:p>
            <a:pPr marR="0" lvl="0">
              <a:spcBef>
                <a:spcPts val="0"/>
              </a:spcBef>
              <a:spcAft>
                <a:spcPts val="600"/>
              </a:spcAft>
              <a:tabLst>
                <a:tab pos="400050" algn="l"/>
              </a:tabLst>
            </a:pPr>
            <a:r>
              <a:rPr lang="en-US" sz="2800">
                <a:effectLst/>
                <a:latin typeface="Times New Roman" panose="02020603050405020304" pitchFamily="18" charset="0"/>
                <a:ea typeface="Times New Roman" panose="02020603050405020304" pitchFamily="18" charset="0"/>
              </a:rPr>
              <a:t>III.</a:t>
            </a:r>
            <a:r>
              <a:rPr lang="en-US" sz="2800">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Aptos" panose="020B0004020202020204" pitchFamily="34" charset="0"/>
              </a:rPr>
              <a:t>Mô </a:t>
            </a:r>
            <a:r>
              <a:rPr lang="en-US" sz="2800" err="1">
                <a:effectLst/>
                <a:latin typeface="Times New Roman" panose="02020603050405020304" pitchFamily="18" charset="0"/>
                <a:ea typeface="Aptos" panose="020B0004020202020204" pitchFamily="34" charset="0"/>
              </a:rPr>
              <a:t>hình</a:t>
            </a:r>
            <a:r>
              <a:rPr lang="en-US" sz="2800">
                <a:effectLst/>
                <a:latin typeface="Times New Roman" panose="02020603050405020304" pitchFamily="18" charset="0"/>
                <a:ea typeface="Aptos" panose="020B0004020202020204" pitchFamily="34" charset="0"/>
              </a:rPr>
              <a:t> </a:t>
            </a:r>
            <a:r>
              <a:rPr lang="en-US" sz="2800" err="1">
                <a:effectLst/>
                <a:latin typeface="Times New Roman" panose="02020603050405020304" pitchFamily="18" charset="0"/>
                <a:ea typeface="Aptos" panose="020B0004020202020204" pitchFamily="34" charset="0"/>
              </a:rPr>
              <a:t>triển</a:t>
            </a:r>
            <a:r>
              <a:rPr lang="en-US" sz="2800">
                <a:effectLst/>
                <a:latin typeface="Times New Roman" panose="02020603050405020304" pitchFamily="18" charset="0"/>
                <a:ea typeface="Aptos" panose="020B0004020202020204" pitchFamily="34" charset="0"/>
              </a:rPr>
              <a:t> khai</a:t>
            </a:r>
            <a:endParaRPr lang="en-US" sz="2800">
              <a:effectLst/>
              <a:latin typeface="Times New Roman" panose="02020603050405020304" pitchFamily="18" charset="0"/>
              <a:ea typeface="Times New Roman" panose="02020603050405020304" pitchFamily="18" charset="0"/>
            </a:endParaRPr>
          </a:p>
        </p:txBody>
      </p:sp>
      <p:sp>
        <p:nvSpPr>
          <p:cNvPr id="13" name="TextBox 6">
            <a:extLst>
              <a:ext uri="{FF2B5EF4-FFF2-40B4-BE49-F238E27FC236}">
                <a16:creationId xmlns:a16="http://schemas.microsoft.com/office/drawing/2014/main" id="{A77B568C-8D6B-6EB3-49B3-51B47C5E0775}"/>
              </a:ext>
            </a:extLst>
          </p:cNvPr>
          <p:cNvSpPr txBox="1"/>
          <p:nvPr/>
        </p:nvSpPr>
        <p:spPr>
          <a:xfrm>
            <a:off x="928678" y="4041781"/>
            <a:ext cx="9898911" cy="523220"/>
          </a:xfrm>
          <a:prstGeom prst="rect">
            <a:avLst/>
          </a:prstGeom>
          <a:noFill/>
        </p:spPr>
        <p:txBody>
          <a:bodyPr wrap="square">
            <a:spAutoFit/>
          </a:bodyPr>
          <a:lstStyle/>
          <a:p>
            <a:pPr marR="0" lvl="0">
              <a:spcBef>
                <a:spcPts val="0"/>
              </a:spcBef>
              <a:spcAft>
                <a:spcPts val="600"/>
              </a:spcAft>
              <a:tabLst>
                <a:tab pos="400050" algn="l"/>
              </a:tabLst>
            </a:pPr>
            <a:r>
              <a:rPr lang="en-US" sz="2800">
                <a:effectLst/>
                <a:latin typeface="Times New Roman" panose="02020603050405020304" pitchFamily="18" charset="0"/>
                <a:ea typeface="Times New Roman" panose="02020603050405020304" pitchFamily="18" charset="0"/>
              </a:rPr>
              <a:t>V. D</a:t>
            </a:r>
            <a:r>
              <a:rPr lang="en-US" sz="2800">
                <a:effectLst/>
                <a:latin typeface="Times New Roman" panose="02020603050405020304" pitchFamily="18" charset="0"/>
                <a:ea typeface="Aptos" panose="020B0004020202020204" pitchFamily="34" charset="0"/>
              </a:rPr>
              <a:t>emo</a:t>
            </a:r>
            <a:endParaRPr lang="vi-VN" sz="2800">
              <a:effectLst/>
            </a:endParaRPr>
          </a:p>
        </p:txBody>
      </p:sp>
      <p:sp>
        <p:nvSpPr>
          <p:cNvPr id="15" name="TextBox 6">
            <a:extLst>
              <a:ext uri="{FF2B5EF4-FFF2-40B4-BE49-F238E27FC236}">
                <a16:creationId xmlns:a16="http://schemas.microsoft.com/office/drawing/2014/main" id="{588ADB91-A0A6-BBAB-BDDC-C06DEAF05B56}"/>
              </a:ext>
            </a:extLst>
          </p:cNvPr>
          <p:cNvSpPr txBox="1"/>
          <p:nvPr/>
        </p:nvSpPr>
        <p:spPr>
          <a:xfrm>
            <a:off x="928678" y="3429000"/>
            <a:ext cx="9898911" cy="523220"/>
          </a:xfrm>
          <a:prstGeom prst="rect">
            <a:avLst/>
          </a:prstGeom>
          <a:noFill/>
        </p:spPr>
        <p:txBody>
          <a:bodyPr wrap="square">
            <a:spAutoFit/>
          </a:bodyPr>
          <a:lstStyle/>
          <a:p>
            <a:pPr marR="0" lvl="0">
              <a:spcBef>
                <a:spcPts val="0"/>
              </a:spcBef>
              <a:spcAft>
                <a:spcPts val="600"/>
              </a:spcAft>
              <a:tabLst>
                <a:tab pos="400050" algn="l"/>
              </a:tabLst>
            </a:pPr>
            <a:r>
              <a:rPr lang="en-US" sz="2800">
                <a:effectLst/>
                <a:latin typeface="Times New Roman" panose="02020603050405020304" pitchFamily="18" charset="0"/>
                <a:ea typeface="Times New Roman" panose="02020603050405020304" pitchFamily="18" charset="0"/>
              </a:rPr>
              <a:t>IV.</a:t>
            </a:r>
            <a:r>
              <a:rPr lang="en-US" sz="2800">
                <a:latin typeface="Times New Roman" panose="02020603050405020304" pitchFamily="18" charset="0"/>
                <a:ea typeface="Times New Roman" panose="02020603050405020304" pitchFamily="18" charset="0"/>
              </a:rPr>
              <a:t> </a:t>
            </a:r>
            <a:r>
              <a:rPr lang="en-US" sz="2800" err="1">
                <a:effectLst/>
                <a:latin typeface="Times New Roman" panose="02020603050405020304" pitchFamily="18" charset="0"/>
                <a:ea typeface="Aptos" panose="020B0004020202020204" pitchFamily="34" charset="0"/>
              </a:rPr>
              <a:t>Các</a:t>
            </a:r>
            <a:r>
              <a:rPr lang="en-US" sz="2800">
                <a:effectLst/>
                <a:latin typeface="Times New Roman" panose="02020603050405020304" pitchFamily="18" charset="0"/>
                <a:ea typeface="Aptos" panose="020B0004020202020204" pitchFamily="34" charset="0"/>
              </a:rPr>
              <a:t> bước triển khai</a:t>
            </a:r>
            <a:endParaRPr lang="vi-VN" sz="2800">
              <a:effectLst/>
            </a:endParaRPr>
          </a:p>
        </p:txBody>
      </p:sp>
    </p:spTree>
    <p:extLst>
      <p:ext uri="{BB962C8B-B14F-4D97-AF65-F5344CB8AC3E}">
        <p14:creationId xmlns:p14="http://schemas.microsoft.com/office/powerpoint/2010/main" val="224576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07EA7D-B4AD-C21E-4140-2B4057C68C77}"/>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6D9A0F2D-45C2-8C9C-D02B-86391C06A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C06BAAEE-1250-C260-2541-39765E198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797F2AC3-0AB5-6982-F24A-D38FC2709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2013962-A50B-0C63-C48B-740F3A63D6A5}"/>
              </a:ext>
            </a:extLst>
          </p:cNvPr>
          <p:cNvSpPr txBox="1"/>
          <p:nvPr/>
        </p:nvSpPr>
        <p:spPr>
          <a:xfrm>
            <a:off x="965200" y="709777"/>
            <a:ext cx="10118975" cy="646331"/>
          </a:xfrm>
          <a:prstGeom prst="rect">
            <a:avLst/>
          </a:prstGeom>
          <a:noFill/>
        </p:spPr>
        <p:txBody>
          <a:bodyPr wrap="square">
            <a:spAutoFit/>
          </a:bodyPr>
          <a:lstStyle/>
          <a:p>
            <a:pPr algn="ctr" defTabSz="1152144">
              <a:spcAft>
                <a:spcPts val="600"/>
              </a:spcAft>
            </a:pP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372418A6-5E52-BE85-6A63-0FAF46F9685B}"/>
              </a:ext>
            </a:extLst>
          </p:cNvPr>
          <p:cNvSpPr txBox="1"/>
          <p:nvPr/>
        </p:nvSpPr>
        <p:spPr>
          <a:xfrm>
            <a:off x="796035" y="1121593"/>
            <a:ext cx="9898911" cy="1461939"/>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V. D</a:t>
            </a:r>
            <a:r>
              <a:rPr lang="en-US" sz="2800" b="1">
                <a:solidFill>
                  <a:srgbClr val="FF0000"/>
                </a:solidFill>
                <a:effectLst/>
                <a:latin typeface="Times New Roman" panose="02020603050405020304" pitchFamily="18" charset="0"/>
                <a:ea typeface="Aptos" panose="020B0004020202020204" pitchFamily="34" charset="0"/>
              </a:rPr>
              <a:t>emo</a:t>
            </a:r>
            <a:endParaRPr lang="en-US" sz="2800">
              <a:solidFill>
                <a:srgbClr val="FF0000"/>
              </a:solidFill>
              <a:latin typeface="Times New Roman" panose="02020603050405020304" pitchFamily="18" charset="0"/>
              <a:ea typeface="Aptos" panose="020B0004020202020204" pitchFamily="34" charset="0"/>
            </a:endParaRPr>
          </a:p>
          <a:p>
            <a:pPr marR="0" lvl="0">
              <a:spcBef>
                <a:spcPts val="0"/>
              </a:spcBef>
              <a:spcAft>
                <a:spcPts val="600"/>
              </a:spcAft>
              <a:tabLst>
                <a:tab pos="400050" algn="l"/>
              </a:tabLst>
            </a:pPr>
            <a:r>
              <a:rPr lang="en-US" sz="2800" b="1" kern="100">
                <a:latin typeface="Times New Roman" panose="02020603050405020304" pitchFamily="18" charset="0"/>
                <a:ea typeface="Aptos" panose="020B0004020202020204" pitchFamily="34" charset="0"/>
                <a:cs typeface="Times New Roman" panose="02020603050405020304" pitchFamily="18" charset="0"/>
              </a:rPr>
              <a:t>5</a:t>
            </a: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 </a:t>
            </a:r>
            <a:r>
              <a:rPr lang="vi-VN" sz="2800" b="1" kern="100">
                <a:effectLst/>
                <a:latin typeface="Times New Roman" panose="02020603050405020304" pitchFamily="18" charset="0"/>
                <a:ea typeface="Aptos" panose="020B0004020202020204" pitchFamily="34" charset="0"/>
                <a:cs typeface="Times New Roman" panose="02020603050405020304" pitchFamily="18" charset="0"/>
              </a:rPr>
              <a:t>Giám Sát và Ghi Log Hoạt Động Người Dùng</a:t>
            </a:r>
            <a:br>
              <a:rPr lang="vi-VN" sz="2800" b="0">
                <a:effectLst/>
              </a:rPr>
            </a:br>
            <a:endParaRPr lang="vi-VN" sz="2800" b="0">
              <a:effectLst/>
            </a:endParaRPr>
          </a:p>
        </p:txBody>
      </p:sp>
      <p:sp>
        <p:nvSpPr>
          <p:cNvPr id="6" name="TextBox 5">
            <a:extLst>
              <a:ext uri="{FF2B5EF4-FFF2-40B4-BE49-F238E27FC236}">
                <a16:creationId xmlns:a16="http://schemas.microsoft.com/office/drawing/2014/main" id="{DFDCA70B-9EBF-195A-3E5A-5116476BE5B0}"/>
              </a:ext>
            </a:extLst>
          </p:cNvPr>
          <p:cNvSpPr txBox="1"/>
          <p:nvPr/>
        </p:nvSpPr>
        <p:spPr>
          <a:xfrm>
            <a:off x="755046" y="2054795"/>
            <a:ext cx="10572986" cy="4093428"/>
          </a:xfrm>
          <a:prstGeom prst="rect">
            <a:avLst/>
          </a:prstGeom>
          <a:noFill/>
        </p:spPr>
        <p:txBody>
          <a:bodyPr wrap="square">
            <a:spAutoFit/>
          </a:bodyPr>
          <a:lstStyle/>
          <a:p>
            <a:pPr>
              <a:spcAft>
                <a:spcPts val="600"/>
              </a:spcAft>
            </a:pPr>
            <a:r>
              <a:rPr lang="vi-VN" sz="2400" b="1">
                <a:latin typeface="+mj-lt"/>
              </a:rPr>
              <a:t>Mục tiêu: </a:t>
            </a:r>
            <a:endParaRPr lang="en-US" sz="2400" b="1">
              <a:latin typeface="+mj-lt"/>
            </a:endParaRPr>
          </a:p>
          <a:p>
            <a:pPr>
              <a:spcAft>
                <a:spcPts val="600"/>
              </a:spcAft>
            </a:pPr>
            <a:r>
              <a:rPr lang="vi-VN" sz="2400">
                <a:latin typeface="+mj-lt"/>
              </a:rPr>
              <a:t>Sử dụng Squid Proxy để ghi lại toàn bộ hoạt động truy cập web của người dùng nhằm giám sát và phân tích</a:t>
            </a:r>
            <a:r>
              <a:rPr lang="en-US" sz="2400">
                <a:latin typeface="+mj-lt"/>
              </a:rPr>
              <a:t>,</a:t>
            </a:r>
            <a:r>
              <a:rPr lang="vi-VN" sz="2400">
                <a:latin typeface="+mj-lt"/>
              </a:rPr>
              <a:t> giúp tăng cường kiểm soát và bảo mật trong hệ thống mạng.</a:t>
            </a:r>
            <a:endParaRPr lang="en-US" sz="2400">
              <a:latin typeface="+mj-lt"/>
            </a:endParaRPr>
          </a:p>
          <a:p>
            <a:pPr>
              <a:spcAft>
                <a:spcPts val="600"/>
              </a:spcAft>
            </a:pPr>
            <a:r>
              <a:rPr lang="en-US" sz="2400" b="1" err="1">
                <a:latin typeface="Times New Roman" panose="02020603050405020304" pitchFamily="18" charset="0"/>
                <a:cs typeface="Times New Roman" panose="02020603050405020304" pitchFamily="18" charset="0"/>
              </a:rPr>
              <a:t>Mô</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tả</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kịch</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bản</a:t>
            </a:r>
            <a:r>
              <a:rPr lang="en-US" sz="2400" b="1">
                <a:latin typeface="Times New Roman" panose="02020603050405020304" pitchFamily="18" charset="0"/>
                <a:cs typeface="Times New Roman" panose="02020603050405020304" pitchFamily="18" charset="0"/>
              </a:rPr>
              <a:t>:</a:t>
            </a:r>
          </a:p>
          <a:p>
            <a:pPr marL="168275" indent="-168275">
              <a:spcAft>
                <a:spcPts val="600"/>
              </a:spcAft>
              <a:buFont typeface="Arial" panose="020B0604020202020204" pitchFamily="34" charset="0"/>
              <a:buChar char="•"/>
            </a:pPr>
            <a:r>
              <a:rPr lang="vi-VN" sz="2400">
                <a:latin typeface="+mj-lt"/>
              </a:rPr>
              <a:t>Một công ty cần giám sát hoạt động truy cập Internet của nhân viên để đảm bảo rằng họ không sử dụng thời gian làm việc cho các hoạt động cá nhân hoặc các trang web không liên quan đến công việc. </a:t>
            </a:r>
            <a:endParaRPr lang="en-US" sz="2400">
              <a:latin typeface="+mj-lt"/>
            </a:endParaRPr>
          </a:p>
          <a:p>
            <a:pPr marL="168275" indent="-168275">
              <a:spcAft>
                <a:spcPts val="600"/>
              </a:spcAft>
              <a:buFont typeface="Arial" panose="020B0604020202020204" pitchFamily="34" charset="0"/>
              <a:buChar char="•"/>
            </a:pPr>
            <a:r>
              <a:rPr lang="vi-VN" sz="2400">
                <a:latin typeface="+mj-lt"/>
              </a:rPr>
              <a:t>Quản trị viên mạng muốn biết các trang web nào được truy cập, thời gian truy cập, và thông tin chi tiết về việc truy cập như kích thước dữ liệu tải lên hoặc tải xuống.</a:t>
            </a:r>
            <a:endParaRPr lang="en-US" sz="2400">
              <a:latin typeface="+mj-lt"/>
            </a:endParaRPr>
          </a:p>
        </p:txBody>
      </p:sp>
    </p:spTree>
    <p:extLst>
      <p:ext uri="{BB962C8B-B14F-4D97-AF65-F5344CB8AC3E}">
        <p14:creationId xmlns:p14="http://schemas.microsoft.com/office/powerpoint/2010/main" val="364012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64D3729-0CF7-00D2-1965-50C6D4645871}"/>
              </a:ext>
            </a:extLst>
          </p:cNvPr>
          <p:cNvSpPr txBox="1"/>
          <p:nvPr/>
        </p:nvSpPr>
        <p:spPr>
          <a:xfrm>
            <a:off x="968203" y="1934556"/>
            <a:ext cx="4380632"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Cảm</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ơn</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thầy</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và</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các</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bạn</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đã</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lắng</a:t>
            </a:r>
            <a:r>
              <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 </a:t>
            </a:r>
            <a:r>
              <a:rPr lang="en-US" sz="5400" b="1" kern="1200" err="1">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rPr>
              <a:t>nghe</a:t>
            </a:r>
            <a:endParaRPr lang="en-US" sz="5400" b="1" kern="1200">
              <a:solidFill>
                <a:schemeClr val="tx1"/>
              </a:solidFill>
              <a:effectLst>
                <a:outerShdw blurRad="38100" dist="38100" dir="2700000" algn="tl">
                  <a:srgbClr val="000000">
                    <a:alpha val="43137"/>
                  </a:srgbClr>
                </a:outerShdw>
              </a:effectLst>
              <a:latin typeface="Sabon Next LT" panose="02000500000000000000" pitchFamily="2" charset="0"/>
              <a:ea typeface="+mj-ea"/>
              <a:cs typeface="Sabon Next LT" panose="02000500000000000000" pitchFamily="2" charset="0"/>
            </a:endParaRP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artoon of a child&#10;&#10;Description automatically generated">
            <a:extLst>
              <a:ext uri="{FF2B5EF4-FFF2-40B4-BE49-F238E27FC236}">
                <a16:creationId xmlns:a16="http://schemas.microsoft.com/office/drawing/2014/main" id="{D7D68562-7A3D-E5E5-8FA5-931097AC1CD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90" b="93658" l="10000" r="90000">
                        <a14:foregroundMark x1="36333" y1="8850" x2="46556" y2="6490"/>
                        <a14:foregroundMark x1="54889" y1="90560" x2="61556" y2="91593"/>
                        <a14:foregroundMark x1="53667" y1="93658" x2="48556" y2="93363"/>
                      </a14:backgroundRemoval>
                    </a14:imgEffect>
                  </a14:imgLayer>
                </a14:imgProps>
              </a:ext>
            </a:extLst>
          </a:blip>
          <a:stretch>
            <a:fillRect/>
          </a:stretch>
        </p:blipFill>
        <p:spPr>
          <a:xfrm>
            <a:off x="5922492" y="1316703"/>
            <a:ext cx="5536001" cy="4165840"/>
          </a:xfrm>
          <a:prstGeom prst="rect">
            <a:avLst/>
          </a:prstGeom>
        </p:spPr>
      </p:pic>
    </p:spTree>
    <p:extLst>
      <p:ext uri="{BB962C8B-B14F-4D97-AF65-F5344CB8AC3E}">
        <p14:creationId xmlns:p14="http://schemas.microsoft.com/office/powerpoint/2010/main" val="3193823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34FE49-55B5-40D2-063D-D9924E836697}"/>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D8380C54-4D39-5609-4113-C6143E398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6C9AF7DC-84C4-8EE0-F534-806DDE865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4724D8B1-22C7-96DF-C79A-342288995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B45183B5-EB96-9D5C-51D1-A53DB369A8B6}"/>
              </a:ext>
            </a:extLst>
          </p:cNvPr>
          <p:cNvSpPr txBox="1"/>
          <p:nvPr/>
        </p:nvSpPr>
        <p:spPr>
          <a:xfrm>
            <a:off x="1259392" y="674117"/>
            <a:ext cx="9664846" cy="646331"/>
          </a:xfrm>
          <a:prstGeom prst="rect">
            <a:avLst/>
          </a:prstGeom>
          <a:noFill/>
        </p:spPr>
        <p:txBody>
          <a:bodyPr wrap="square">
            <a:spAutoFit/>
          </a:bodyPr>
          <a:lstStyle/>
          <a:p>
            <a:pPr algn="ctr" defTabSz="1152144">
              <a:spcAft>
                <a:spcPts val="600"/>
              </a:spcAft>
            </a:pP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B66C75A9-F520-A201-EE0D-93334BEF7A65}"/>
              </a:ext>
            </a:extLst>
          </p:cNvPr>
          <p:cNvSpPr txBox="1"/>
          <p:nvPr/>
        </p:nvSpPr>
        <p:spPr>
          <a:xfrm>
            <a:off x="814591" y="1457848"/>
            <a:ext cx="7102795" cy="523220"/>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 Proxy Server là gì?</a:t>
            </a: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 </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6">
            <a:extLst>
              <a:ext uri="{FF2B5EF4-FFF2-40B4-BE49-F238E27FC236}">
                <a16:creationId xmlns:a16="http://schemas.microsoft.com/office/drawing/2014/main" id="{8392A8AF-9230-D3B0-85A1-93C21F999DC2}"/>
              </a:ext>
            </a:extLst>
          </p:cNvPr>
          <p:cNvSpPr txBox="1"/>
          <p:nvPr/>
        </p:nvSpPr>
        <p:spPr>
          <a:xfrm>
            <a:off x="814591" y="2206830"/>
            <a:ext cx="10554449" cy="995209"/>
          </a:xfrm>
          <a:prstGeom prst="rect">
            <a:avLst/>
          </a:prstGeom>
          <a:noFill/>
        </p:spPr>
        <p:txBody>
          <a:bodyPr wrap="square">
            <a:spAutoFit/>
          </a:bodyPr>
          <a:lstStyle/>
          <a:p>
            <a:pPr marR="0" algn="just">
              <a:lnSpc>
                <a:spcPct val="107000"/>
              </a:lnSpc>
              <a:spcBef>
                <a:spcPts val="0"/>
              </a:spcBef>
              <a:spcAft>
                <a:spcPts val="800"/>
              </a:spcAft>
            </a:pPr>
            <a:r>
              <a:rPr lang="vi-VN" sz="2800" b="1">
                <a:latin typeface="+mj-lt"/>
              </a:rPr>
              <a:t>Proxy Server </a:t>
            </a:r>
            <a:r>
              <a:rPr lang="vi-VN" sz="2800">
                <a:latin typeface="+mj-lt"/>
              </a:rPr>
              <a:t>là một ứng dụng máy chủ đóng vai trò trung gian giữa máy khách yêu cầu tài nguyên và máy chủ cung cấp tài nguyên đó.</a:t>
            </a:r>
            <a:endParaRPr lang="en-US" sz="2800" kern="100">
              <a:effectLst/>
              <a:latin typeface="+mj-lt"/>
              <a:ea typeface="Aptos" panose="020B0004020202020204" pitchFamily="34" charset="0"/>
              <a:cs typeface="Times New Roman" panose="02020603050405020304" pitchFamily="18" charset="0"/>
            </a:endParaRPr>
          </a:p>
        </p:txBody>
      </p:sp>
      <p:sp>
        <p:nvSpPr>
          <p:cNvPr id="4" name="TextBox 6">
            <a:extLst>
              <a:ext uri="{FF2B5EF4-FFF2-40B4-BE49-F238E27FC236}">
                <a16:creationId xmlns:a16="http://schemas.microsoft.com/office/drawing/2014/main" id="{993A5403-16F3-EEA9-876D-A86E5E496848}"/>
              </a:ext>
            </a:extLst>
          </p:cNvPr>
          <p:cNvSpPr txBox="1"/>
          <p:nvPr/>
        </p:nvSpPr>
        <p:spPr>
          <a:xfrm>
            <a:off x="773583" y="3339439"/>
            <a:ext cx="10554449" cy="1456232"/>
          </a:xfrm>
          <a:prstGeom prst="rect">
            <a:avLst/>
          </a:prstGeom>
          <a:noFill/>
        </p:spPr>
        <p:txBody>
          <a:bodyPr wrap="square">
            <a:spAutoFit/>
          </a:bodyPr>
          <a:lstStyle/>
          <a:p>
            <a:pPr marR="0" algn="just">
              <a:lnSpc>
                <a:spcPct val="107000"/>
              </a:lnSpc>
              <a:spcBef>
                <a:spcPts val="0"/>
              </a:spcBef>
              <a:spcAft>
                <a:spcPts val="800"/>
              </a:spcAft>
            </a:pPr>
            <a:r>
              <a:rPr lang="vi-VN" sz="2800">
                <a:latin typeface="+mj-lt"/>
              </a:rPr>
              <a:t>Đây là một phương pháp để đơn giản hóa hoặc kiểm soát mức độ phức tạp của yêu cầu hoặc cung cấp các lợi ích bổ sung như </a:t>
            </a:r>
            <a:r>
              <a:rPr lang="vi-VN" sz="2800" b="1">
                <a:latin typeface="+mj-lt"/>
              </a:rPr>
              <a:t>quyền riêng tư </a:t>
            </a:r>
            <a:r>
              <a:rPr lang="vi-VN" sz="2800">
                <a:latin typeface="+mj-lt"/>
              </a:rPr>
              <a:t>hoặc </a:t>
            </a:r>
            <a:r>
              <a:rPr lang="vi-VN" sz="2800" b="1">
                <a:latin typeface="+mj-lt"/>
              </a:rPr>
              <a:t>bảo mật</a:t>
            </a:r>
            <a:r>
              <a:rPr lang="vi-VN" sz="2800">
                <a:latin typeface="+mj-lt"/>
              </a:rPr>
              <a:t>.</a:t>
            </a:r>
            <a:endParaRPr lang="en-US" sz="2800" kern="100">
              <a:effectLs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0094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FBFDBD-D36F-ADF0-33EF-8A30698974A3}"/>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1E82756E-9D99-D900-AF10-B6B4FCB3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CB563FC9-1380-E649-F642-9946E583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6C2B3742-7BA4-91CE-3B4A-A45074A9A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88CE1F1C-34C9-2D46-82DE-AE5222ADCD97}"/>
              </a:ext>
            </a:extLst>
          </p:cNvPr>
          <p:cNvSpPr txBox="1"/>
          <p:nvPr/>
        </p:nvSpPr>
        <p:spPr>
          <a:xfrm>
            <a:off x="1200263" y="739945"/>
            <a:ext cx="9664846" cy="523220"/>
          </a:xfrm>
          <a:prstGeom prst="rect">
            <a:avLst/>
          </a:prstGeom>
          <a:noFill/>
        </p:spPr>
        <p:txBody>
          <a:bodyPr wrap="square">
            <a:spAutoFit/>
          </a:bodyPr>
          <a:lstStyle/>
          <a:p>
            <a:pPr algn="ctr" defTabSz="1152144">
              <a:spcAft>
                <a:spcPts val="600"/>
              </a:spcAft>
            </a:pPr>
            <a:r>
              <a:rPr lang="en-US" sz="2800" b="1" kern="1200">
                <a:solidFill>
                  <a:srgbClr val="000000"/>
                </a:solidFill>
                <a:latin typeface="Times New Roman" panose="02020603050405020304" pitchFamily="18" charset="0"/>
                <a:ea typeface="+mn-ea"/>
                <a:cs typeface="+mn-cs"/>
              </a:rPr>
              <a:t> </a:t>
            </a:r>
            <a:r>
              <a:rPr lang="en-US" sz="2800" b="1" kern="1200" err="1">
                <a:solidFill>
                  <a:srgbClr val="000000"/>
                </a:solidFill>
                <a:latin typeface="Times New Roman" panose="02020603050405020304" pitchFamily="18" charset="0"/>
                <a:ea typeface="+mn-ea"/>
                <a:cs typeface="+mn-cs"/>
              </a:rPr>
              <a:t>Tìm</a:t>
            </a:r>
            <a:r>
              <a:rPr lang="en-US" sz="2800" b="1" kern="1200">
                <a:solidFill>
                  <a:srgbClr val="000000"/>
                </a:solidFill>
                <a:latin typeface="Times New Roman" panose="02020603050405020304" pitchFamily="18" charset="0"/>
                <a:ea typeface="+mn-ea"/>
                <a:cs typeface="+mn-cs"/>
              </a:rPr>
              <a:t> </a:t>
            </a:r>
            <a:r>
              <a:rPr lang="en-US" sz="2800" b="1" kern="1200" err="1">
                <a:solidFill>
                  <a:srgbClr val="000000"/>
                </a:solidFill>
                <a:latin typeface="Times New Roman" panose="02020603050405020304" pitchFamily="18" charset="0"/>
                <a:ea typeface="+mn-ea"/>
                <a:cs typeface="+mn-cs"/>
              </a:rPr>
              <a:t>hiểu</a:t>
            </a:r>
            <a:r>
              <a:rPr lang="en-US" sz="2800" b="1" kern="1200">
                <a:solidFill>
                  <a:srgbClr val="000000"/>
                </a:solidFill>
                <a:latin typeface="Times New Roman" panose="02020603050405020304" pitchFamily="18" charset="0"/>
                <a:ea typeface="+mn-ea"/>
                <a:cs typeface="+mn-cs"/>
              </a:rPr>
              <a:t> </a:t>
            </a:r>
            <a:r>
              <a:rPr lang="en-US" sz="2800" b="1" kern="1200" err="1">
                <a:solidFill>
                  <a:srgbClr val="000000"/>
                </a:solidFill>
                <a:latin typeface="Times New Roman" panose="02020603050405020304" pitchFamily="18" charset="0"/>
                <a:ea typeface="+mn-ea"/>
                <a:cs typeface="+mn-cs"/>
              </a:rPr>
              <a:t>và</a:t>
            </a:r>
            <a:r>
              <a:rPr lang="en-US" sz="2800" b="1" kern="1200">
                <a:solidFill>
                  <a:srgbClr val="000000"/>
                </a:solidFill>
                <a:latin typeface="Times New Roman" panose="02020603050405020304" pitchFamily="18" charset="0"/>
                <a:ea typeface="+mn-ea"/>
                <a:cs typeface="+mn-cs"/>
              </a:rPr>
              <a:t> </a:t>
            </a:r>
            <a:r>
              <a:rPr lang="en-US" sz="2800" b="1" kern="1200" err="1">
                <a:solidFill>
                  <a:srgbClr val="000000"/>
                </a:solidFill>
                <a:latin typeface="Times New Roman" panose="02020603050405020304" pitchFamily="18" charset="0"/>
                <a:ea typeface="+mn-ea"/>
                <a:cs typeface="+mn-cs"/>
              </a:rPr>
              <a:t>triển</a:t>
            </a:r>
            <a:r>
              <a:rPr lang="en-US" sz="2800" b="1" kern="1200">
                <a:solidFill>
                  <a:srgbClr val="000000"/>
                </a:solidFill>
                <a:latin typeface="Times New Roman" panose="02020603050405020304" pitchFamily="18" charset="0"/>
                <a:ea typeface="+mn-ea"/>
                <a:cs typeface="+mn-cs"/>
              </a:rPr>
              <a:t> </a:t>
            </a:r>
            <a:r>
              <a:rPr lang="en-US" sz="2800" b="1" kern="1200" err="1">
                <a:solidFill>
                  <a:srgbClr val="000000"/>
                </a:solidFill>
                <a:latin typeface="Times New Roman" panose="02020603050405020304" pitchFamily="18" charset="0"/>
                <a:ea typeface="+mn-ea"/>
                <a:cs typeface="+mn-cs"/>
              </a:rPr>
              <a:t>khai</a:t>
            </a:r>
            <a:r>
              <a:rPr lang="en-US" sz="2800" b="1" kern="1200">
                <a:solidFill>
                  <a:srgbClr val="000000"/>
                </a:solidFill>
                <a:latin typeface="Times New Roman" panose="02020603050405020304" pitchFamily="18" charset="0"/>
                <a:ea typeface="+mn-ea"/>
                <a:cs typeface="+mn-cs"/>
              </a:rPr>
              <a:t> Squid Proxy</a:t>
            </a:r>
            <a:endParaRPr lang="en-US" sz="28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635F687-A6DF-155D-80D4-CD2A942AAB72}"/>
              </a:ext>
            </a:extLst>
          </p:cNvPr>
          <p:cNvSpPr txBox="1"/>
          <p:nvPr/>
        </p:nvSpPr>
        <p:spPr>
          <a:xfrm>
            <a:off x="900846" y="1359643"/>
            <a:ext cx="7102795" cy="461665"/>
          </a:xfrm>
          <a:prstGeom prst="rect">
            <a:avLst/>
          </a:prstGeom>
          <a:noFill/>
        </p:spPr>
        <p:txBody>
          <a:bodyPr wrap="square">
            <a:spAutoFit/>
          </a:bodyPr>
          <a:lstStyle/>
          <a:p>
            <a:pPr marL="400050" marR="0" lvl="0" indent="-400050">
              <a:spcBef>
                <a:spcPts val="0"/>
              </a:spcBef>
              <a:spcAft>
                <a:spcPts val="600"/>
              </a:spcAft>
              <a:buFont typeface="+mj-lt"/>
              <a:buAutoNum type="romanUcPeriod"/>
              <a:tabLst>
                <a:tab pos="400050" algn="l"/>
              </a:tabLst>
            </a:pPr>
            <a:r>
              <a:rPr lang="en-US" sz="2400" b="1">
                <a:solidFill>
                  <a:srgbClr val="FF0000"/>
                </a:solidFill>
                <a:effectLst/>
                <a:latin typeface="Times New Roman" panose="02020603050405020304" pitchFamily="18" charset="0"/>
                <a:ea typeface="Times New Roman" panose="02020603050405020304" pitchFamily="18" charset="0"/>
              </a:rPr>
              <a:t>Proxy là gì?</a:t>
            </a:r>
            <a:r>
              <a:rPr lang="en-US" sz="2400" b="1" kern="100">
                <a:effectLst/>
                <a:latin typeface="Times New Roman" panose="02020603050405020304" pitchFamily="18" charset="0"/>
                <a:ea typeface="Aptos" panose="020B0004020202020204" pitchFamily="34" charset="0"/>
                <a:cs typeface="Times New Roman" panose="02020603050405020304" pitchFamily="18" charset="0"/>
              </a:rPr>
              <a:t> </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26" name="Picture 2" descr="undefined">
            <a:extLst>
              <a:ext uri="{FF2B5EF4-FFF2-40B4-BE49-F238E27FC236}">
                <a16:creationId xmlns:a16="http://schemas.microsoft.com/office/drawing/2014/main" id="{07F27027-9A3A-CA25-3198-406178893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702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A15405-4EF4-0ABE-736C-1866503BD3BB}"/>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9057D7DC-B25E-EA8A-BC6A-10E9F0C0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A36D20F2-649F-B96E-D792-B4098C2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551695B8-59C0-9C7F-8028-93C391D03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4DDC39A-FFAA-4A14-B602-6C05B3F77EDC}"/>
              </a:ext>
            </a:extLst>
          </p:cNvPr>
          <p:cNvSpPr txBox="1"/>
          <p:nvPr/>
        </p:nvSpPr>
        <p:spPr>
          <a:xfrm>
            <a:off x="1200263" y="739945"/>
            <a:ext cx="9664846" cy="646331"/>
          </a:xfrm>
          <a:prstGeom prst="rect">
            <a:avLst/>
          </a:prstGeom>
          <a:noFill/>
        </p:spPr>
        <p:txBody>
          <a:bodyPr wrap="square">
            <a:spAutoFit/>
          </a:bodyPr>
          <a:lstStyle/>
          <a:p>
            <a:pPr algn="ctr" defTabSz="1152144">
              <a:spcAft>
                <a:spcPts val="600"/>
              </a:spcAft>
            </a:pP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pic>
        <p:nvPicPr>
          <p:cNvPr id="6" name="Picture 2" descr="What is Squid Proxy Server Software? Key Features, Functions, and Benefits  Explained | Web Hosting Geeks' Blog">
            <a:extLst>
              <a:ext uri="{FF2B5EF4-FFF2-40B4-BE49-F238E27FC236}">
                <a16:creationId xmlns:a16="http://schemas.microsoft.com/office/drawing/2014/main" id="{4738DAB5-E1A7-3290-5D91-20988BF02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1938" b="-2"/>
          <a:stretch/>
        </p:blipFill>
        <p:spPr bwMode="auto">
          <a:xfrm>
            <a:off x="6972179" y="1525848"/>
            <a:ext cx="4566007" cy="4135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6E83F3D-4BE4-5DB0-254F-BF89B0BFAF7D}"/>
              </a:ext>
            </a:extLst>
          </p:cNvPr>
          <p:cNvSpPr txBox="1"/>
          <p:nvPr/>
        </p:nvSpPr>
        <p:spPr>
          <a:xfrm>
            <a:off x="794271" y="1386276"/>
            <a:ext cx="7102795" cy="1031051"/>
          </a:xfrm>
          <a:prstGeom prst="rect">
            <a:avLst/>
          </a:prstGeom>
          <a:noFill/>
        </p:spPr>
        <p:txBody>
          <a:bodyPr wrap="square">
            <a:spAutoFit/>
          </a:bodyPr>
          <a:lstStyle/>
          <a:p>
            <a:pPr marR="0" lvl="0">
              <a:spcBef>
                <a:spcPts val="0"/>
              </a:spcBef>
              <a:spcAft>
                <a:spcPts val="600"/>
              </a:spcAft>
              <a:tabLst>
                <a:tab pos="400050" algn="l"/>
              </a:tabLst>
            </a:pPr>
            <a:r>
              <a:rPr lang="en-US" sz="2800" b="1">
                <a:solidFill>
                  <a:srgbClr val="FF0000"/>
                </a:solidFill>
                <a:effectLst/>
                <a:latin typeface="Times New Roman" panose="02020603050405020304" pitchFamily="18" charset="0"/>
                <a:ea typeface="Times New Roman" panose="02020603050405020304" pitchFamily="18" charset="0"/>
              </a:rPr>
              <a:t>II. Tổng </a:t>
            </a:r>
            <a:r>
              <a:rPr lang="en-US" sz="2800" b="1" err="1">
                <a:solidFill>
                  <a:srgbClr val="FF0000"/>
                </a:solidFill>
                <a:effectLst/>
                <a:latin typeface="Times New Roman" panose="02020603050405020304" pitchFamily="18" charset="0"/>
                <a:ea typeface="Times New Roman" panose="02020603050405020304" pitchFamily="18" charset="0"/>
              </a:rPr>
              <a:t>quan</a:t>
            </a:r>
            <a:r>
              <a:rPr lang="en-US" sz="2800" b="1">
                <a:solidFill>
                  <a:srgbClr val="FF0000"/>
                </a:solidFill>
                <a:effectLst/>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Times New Roman" panose="02020603050405020304" pitchFamily="18" charset="0"/>
              </a:rPr>
              <a:t>về</a:t>
            </a:r>
            <a:r>
              <a:rPr lang="en-US" sz="2800" b="1">
                <a:solidFill>
                  <a:srgbClr val="FF0000"/>
                </a:solidFill>
                <a:effectLst/>
                <a:latin typeface="Times New Roman" panose="02020603050405020304" pitchFamily="18" charset="0"/>
                <a:ea typeface="Times New Roman" panose="02020603050405020304" pitchFamily="18" charset="0"/>
              </a:rPr>
              <a:t> Squid Proxy</a:t>
            </a:r>
          </a:p>
          <a:p>
            <a:pPr>
              <a:spcAft>
                <a:spcPts val="600"/>
              </a:spcAft>
              <a:tabLst>
                <a:tab pos="400050" algn="l"/>
              </a:tabLst>
            </a:pPr>
            <a:r>
              <a:rPr lang="en-US" sz="2800" b="1">
                <a:effectLst/>
                <a:latin typeface="Times New Roman" panose="02020603050405020304" pitchFamily="18" charset="0"/>
                <a:ea typeface="Times New Roman" panose="02020603050405020304" pitchFamily="18" charset="0"/>
              </a:rPr>
              <a:t>	</a:t>
            </a:r>
            <a:r>
              <a:rPr lang="en-US" sz="2800" b="1">
                <a:latin typeface="Times New Roman" panose="02020603050405020304" pitchFamily="18" charset="0"/>
                <a:ea typeface="Times New Roman" panose="02020603050405020304" pitchFamily="18" charset="0"/>
              </a:rPr>
              <a:t>1</a:t>
            </a:r>
            <a:r>
              <a:rPr lang="en-US" sz="2800" b="1">
                <a:effectLst/>
                <a:latin typeface="Times New Roman" panose="02020603050405020304" pitchFamily="18" charset="0"/>
                <a:ea typeface="Times New Roman" panose="02020603050405020304" pitchFamily="18" charset="0"/>
              </a:rPr>
              <a:t>. Squid Proxy </a:t>
            </a:r>
            <a:r>
              <a:rPr lang="en-US" sz="2800" b="1" err="1">
                <a:effectLst/>
                <a:latin typeface="Times New Roman" panose="02020603050405020304" pitchFamily="18" charset="0"/>
                <a:ea typeface="Times New Roman" panose="02020603050405020304" pitchFamily="18" charset="0"/>
              </a:rPr>
              <a:t>là</a:t>
            </a:r>
            <a:r>
              <a:rPr lang="en-US" sz="2800" b="1">
                <a:effectLst/>
                <a:latin typeface="Times New Roman" panose="02020603050405020304" pitchFamily="18" charset="0"/>
                <a:ea typeface="Times New Roman" panose="02020603050405020304" pitchFamily="18" charset="0"/>
              </a:rPr>
              <a:t> gì</a:t>
            </a:r>
            <a:endParaRPr lang="en-US" sz="2800">
              <a:effectLst/>
              <a:latin typeface="Times New Roman" panose="02020603050405020304" pitchFamily="18" charset="0"/>
              <a:ea typeface="Times New Roman" panose="02020603050405020304" pitchFamily="18" charset="0"/>
            </a:endParaRPr>
          </a:p>
        </p:txBody>
      </p:sp>
      <p:sp>
        <p:nvSpPr>
          <p:cNvPr id="2" name="TextBox 6">
            <a:extLst>
              <a:ext uri="{FF2B5EF4-FFF2-40B4-BE49-F238E27FC236}">
                <a16:creationId xmlns:a16="http://schemas.microsoft.com/office/drawing/2014/main" id="{36F76A75-3489-CE55-2AD8-0BF5FF4CE370}"/>
              </a:ext>
            </a:extLst>
          </p:cNvPr>
          <p:cNvSpPr txBox="1"/>
          <p:nvPr/>
        </p:nvSpPr>
        <p:spPr>
          <a:xfrm>
            <a:off x="794271" y="2445270"/>
            <a:ext cx="6967969" cy="3402919"/>
          </a:xfrm>
          <a:prstGeom prst="rect">
            <a:avLst/>
          </a:prstGeom>
          <a:noFill/>
        </p:spPr>
        <p:txBody>
          <a:bodyPr wrap="square">
            <a:spAutoFit/>
          </a:bodyPr>
          <a:lstStyle/>
          <a:p>
            <a:pPr marR="0" algn="just">
              <a:lnSpc>
                <a:spcPct val="107000"/>
              </a:lnSpc>
              <a:spcBef>
                <a:spcPts val="0"/>
              </a:spcBef>
              <a:spcAft>
                <a:spcPts val="800"/>
              </a:spcAft>
            </a:pPr>
            <a:r>
              <a:rPr lang="vi-VN" sz="2800" b="1">
                <a:latin typeface="+mj-lt"/>
              </a:rPr>
              <a:t>Squid </a:t>
            </a:r>
            <a:r>
              <a:rPr lang="vi-VN" sz="2800">
                <a:latin typeface="+mj-lt"/>
              </a:rPr>
              <a:t>là một trong những phần mềm proxy phổ biến nhất, hoạt động như một trung gian giữa người dùng và internet, giúp cải thiện tốc độ truy cập và quản lý băng thông. </a:t>
            </a:r>
            <a:endParaRPr lang="en-US" sz="2800">
              <a:latin typeface="+mj-lt"/>
            </a:endParaRPr>
          </a:p>
          <a:p>
            <a:pPr marR="0" algn="just">
              <a:lnSpc>
                <a:spcPct val="107000"/>
              </a:lnSpc>
              <a:spcBef>
                <a:spcPts val="0"/>
              </a:spcBef>
              <a:spcAft>
                <a:spcPts val="800"/>
              </a:spcAft>
            </a:pPr>
            <a:r>
              <a:rPr lang="vi-VN" sz="2800">
                <a:latin typeface="+mj-lt"/>
              </a:rPr>
              <a:t>Squid Proxy hỗ trợ nhiều giao thức khác nhau như HTTP, HTTPS, FTP, và nhiều ứng dụng mạng khác.</a:t>
            </a:r>
            <a:endParaRPr lang="en-US" sz="2800" kern="100">
              <a:effectLs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1497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7386E6-BFDB-DB56-B555-977800ED8CA6}"/>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606F9B1D-53A8-C144-5E33-2C2246066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F44848EE-F16C-E74A-4EAF-D3D79C8F1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4071F015-A2B7-58C3-0CB2-19C2A254A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1EAA6B2E-1202-5903-2DC3-878529AFBA93}"/>
              </a:ext>
            </a:extLst>
          </p:cNvPr>
          <p:cNvSpPr txBox="1"/>
          <p:nvPr/>
        </p:nvSpPr>
        <p:spPr>
          <a:xfrm>
            <a:off x="1200262" y="33615"/>
            <a:ext cx="9664846" cy="646331"/>
          </a:xfrm>
          <a:prstGeom prst="rect">
            <a:avLst/>
          </a:prstGeom>
          <a:noFill/>
        </p:spPr>
        <p:txBody>
          <a:bodyPr wrap="square">
            <a:spAutoFit/>
          </a:bodyPr>
          <a:lstStyle/>
          <a:p>
            <a:pPr algn="ctr" defTabSz="1152144">
              <a:spcAft>
                <a:spcPts val="600"/>
              </a:spcAft>
            </a:pP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pic>
        <p:nvPicPr>
          <p:cNvPr id="4" name="Hình ảnh 3">
            <a:extLst>
              <a:ext uri="{FF2B5EF4-FFF2-40B4-BE49-F238E27FC236}">
                <a16:creationId xmlns:a16="http://schemas.microsoft.com/office/drawing/2014/main" id="{FED79388-901B-ACB1-1EB0-5D4402861E50}"/>
              </a:ext>
            </a:extLst>
          </p:cNvPr>
          <p:cNvPicPr>
            <a:picLocks noChangeAspect="1"/>
          </p:cNvPicPr>
          <p:nvPr/>
        </p:nvPicPr>
        <p:blipFill>
          <a:blip r:embed="rId3"/>
          <a:stretch>
            <a:fillRect/>
          </a:stretch>
        </p:blipFill>
        <p:spPr>
          <a:xfrm>
            <a:off x="2133062" y="961636"/>
            <a:ext cx="7944151" cy="5078855"/>
          </a:xfrm>
          <a:prstGeom prst="rect">
            <a:avLst/>
          </a:prstGeom>
        </p:spPr>
      </p:pic>
      <p:sp>
        <p:nvSpPr>
          <p:cNvPr id="2" name="TextBox 6">
            <a:extLst>
              <a:ext uri="{FF2B5EF4-FFF2-40B4-BE49-F238E27FC236}">
                <a16:creationId xmlns:a16="http://schemas.microsoft.com/office/drawing/2014/main" id="{C7CCD50F-AE68-38F5-1ED6-4C3E0EC0A496}"/>
              </a:ext>
            </a:extLst>
          </p:cNvPr>
          <p:cNvSpPr txBox="1"/>
          <p:nvPr/>
        </p:nvSpPr>
        <p:spPr>
          <a:xfrm>
            <a:off x="4250531" y="518955"/>
            <a:ext cx="3399950" cy="534185"/>
          </a:xfrm>
          <a:prstGeom prst="rect">
            <a:avLst/>
          </a:prstGeom>
          <a:noFill/>
        </p:spPr>
        <p:txBody>
          <a:bodyPr wrap="square">
            <a:spAutoFit/>
          </a:bodyPr>
          <a:lstStyle/>
          <a:p>
            <a:pPr marR="0" algn="just">
              <a:lnSpc>
                <a:spcPct val="107000"/>
              </a:lnSpc>
              <a:spcBef>
                <a:spcPts val="0"/>
              </a:spcBef>
              <a:spcAft>
                <a:spcPts val="800"/>
              </a:spcAft>
            </a:pPr>
            <a:r>
              <a:rPr lang="en-US" sz="2800" kern="100">
                <a:effectLst/>
                <a:latin typeface="Times New Roman" panose="02020603050405020304" pitchFamily="18" charset="0"/>
                <a:ea typeface="Aptos" panose="020B0004020202020204" pitchFamily="34" charset="0"/>
                <a:cs typeface="Times New Roman" panose="02020603050405020304" pitchFamily="18" charset="0"/>
              </a:rPr>
              <a:t>Trang docs của squid</a:t>
            </a:r>
          </a:p>
        </p:txBody>
      </p:sp>
    </p:spTree>
    <p:extLst>
      <p:ext uri="{BB962C8B-B14F-4D97-AF65-F5344CB8AC3E}">
        <p14:creationId xmlns:p14="http://schemas.microsoft.com/office/powerpoint/2010/main" val="3226403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06D5D2-08FF-04B1-7458-599F57F793F4}"/>
            </a:ext>
          </a:extLst>
        </p:cNvPr>
        <p:cNvGrpSpPr/>
        <p:nvPr/>
      </p:nvGrpSpPr>
      <p:grpSpPr>
        <a:xfrm>
          <a:off x="0" y="0"/>
          <a:ext cx="0" cy="0"/>
          <a:chOff x="0" y="0"/>
          <a:chExt cx="0" cy="0"/>
        </a:xfrm>
      </p:grpSpPr>
      <p:sp>
        <p:nvSpPr>
          <p:cNvPr id="12" name="Freeform 6">
            <a:extLst>
              <a:ext uri="{FF2B5EF4-FFF2-40B4-BE49-F238E27FC236}">
                <a16:creationId xmlns:a16="http://schemas.microsoft.com/office/drawing/2014/main" id="{58384F01-3EF1-5088-ADE3-EA24239B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9261EDF-4004-0AE1-574D-4136BEF49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6FC3CC15-135F-2C8B-4DCB-01782B24E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719B02C-D95F-A490-4933-4E866A28B45C}"/>
              </a:ext>
            </a:extLst>
          </p:cNvPr>
          <p:cNvSpPr txBox="1"/>
          <p:nvPr/>
        </p:nvSpPr>
        <p:spPr>
          <a:xfrm>
            <a:off x="1118983" y="-7509"/>
            <a:ext cx="9664846" cy="646331"/>
          </a:xfrm>
          <a:prstGeom prst="rect">
            <a:avLst/>
          </a:prstGeom>
          <a:noFill/>
        </p:spPr>
        <p:txBody>
          <a:bodyPr wrap="square">
            <a:spAutoFit/>
          </a:bodyPr>
          <a:lstStyle/>
          <a:p>
            <a:pPr algn="ctr" defTabSz="1152144">
              <a:spcAft>
                <a:spcPts val="600"/>
              </a:spcAft>
            </a:pP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FCDC880-BCC8-32DE-59A8-4EE0BD64DCF9}"/>
              </a:ext>
            </a:extLst>
          </p:cNvPr>
          <p:cNvSpPr txBox="1"/>
          <p:nvPr/>
        </p:nvSpPr>
        <p:spPr>
          <a:xfrm>
            <a:off x="687109" y="638822"/>
            <a:ext cx="10817782" cy="907941"/>
          </a:xfrm>
          <a:prstGeom prst="rect">
            <a:avLst/>
          </a:prstGeom>
          <a:noFill/>
        </p:spPr>
        <p:txBody>
          <a:bodyPr wrap="square">
            <a:spAutoFit/>
          </a:bodyPr>
          <a:lstStyle/>
          <a:p>
            <a:pPr marL="400050" marR="0" lvl="0" indent="-400050">
              <a:spcBef>
                <a:spcPts val="0"/>
              </a:spcBef>
              <a:spcAft>
                <a:spcPts val="600"/>
              </a:spcAft>
              <a:buFont typeface="+mj-lt"/>
              <a:buAutoNum type="romanUcPeriod"/>
              <a:tabLst>
                <a:tab pos="400050" algn="l"/>
              </a:tabLst>
            </a:pPr>
            <a:r>
              <a:rPr lang="en-US" sz="2400" b="1" err="1">
                <a:solidFill>
                  <a:srgbClr val="FF0000"/>
                </a:solidFill>
                <a:effectLst/>
                <a:latin typeface="Times New Roman" panose="02020603050405020304" pitchFamily="18" charset="0"/>
                <a:ea typeface="Times New Roman" panose="02020603050405020304" pitchFamily="18" charset="0"/>
              </a:rPr>
              <a:t>Tổng</a:t>
            </a:r>
            <a:r>
              <a:rPr lang="en-US" sz="2400" b="1">
                <a:solidFill>
                  <a:srgbClr val="FF0000"/>
                </a:solidFill>
                <a:effectLst/>
                <a:latin typeface="Times New Roman" panose="02020603050405020304" pitchFamily="18" charset="0"/>
                <a:ea typeface="Times New Roman" panose="02020603050405020304" pitchFamily="18" charset="0"/>
              </a:rPr>
              <a:t> </a:t>
            </a:r>
            <a:r>
              <a:rPr lang="en-US" sz="2400" b="1" err="1">
                <a:solidFill>
                  <a:srgbClr val="FF0000"/>
                </a:solidFill>
                <a:effectLst/>
                <a:latin typeface="Times New Roman" panose="02020603050405020304" pitchFamily="18" charset="0"/>
                <a:ea typeface="Times New Roman" panose="02020603050405020304" pitchFamily="18" charset="0"/>
              </a:rPr>
              <a:t>quan</a:t>
            </a:r>
            <a:r>
              <a:rPr lang="en-US" sz="2400" b="1">
                <a:solidFill>
                  <a:srgbClr val="FF0000"/>
                </a:solidFill>
                <a:effectLst/>
                <a:latin typeface="Times New Roman" panose="02020603050405020304" pitchFamily="18" charset="0"/>
                <a:ea typeface="Times New Roman" panose="02020603050405020304" pitchFamily="18" charset="0"/>
              </a:rPr>
              <a:t> </a:t>
            </a:r>
            <a:r>
              <a:rPr lang="en-US" sz="2400" b="1" err="1">
                <a:solidFill>
                  <a:srgbClr val="FF0000"/>
                </a:solidFill>
                <a:effectLst/>
                <a:latin typeface="Times New Roman" panose="02020603050405020304" pitchFamily="18" charset="0"/>
                <a:ea typeface="Times New Roman" panose="02020603050405020304" pitchFamily="18" charset="0"/>
              </a:rPr>
              <a:t>về</a:t>
            </a:r>
            <a:r>
              <a:rPr lang="en-US" sz="2400" b="1">
                <a:solidFill>
                  <a:srgbClr val="FF0000"/>
                </a:solidFill>
                <a:effectLst/>
                <a:latin typeface="Times New Roman" panose="02020603050405020304" pitchFamily="18" charset="0"/>
                <a:ea typeface="Times New Roman" panose="02020603050405020304" pitchFamily="18" charset="0"/>
              </a:rPr>
              <a:t> Squid Proxy</a:t>
            </a:r>
          </a:p>
          <a:p>
            <a:pPr>
              <a:spcAft>
                <a:spcPts val="600"/>
              </a:spcAft>
              <a:tabLst>
                <a:tab pos="400050" algn="l"/>
              </a:tabLst>
            </a:pPr>
            <a:r>
              <a:rPr lang="en-US" sz="2400" b="1">
                <a:effectLst/>
                <a:latin typeface="Times New Roman" panose="02020603050405020304" pitchFamily="18" charset="0"/>
                <a:ea typeface="Times New Roman" panose="02020603050405020304" pitchFamily="18" charset="0"/>
              </a:rPr>
              <a:t>	2. </a:t>
            </a:r>
            <a:r>
              <a:rPr lang="en-US" sz="2400" b="1" err="1">
                <a:effectLst/>
                <a:latin typeface="Times New Roman" panose="02020603050405020304" pitchFamily="18" charset="0"/>
                <a:ea typeface="Times New Roman" panose="02020603050405020304" pitchFamily="18" charset="0"/>
              </a:rPr>
              <a:t>Các</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tính</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năng</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chính</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của</a:t>
            </a:r>
            <a:r>
              <a:rPr lang="en-US" sz="2400" b="1">
                <a:effectLst/>
                <a:latin typeface="Times New Roman" panose="02020603050405020304" pitchFamily="18" charset="0"/>
                <a:ea typeface="Times New Roman" panose="02020603050405020304" pitchFamily="18" charset="0"/>
              </a:rPr>
              <a:t> Squid Proxy</a:t>
            </a:r>
            <a:endParaRPr lang="en-US" sz="2400">
              <a:effectLst/>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BD7C4DBC-C055-404C-2431-E5806ECD03B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3" name="TextBox 6">
            <a:extLst>
              <a:ext uri="{FF2B5EF4-FFF2-40B4-BE49-F238E27FC236}">
                <a16:creationId xmlns:a16="http://schemas.microsoft.com/office/drawing/2014/main" id="{DCFA632E-685F-08AB-D7AB-C67FC8B96EFB}"/>
              </a:ext>
            </a:extLst>
          </p:cNvPr>
          <p:cNvSpPr txBox="1"/>
          <p:nvPr/>
        </p:nvSpPr>
        <p:spPr>
          <a:xfrm>
            <a:off x="754108" y="1440918"/>
            <a:ext cx="10817782" cy="4909036"/>
          </a:xfrm>
          <a:prstGeom prst="rect">
            <a:avLst/>
          </a:prstGeom>
          <a:noFill/>
        </p:spPr>
        <p:txBody>
          <a:bodyPr wrap="square">
            <a:spAutoFit/>
          </a:bodyPr>
          <a:lstStyle/>
          <a:p>
            <a:pPr marL="457200" marR="0" lvl="0" indent="-457200">
              <a:spcBef>
                <a:spcPts val="0"/>
              </a:spcBef>
              <a:spcAft>
                <a:spcPts val="600"/>
              </a:spcAft>
              <a:buFont typeface="+mj-lt"/>
              <a:buAutoNum type="arabicPeriod"/>
              <a:tabLst>
                <a:tab pos="400050" algn="l"/>
              </a:tabLst>
            </a:pPr>
            <a:r>
              <a:rPr lang="vi-VN" sz="2300" b="1">
                <a:effectLst/>
                <a:latin typeface="Times New Roman" panose="02020603050405020304" pitchFamily="18" charset="0"/>
                <a:ea typeface="Times New Roman" panose="02020603050405020304" pitchFamily="18" charset="0"/>
              </a:rPr>
              <a:t>Caching: </a:t>
            </a:r>
            <a:r>
              <a:rPr lang="vi-VN" sz="2300">
                <a:effectLst/>
                <a:latin typeface="Times New Roman" panose="02020603050405020304" pitchFamily="18" charset="0"/>
                <a:ea typeface="Times New Roman" panose="02020603050405020304" pitchFamily="18" charset="0"/>
              </a:rPr>
              <a:t>Squid lưu trữ các tài nguyên như hình ảnh, video và trang web, giúp giảm thời gian tải trang khi người dùng truy cập lại.</a:t>
            </a:r>
          </a:p>
          <a:p>
            <a:pPr marL="457200" marR="0" lvl="0" indent="-457200">
              <a:spcBef>
                <a:spcPts val="0"/>
              </a:spcBef>
              <a:spcAft>
                <a:spcPts val="600"/>
              </a:spcAft>
              <a:buFont typeface="+mj-lt"/>
              <a:buAutoNum type="arabicPeriod"/>
              <a:tabLst>
                <a:tab pos="400050" algn="l"/>
              </a:tabLst>
            </a:pPr>
            <a:r>
              <a:rPr lang="vi-VN" sz="2300" b="1">
                <a:effectLst/>
                <a:latin typeface="Times New Roman" panose="02020603050405020304" pitchFamily="18" charset="0"/>
                <a:ea typeface="Times New Roman" panose="02020603050405020304" pitchFamily="18" charset="0"/>
              </a:rPr>
              <a:t>Content Filtering: </a:t>
            </a:r>
            <a:r>
              <a:rPr lang="vi-VN" sz="2300">
                <a:effectLst/>
                <a:latin typeface="Times New Roman" panose="02020603050405020304" pitchFamily="18" charset="0"/>
                <a:ea typeface="Times New Roman" panose="02020603050405020304" pitchFamily="18" charset="0"/>
              </a:rPr>
              <a:t>Có thể chặn hoặc lọc nội dung truy cập dựa trên URL, địa chỉ IP hoặc từ khóa.</a:t>
            </a:r>
          </a:p>
          <a:p>
            <a:pPr marL="457200" marR="0" lvl="0" indent="-457200">
              <a:spcBef>
                <a:spcPts val="0"/>
              </a:spcBef>
              <a:spcAft>
                <a:spcPts val="600"/>
              </a:spcAft>
              <a:buFont typeface="+mj-lt"/>
              <a:buAutoNum type="arabicPeriod"/>
              <a:tabLst>
                <a:tab pos="400050" algn="l"/>
              </a:tabLst>
            </a:pPr>
            <a:r>
              <a:rPr lang="vi-VN" sz="2300" b="1">
                <a:effectLst/>
                <a:latin typeface="Times New Roman" panose="02020603050405020304" pitchFamily="18" charset="0"/>
                <a:ea typeface="Times New Roman" panose="02020603050405020304" pitchFamily="18" charset="0"/>
              </a:rPr>
              <a:t>Access Control: </a:t>
            </a:r>
            <a:r>
              <a:rPr lang="vi-VN" sz="2300">
                <a:effectLst/>
                <a:latin typeface="Times New Roman" panose="02020603050405020304" pitchFamily="18" charset="0"/>
                <a:ea typeface="Times New Roman" panose="02020603050405020304" pitchFamily="18" charset="0"/>
              </a:rPr>
              <a:t>Cung cấp khả năng kiểm soát truy cập dựa trên thời gian, địa chỉ IP hoặc </a:t>
            </a:r>
            <a:r>
              <a:rPr lang="en-US" sz="2300">
                <a:latin typeface="Times New Roman" panose="02020603050405020304" pitchFamily="18" charset="0"/>
                <a:ea typeface="Times New Roman" panose="02020603050405020304" pitchFamily="18" charset="0"/>
              </a:rPr>
              <a:t>whitelist/blacklist</a:t>
            </a:r>
            <a:r>
              <a:rPr lang="vi-VN" sz="2300">
                <a:effectLst/>
                <a:latin typeface="Times New Roman" panose="02020603050405020304" pitchFamily="18" charset="0"/>
                <a:ea typeface="Times New Roman" panose="02020603050405020304" pitchFamily="18" charset="0"/>
              </a:rPr>
              <a:t>.</a:t>
            </a:r>
            <a:endParaRPr lang="en-US" sz="2300">
              <a:effectLst/>
              <a:latin typeface="Times New Roman" panose="02020603050405020304" pitchFamily="18" charset="0"/>
              <a:ea typeface="Times New Roman" panose="02020603050405020304" pitchFamily="18" charset="0"/>
            </a:endParaRPr>
          </a:p>
          <a:p>
            <a:pPr marL="457200" marR="0" lvl="0" indent="-457200">
              <a:spcBef>
                <a:spcPts val="0"/>
              </a:spcBef>
              <a:spcAft>
                <a:spcPts val="600"/>
              </a:spcAft>
              <a:tabLst>
                <a:tab pos="400050" algn="l"/>
              </a:tabLst>
            </a:pPr>
            <a:r>
              <a:rPr lang="en-US" sz="2300" b="1">
                <a:effectLst/>
                <a:latin typeface="Times New Roman" panose="02020603050405020304" pitchFamily="18" charset="0"/>
                <a:ea typeface="Times New Roman" panose="02020603050405020304" pitchFamily="18" charset="0"/>
              </a:rPr>
              <a:t>4.	 </a:t>
            </a:r>
            <a:r>
              <a:rPr lang="vi-VN" sz="2300" b="1">
                <a:effectLst/>
                <a:latin typeface="Times New Roman" panose="02020603050405020304" pitchFamily="18" charset="0"/>
                <a:ea typeface="Times New Roman" panose="02020603050405020304" pitchFamily="18" charset="0"/>
              </a:rPr>
              <a:t>Bandwidth</a:t>
            </a:r>
            <a:r>
              <a:rPr lang="en-US" sz="2300" b="1">
                <a:effectLst/>
                <a:latin typeface="Times New Roman" panose="02020603050405020304" pitchFamily="18" charset="0"/>
                <a:ea typeface="Times New Roman" panose="02020603050405020304" pitchFamily="18" charset="0"/>
              </a:rPr>
              <a:t> Management</a:t>
            </a:r>
            <a:r>
              <a:rPr lang="vi-VN" sz="2300" b="1">
                <a:effectLst/>
                <a:latin typeface="Times New Roman" panose="02020603050405020304" pitchFamily="18" charset="0"/>
                <a:ea typeface="Times New Roman" panose="02020603050405020304" pitchFamily="18" charset="0"/>
              </a:rPr>
              <a:t>: </a:t>
            </a:r>
            <a:r>
              <a:rPr lang="vi-VN" sz="2300">
                <a:effectLst/>
                <a:latin typeface="Times New Roman" panose="02020603050405020304" pitchFamily="18" charset="0"/>
                <a:ea typeface="Times New Roman" panose="02020603050405020304" pitchFamily="18" charset="0"/>
              </a:rPr>
              <a:t>Quản lý và giới hạn băng thông cho từng nhóm người dùng hoặc truy cập nhất định.</a:t>
            </a:r>
          </a:p>
          <a:p>
            <a:pPr marL="457200" marR="0" lvl="0" indent="-457200">
              <a:spcBef>
                <a:spcPts val="0"/>
              </a:spcBef>
              <a:spcAft>
                <a:spcPts val="600"/>
              </a:spcAft>
              <a:tabLst>
                <a:tab pos="400050" algn="l"/>
              </a:tabLst>
            </a:pPr>
            <a:r>
              <a:rPr lang="en-US" sz="2300" b="1">
                <a:effectLst/>
                <a:latin typeface="Times New Roman" panose="02020603050405020304" pitchFamily="18" charset="0"/>
                <a:ea typeface="Times New Roman" panose="02020603050405020304" pitchFamily="18" charset="0"/>
              </a:rPr>
              <a:t>5.	 </a:t>
            </a:r>
            <a:r>
              <a:rPr lang="vi-VN" sz="2300" b="1">
                <a:effectLst/>
                <a:latin typeface="Times New Roman" panose="02020603050405020304" pitchFamily="18" charset="0"/>
                <a:ea typeface="Times New Roman" panose="02020603050405020304" pitchFamily="18" charset="0"/>
              </a:rPr>
              <a:t>Anonymization: </a:t>
            </a:r>
            <a:r>
              <a:rPr lang="vi-VN" sz="2300">
                <a:effectLst/>
                <a:latin typeface="Times New Roman" panose="02020603050405020304" pitchFamily="18" charset="0"/>
                <a:ea typeface="Times New Roman" panose="02020603050405020304" pitchFamily="18" charset="0"/>
              </a:rPr>
              <a:t>Ẩn địa chỉ IP</a:t>
            </a:r>
            <a:r>
              <a:rPr lang="en-US" sz="2300">
                <a:effectLst/>
                <a:latin typeface="Times New Roman" panose="02020603050405020304" pitchFamily="18" charset="0"/>
                <a:ea typeface="Times New Roman" panose="02020603050405020304" pitchFamily="18" charset="0"/>
              </a:rPr>
              <a:t> cũng như các thông tin khác</a:t>
            </a:r>
            <a:r>
              <a:rPr lang="vi-VN" sz="2300">
                <a:effectLst/>
                <a:latin typeface="Times New Roman" panose="02020603050405020304" pitchFamily="18" charset="0"/>
                <a:ea typeface="Times New Roman" panose="02020603050405020304" pitchFamily="18" charset="0"/>
              </a:rPr>
              <a:t> của người dùng để bảo vệ quyền riêng tư khi truy cập internet.</a:t>
            </a:r>
            <a:endParaRPr lang="en-US" sz="2300">
              <a:effectLst/>
              <a:latin typeface="Times New Roman" panose="02020603050405020304" pitchFamily="18" charset="0"/>
              <a:ea typeface="Times New Roman" panose="02020603050405020304" pitchFamily="18" charset="0"/>
            </a:endParaRPr>
          </a:p>
          <a:p>
            <a:pPr marL="457200" marR="0" lvl="0" indent="-457200">
              <a:spcBef>
                <a:spcPts val="0"/>
              </a:spcBef>
              <a:spcAft>
                <a:spcPts val="600"/>
              </a:spcAft>
              <a:tabLst>
                <a:tab pos="400050" algn="l"/>
              </a:tabLst>
            </a:pPr>
            <a:r>
              <a:rPr lang="en-US" sz="2300" b="1">
                <a:effectLst/>
                <a:latin typeface="Times New Roman" panose="02020603050405020304" pitchFamily="18" charset="0"/>
                <a:ea typeface="Times New Roman" panose="02020603050405020304" pitchFamily="18" charset="0"/>
              </a:rPr>
              <a:t>6.	 </a:t>
            </a:r>
            <a:r>
              <a:rPr lang="vi-VN" sz="2300" b="1">
                <a:effectLst/>
                <a:latin typeface="Times New Roman" panose="02020603050405020304" pitchFamily="18" charset="0"/>
                <a:ea typeface="Times New Roman" panose="02020603050405020304" pitchFamily="18" charset="0"/>
              </a:rPr>
              <a:t>Giám sát và ghi log hoạt động người dùng:</a:t>
            </a:r>
            <a:r>
              <a:rPr lang="vi-VN" sz="2300">
                <a:effectLst/>
                <a:latin typeface="Times New Roman" panose="02020603050405020304" pitchFamily="18" charset="0"/>
                <a:ea typeface="Times New Roman" panose="02020603050405020304" pitchFamily="18" charset="0"/>
              </a:rPr>
              <a:t> Ghi lại mọi hoạt động truy cập web để giám sát</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và</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phân</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tích</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hoạt</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động</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của</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người</a:t>
            </a:r>
            <a:r>
              <a:rPr lang="en-US" sz="2300">
                <a:effectLst/>
                <a:latin typeface="Times New Roman" panose="02020603050405020304" pitchFamily="18" charset="0"/>
                <a:ea typeface="Times New Roman" panose="02020603050405020304" pitchFamily="18" charset="0"/>
              </a:rPr>
              <a:t> </a:t>
            </a:r>
            <a:r>
              <a:rPr lang="en-US" sz="2300" err="1">
                <a:effectLst/>
                <a:latin typeface="Times New Roman" panose="02020603050405020304" pitchFamily="18" charset="0"/>
                <a:ea typeface="Times New Roman" panose="02020603050405020304" pitchFamily="18" charset="0"/>
              </a:rPr>
              <a:t>dùng</a:t>
            </a:r>
            <a:r>
              <a:rPr lang="vi-VN" sz="230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711853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78EF08B3-D9CA-5DC5-3BD2-183877A3B349}"/>
              </a:ext>
            </a:extLst>
          </p:cNvPr>
          <p:cNvSpPr txBox="1"/>
          <p:nvPr/>
        </p:nvSpPr>
        <p:spPr>
          <a:xfrm>
            <a:off x="1263577" y="-2864"/>
            <a:ext cx="9664846" cy="646331"/>
          </a:xfrm>
          <a:prstGeom prst="rect">
            <a:avLst/>
          </a:prstGeom>
          <a:noFill/>
        </p:spPr>
        <p:txBody>
          <a:bodyPr wrap="square">
            <a:spAutoFit/>
          </a:bodyPr>
          <a:lstStyle/>
          <a:p>
            <a:pPr algn="ctr" defTabSz="1152144">
              <a:spcAft>
                <a:spcPts val="600"/>
              </a:spcAft>
            </a:pP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2F016583-EFFF-A644-ECEB-936087548D19}"/>
              </a:ext>
            </a:extLst>
          </p:cNvPr>
          <p:cNvSpPr txBox="1"/>
          <p:nvPr/>
        </p:nvSpPr>
        <p:spPr>
          <a:xfrm>
            <a:off x="761948" y="874390"/>
            <a:ext cx="10469519" cy="5109219"/>
          </a:xfrm>
          <a:prstGeom prst="rect">
            <a:avLst/>
          </a:prstGeom>
          <a:noFill/>
        </p:spPr>
        <p:txBody>
          <a:bodyPr wrap="square">
            <a:spAutoFit/>
          </a:bodyPr>
          <a:lstStyle/>
          <a:p>
            <a:pPr marL="400050" marR="0" lvl="0" indent="-400050">
              <a:spcBef>
                <a:spcPts val="0"/>
              </a:spcBef>
              <a:spcAft>
                <a:spcPts val="600"/>
              </a:spcAft>
              <a:buFont typeface="+mj-lt"/>
              <a:buAutoNum type="romanUcPeriod"/>
              <a:tabLst>
                <a:tab pos="400050" algn="l"/>
              </a:tabLst>
            </a:pPr>
            <a:r>
              <a:rPr lang="en-US" sz="2800" b="1" err="1">
                <a:solidFill>
                  <a:srgbClr val="FF0000"/>
                </a:solidFill>
                <a:effectLst/>
                <a:latin typeface="Times New Roman" panose="02020603050405020304" pitchFamily="18" charset="0"/>
                <a:ea typeface="Times New Roman" panose="02020603050405020304" pitchFamily="18" charset="0"/>
              </a:rPr>
              <a:t>Tổng</a:t>
            </a:r>
            <a:r>
              <a:rPr lang="en-US" sz="2800" b="1">
                <a:solidFill>
                  <a:srgbClr val="FF0000"/>
                </a:solidFill>
                <a:effectLst/>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Times New Roman" panose="02020603050405020304" pitchFamily="18" charset="0"/>
              </a:rPr>
              <a:t>quan</a:t>
            </a:r>
            <a:r>
              <a:rPr lang="en-US" sz="2800" b="1">
                <a:solidFill>
                  <a:srgbClr val="FF0000"/>
                </a:solidFill>
                <a:effectLst/>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Times New Roman" panose="02020603050405020304" pitchFamily="18" charset="0"/>
              </a:rPr>
              <a:t>về</a:t>
            </a:r>
            <a:r>
              <a:rPr lang="en-US" sz="2800" b="1">
                <a:solidFill>
                  <a:srgbClr val="FF0000"/>
                </a:solidFill>
                <a:effectLst/>
                <a:latin typeface="Times New Roman" panose="02020603050405020304" pitchFamily="18" charset="0"/>
                <a:ea typeface="Times New Roman" panose="02020603050405020304" pitchFamily="18" charset="0"/>
              </a:rPr>
              <a:t> Squid Proxy</a:t>
            </a:r>
          </a:p>
          <a:p>
            <a:pPr>
              <a:spcAft>
                <a:spcPts val="1200"/>
              </a:spcAft>
              <a:tabLst>
                <a:tab pos="400050" algn="l"/>
              </a:tabLst>
            </a:pPr>
            <a:r>
              <a:rPr lang="en-US" sz="2400" b="1">
                <a:effectLst/>
                <a:latin typeface="Times New Roman" panose="02020603050405020304" pitchFamily="18" charset="0"/>
                <a:ea typeface="Times New Roman" panose="02020603050405020304" pitchFamily="18" charset="0"/>
              </a:rPr>
              <a:t>	</a:t>
            </a:r>
            <a:r>
              <a:rPr lang="en-US" sz="2800" b="1">
                <a:latin typeface="Times New Roman" panose="02020603050405020304" pitchFamily="18" charset="0"/>
                <a:ea typeface="Times New Roman" panose="02020603050405020304" pitchFamily="18" charset="0"/>
              </a:rPr>
              <a:t>3</a:t>
            </a:r>
            <a:r>
              <a:rPr lang="en-US" sz="2800" b="1">
                <a:effectLst/>
                <a:latin typeface="Times New Roman" panose="02020603050405020304" pitchFamily="18" charset="0"/>
                <a:ea typeface="Times New Roman" panose="02020603050405020304" pitchFamily="18" charset="0"/>
              </a:rPr>
              <a:t>. </a:t>
            </a:r>
            <a:r>
              <a:rPr lang="en-US" sz="2800" b="1" err="1">
                <a:latin typeface="Times New Roman" panose="02020603050405020304" pitchFamily="18" charset="0"/>
                <a:ea typeface="Times New Roman" panose="02020603050405020304" pitchFamily="18" charset="0"/>
              </a:rPr>
              <a:t>Ưu</a:t>
            </a:r>
            <a:r>
              <a:rPr lang="en-US" sz="2800" b="1">
                <a:latin typeface="Times New Roman" panose="02020603050405020304" pitchFamily="18" charset="0"/>
                <a:ea typeface="Times New Roman" panose="02020603050405020304" pitchFamily="18" charset="0"/>
              </a:rPr>
              <a:t> </a:t>
            </a:r>
            <a:r>
              <a:rPr lang="en-US" sz="2800" b="1" err="1">
                <a:latin typeface="Times New Roman" panose="02020603050405020304" pitchFamily="18" charset="0"/>
                <a:ea typeface="Times New Roman" panose="02020603050405020304" pitchFamily="18" charset="0"/>
              </a:rPr>
              <a:t>điểm</a:t>
            </a:r>
            <a:r>
              <a:rPr lang="en-US" sz="2800" b="1">
                <a:latin typeface="Times New Roman" panose="02020603050405020304" pitchFamily="18" charset="0"/>
                <a:ea typeface="Times New Roman" panose="02020603050405020304" pitchFamily="18" charset="0"/>
              </a:rPr>
              <a:t> </a:t>
            </a:r>
          </a:p>
          <a:p>
            <a:pPr marL="342900" indent="-342900">
              <a:spcAft>
                <a:spcPts val="600"/>
              </a:spcAft>
              <a:buFont typeface="Arial" panose="020B0604020202020204" pitchFamily="34" charset="0"/>
              <a:buChar char="•"/>
              <a:tabLst>
                <a:tab pos="400050" algn="l"/>
              </a:tabLst>
            </a:pPr>
            <a:r>
              <a:rPr lang="fr-FR" sz="2400">
                <a:effectLst/>
                <a:latin typeface="Times New Roman" panose="02020603050405020304" pitchFamily="18" charset="0"/>
                <a:ea typeface="Calibri" panose="020F0502020204030204" pitchFamily="34" charset="0"/>
              </a:rPr>
              <a:t>Không mất phí để cài đặt và sử dụng</a:t>
            </a:r>
            <a:r>
              <a:rPr lang="en-US" sz="2400">
                <a:latin typeface="Times New Roman" panose="02020603050405020304" pitchFamily="18" charset="0"/>
                <a:cs typeface="Times New Roman" panose="02020603050405020304" pitchFamily="18" charset="0"/>
              </a:rPr>
              <a:t>.</a:t>
            </a:r>
          </a:p>
          <a:p>
            <a:pPr marL="342900" indent="-342900">
              <a:spcAft>
                <a:spcPts val="600"/>
              </a:spcAft>
              <a:buFont typeface="Arial" panose="020B0604020202020204" pitchFamily="34" charset="0"/>
              <a:buChar char="•"/>
              <a:tabLst>
                <a:tab pos="400050" algn="l"/>
              </a:tabLst>
            </a:pPr>
            <a:r>
              <a:rPr lang="vi-VN" sz="2400">
                <a:latin typeface="+mj-lt"/>
              </a:rPr>
              <a:t>Có khả năng lưu trữ tạm (cache) các tài nguyên web, giúp tăng tốc độ truy cập</a:t>
            </a:r>
            <a:r>
              <a:rPr lang="en-US" sz="2400">
                <a:latin typeface="+mj-lt"/>
              </a:rPr>
              <a:t> </a:t>
            </a:r>
            <a:r>
              <a:rPr lang="en-US" sz="2400">
                <a:latin typeface="Times New Roman" panose="02020603050405020304" pitchFamily="18" charset="0"/>
                <a:cs typeface="Times New Roman" panose="02020603050405020304" pitchFamily="18" charset="0"/>
              </a:rPr>
              <a:t>của người dùng</a:t>
            </a:r>
          </a:p>
          <a:p>
            <a:pPr marL="342900" marR="0" indent="-342900">
              <a:lnSpc>
                <a:spcPct val="107000"/>
              </a:lnSpc>
              <a:spcBef>
                <a:spcPts val="0"/>
              </a:spcBef>
              <a:spcAft>
                <a:spcPts val="800"/>
              </a:spcAft>
              <a:buFont typeface="Arial" panose="020B0604020202020204" pitchFamily="34" charset="0"/>
              <a:buChar char="•"/>
            </a:pPr>
            <a:r>
              <a:rPr lang="vi-VN" sz="2400">
                <a:latin typeface="+mj-lt"/>
              </a:rPr>
              <a:t>Squid hỗ trợ tính năng </a:t>
            </a:r>
            <a:r>
              <a:rPr lang="vi-VN" sz="2400" b="1">
                <a:latin typeface="+mj-lt"/>
              </a:rPr>
              <a:t>delay pools</a:t>
            </a:r>
            <a:r>
              <a:rPr lang="vi-VN" sz="2400">
                <a:latin typeface="+mj-lt"/>
              </a:rPr>
              <a:t> để quản lý băng thông</a:t>
            </a:r>
            <a:r>
              <a:rPr lang="en-US" sz="2400">
                <a:latin typeface="+mj-lt"/>
              </a:rPr>
              <a:t>.</a:t>
            </a:r>
            <a:endParaRPr lang="en-US" sz="2400">
              <a:latin typeface="+mj-lt"/>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vi-VN" sz="2400">
                <a:latin typeface="+mj-lt"/>
              </a:rPr>
              <a:t>Squid cho phép cấu hình các quy tắc kiểm soát truy cập thông qua </a:t>
            </a:r>
            <a:r>
              <a:rPr lang="vi-VN" sz="2400" b="1">
                <a:latin typeface="+mj-lt"/>
              </a:rPr>
              <a:t>Access Control Lists (ACLs)</a:t>
            </a:r>
            <a:r>
              <a:rPr lang="en-US" sz="2400" b="1">
                <a:latin typeface="+mj-lt"/>
              </a:rPr>
              <a:t>.</a:t>
            </a:r>
            <a:endParaRPr lang="en-US" sz="2400" b="1">
              <a:latin typeface="+mj-lt"/>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vi-VN" sz="2400">
                <a:latin typeface="+mj-lt"/>
              </a:rPr>
              <a:t>Hỗ trợ nhiều giao thức</a:t>
            </a:r>
            <a:r>
              <a:rPr lang="en-US" sz="2400" b="1">
                <a:latin typeface="+mj-lt"/>
                <a:cs typeface="Times New Roman" panose="02020603050405020304" pitchFamily="18" charset="0"/>
              </a:rPr>
              <a:t> </a:t>
            </a:r>
            <a:r>
              <a:rPr lang="vi-VN" sz="2400">
                <a:latin typeface="+mj-lt"/>
              </a:rPr>
              <a:t>HTTPS, FTP, và SSL/TLS</a:t>
            </a:r>
            <a:r>
              <a:rPr lang="en-US" sz="2400">
                <a:latin typeface="+mj-lt"/>
              </a:rPr>
              <a:t>.</a:t>
            </a:r>
            <a:endParaRPr lang="en-US" sz="2400" b="1">
              <a:latin typeface="+mj-lt"/>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vi-VN" sz="2400">
                <a:latin typeface="+mj-lt"/>
              </a:rPr>
              <a:t>Squid hỗ trợ nhiều phương thức xác thực như </a:t>
            </a:r>
            <a:r>
              <a:rPr lang="vi-VN" sz="2400" b="1">
                <a:latin typeface="+mj-lt"/>
              </a:rPr>
              <a:t>Basic Authentication</a:t>
            </a:r>
            <a:r>
              <a:rPr lang="vi-VN" sz="2400">
                <a:latin typeface="+mj-lt"/>
              </a:rPr>
              <a:t>, </a:t>
            </a:r>
            <a:r>
              <a:rPr lang="vi-VN" sz="2400" b="1">
                <a:latin typeface="+mj-lt"/>
              </a:rPr>
              <a:t>LDAP</a:t>
            </a:r>
            <a:r>
              <a:rPr lang="vi-VN" sz="2400">
                <a:latin typeface="+mj-lt"/>
              </a:rPr>
              <a:t>, và </a:t>
            </a:r>
            <a:r>
              <a:rPr lang="vi-VN" sz="2400" b="1">
                <a:latin typeface="+mj-lt"/>
              </a:rPr>
              <a:t>Kerberos</a:t>
            </a:r>
            <a:r>
              <a:rPr lang="en-US" sz="2400" b="1">
                <a:latin typeface="+mj-lt"/>
              </a:rPr>
              <a:t>.</a:t>
            </a:r>
            <a:endParaRPr lang="en-US" sz="2400" b="1">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E0064DE3-BB9D-35FA-EF20-E60045EFDAB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47643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78EF08B3-D9CA-5DC5-3BD2-183877A3B349}"/>
              </a:ext>
            </a:extLst>
          </p:cNvPr>
          <p:cNvSpPr txBox="1"/>
          <p:nvPr/>
        </p:nvSpPr>
        <p:spPr>
          <a:xfrm>
            <a:off x="1200263" y="739945"/>
            <a:ext cx="9664846" cy="646331"/>
          </a:xfrm>
          <a:prstGeom prst="rect">
            <a:avLst/>
          </a:prstGeom>
          <a:noFill/>
        </p:spPr>
        <p:txBody>
          <a:bodyPr wrap="square">
            <a:spAutoFit/>
          </a:bodyPr>
          <a:lstStyle/>
          <a:p>
            <a:pPr algn="ctr" defTabSz="1152144">
              <a:spcAft>
                <a:spcPts val="600"/>
              </a:spcAft>
            </a:pP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Tìm</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hiểu</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và</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triển</a:t>
            </a:r>
            <a:r>
              <a:rPr lang="en-US" sz="3600" b="1" kern="1200">
                <a:solidFill>
                  <a:srgbClr val="000000"/>
                </a:solidFill>
                <a:latin typeface="Times New Roman" panose="02020603050405020304" pitchFamily="18" charset="0"/>
                <a:ea typeface="+mn-ea"/>
                <a:cs typeface="+mn-cs"/>
              </a:rPr>
              <a:t> </a:t>
            </a:r>
            <a:r>
              <a:rPr lang="en-US" sz="3600" b="1" kern="1200" err="1">
                <a:solidFill>
                  <a:srgbClr val="000000"/>
                </a:solidFill>
                <a:latin typeface="Times New Roman" panose="02020603050405020304" pitchFamily="18" charset="0"/>
                <a:ea typeface="+mn-ea"/>
                <a:cs typeface="+mn-cs"/>
              </a:rPr>
              <a:t>khai</a:t>
            </a:r>
            <a:r>
              <a:rPr lang="en-US" sz="3600" b="1" kern="1200">
                <a:solidFill>
                  <a:srgbClr val="000000"/>
                </a:solidFill>
                <a:latin typeface="Times New Roman" panose="02020603050405020304" pitchFamily="18" charset="0"/>
                <a:ea typeface="+mn-ea"/>
                <a:cs typeface="+mn-cs"/>
              </a:rPr>
              <a:t> Squid Proxy</a:t>
            </a:r>
            <a:endParaRPr lang="en-US" sz="3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2F016583-EFFF-A644-ECEB-936087548D19}"/>
              </a:ext>
            </a:extLst>
          </p:cNvPr>
          <p:cNvSpPr txBox="1"/>
          <p:nvPr/>
        </p:nvSpPr>
        <p:spPr>
          <a:xfrm>
            <a:off x="900846" y="1359643"/>
            <a:ext cx="10386914" cy="1031051"/>
          </a:xfrm>
          <a:prstGeom prst="rect">
            <a:avLst/>
          </a:prstGeom>
          <a:noFill/>
        </p:spPr>
        <p:txBody>
          <a:bodyPr wrap="square">
            <a:spAutoFit/>
          </a:bodyPr>
          <a:lstStyle/>
          <a:p>
            <a:pPr marL="400050" marR="0" lvl="0" indent="-400050">
              <a:spcBef>
                <a:spcPts val="0"/>
              </a:spcBef>
              <a:spcAft>
                <a:spcPts val="600"/>
              </a:spcAft>
              <a:buFont typeface="+mj-lt"/>
              <a:buAutoNum type="romanUcPeriod"/>
              <a:tabLst>
                <a:tab pos="400050" algn="l"/>
              </a:tabLst>
            </a:pPr>
            <a:r>
              <a:rPr lang="en-US" sz="2800" b="1" err="1">
                <a:solidFill>
                  <a:srgbClr val="FF0000"/>
                </a:solidFill>
                <a:effectLst/>
                <a:latin typeface="Times New Roman" panose="02020603050405020304" pitchFamily="18" charset="0"/>
                <a:ea typeface="Times New Roman" panose="02020603050405020304" pitchFamily="18" charset="0"/>
              </a:rPr>
              <a:t>Tổng</a:t>
            </a:r>
            <a:r>
              <a:rPr lang="en-US" sz="2800" b="1">
                <a:solidFill>
                  <a:srgbClr val="FF0000"/>
                </a:solidFill>
                <a:effectLst/>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Times New Roman" panose="02020603050405020304" pitchFamily="18" charset="0"/>
              </a:rPr>
              <a:t>quan</a:t>
            </a:r>
            <a:r>
              <a:rPr lang="en-US" sz="2800" b="1">
                <a:solidFill>
                  <a:srgbClr val="FF0000"/>
                </a:solidFill>
                <a:effectLst/>
                <a:latin typeface="Times New Roman" panose="02020603050405020304" pitchFamily="18" charset="0"/>
                <a:ea typeface="Times New Roman" panose="02020603050405020304" pitchFamily="18" charset="0"/>
              </a:rPr>
              <a:t> </a:t>
            </a:r>
            <a:r>
              <a:rPr lang="en-US" sz="2800" b="1" err="1">
                <a:solidFill>
                  <a:srgbClr val="FF0000"/>
                </a:solidFill>
                <a:effectLst/>
                <a:latin typeface="Times New Roman" panose="02020603050405020304" pitchFamily="18" charset="0"/>
                <a:ea typeface="Times New Roman" panose="02020603050405020304" pitchFamily="18" charset="0"/>
              </a:rPr>
              <a:t>về</a:t>
            </a:r>
            <a:r>
              <a:rPr lang="en-US" sz="2800" b="1">
                <a:solidFill>
                  <a:srgbClr val="FF0000"/>
                </a:solidFill>
                <a:effectLst/>
                <a:latin typeface="Times New Roman" panose="02020603050405020304" pitchFamily="18" charset="0"/>
                <a:ea typeface="Times New Roman" panose="02020603050405020304" pitchFamily="18" charset="0"/>
              </a:rPr>
              <a:t> Squid Proxy</a:t>
            </a:r>
          </a:p>
          <a:p>
            <a:pPr>
              <a:spcAft>
                <a:spcPts val="600"/>
              </a:spcAft>
              <a:tabLst>
                <a:tab pos="400050" algn="l"/>
              </a:tabLst>
            </a:pPr>
            <a:r>
              <a:rPr lang="en-US" sz="2800" b="1">
                <a:effectLst/>
                <a:latin typeface="Times New Roman" panose="02020603050405020304" pitchFamily="18" charset="0"/>
                <a:ea typeface="Times New Roman" panose="02020603050405020304" pitchFamily="18" charset="0"/>
              </a:rPr>
              <a:t>	4. </a:t>
            </a:r>
            <a:r>
              <a:rPr lang="en-US" sz="2800" b="1" err="1">
                <a:latin typeface="Times New Roman" panose="02020603050405020304" pitchFamily="18" charset="0"/>
                <a:ea typeface="Times New Roman" panose="02020603050405020304" pitchFamily="18" charset="0"/>
              </a:rPr>
              <a:t>Nhược</a:t>
            </a:r>
            <a:r>
              <a:rPr lang="en-US" sz="2800" b="1">
                <a:latin typeface="Times New Roman" panose="02020603050405020304" pitchFamily="18" charset="0"/>
                <a:ea typeface="Times New Roman" panose="02020603050405020304" pitchFamily="18" charset="0"/>
              </a:rPr>
              <a:t> điểm</a:t>
            </a:r>
            <a:endParaRPr lang="en-US" sz="2800">
              <a:effectLst/>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E0064DE3-BB9D-35FA-EF20-E60045EFDAB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3" name="TextBox 6">
            <a:extLst>
              <a:ext uri="{FF2B5EF4-FFF2-40B4-BE49-F238E27FC236}">
                <a16:creationId xmlns:a16="http://schemas.microsoft.com/office/drawing/2014/main" id="{9D915FA8-AC6D-2B7C-DBB9-20788DC5EAA8}"/>
              </a:ext>
            </a:extLst>
          </p:cNvPr>
          <p:cNvSpPr txBox="1"/>
          <p:nvPr/>
        </p:nvSpPr>
        <p:spPr>
          <a:xfrm>
            <a:off x="730638" y="2670254"/>
            <a:ext cx="10709522" cy="2359557"/>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vi-VN" sz="2400">
                <a:latin typeface="+mj-lt"/>
              </a:rPr>
              <a:t>Cấu hình phức tạp: Quản trị viên cần có kiến thức sâu về hệ thống để triển khai hiệu quả.</a:t>
            </a:r>
            <a:endParaRPr lang="en-US" sz="2400" b="1">
              <a:latin typeface="+mj-lt"/>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a:effectLst/>
                <a:latin typeface="Times New Roman" panose="02020603050405020304" pitchFamily="18" charset="0"/>
                <a:ea typeface="Calibri" panose="020F0502020204030204" pitchFamily="34" charset="0"/>
              </a:rPr>
              <a:t>Không hỗ trợ cân bằng tải động (Dynamic Load Balancing).</a:t>
            </a:r>
            <a:endParaRPr lang="en-US" sz="2400" b="1">
              <a:latin typeface="+mj-lt"/>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Không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hỗ</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luồng</a:t>
            </a:r>
            <a:r>
              <a:rPr lang="en-US" sz="2400">
                <a:latin typeface="Times New Roman" panose="02020603050405020304" pitchFamily="18" charset="0"/>
                <a:cs typeface="Times New Roman" panose="02020603050405020304" pitchFamily="18" charset="0"/>
              </a:rPr>
              <a:t> (multi-threading</a:t>
            </a:r>
            <a:r>
              <a:rPr lang="en-US" sz="2400" b="1">
                <a:latin typeface="Times New Roman" panose="02020603050405020304" pitchFamily="18" charset="0"/>
                <a:cs typeface="Times New Roman" panose="02020603050405020304" pitchFamily="18" charset="0"/>
              </a:rPr>
              <a:t>).</a:t>
            </a:r>
          </a:p>
          <a:p>
            <a:pPr marL="342900" marR="0" indent="-342900">
              <a:lnSpc>
                <a:spcPct val="107000"/>
              </a:lnSpc>
              <a:spcBef>
                <a:spcPts val="0"/>
              </a:spcBef>
              <a:spcAft>
                <a:spcPts val="800"/>
              </a:spcAft>
              <a:buFont typeface="Arial" panose="020B0604020202020204" pitchFamily="34" charset="0"/>
              <a:buChar char="•"/>
            </a:pPr>
            <a:r>
              <a:rPr lang="vi-VN" sz="2400">
                <a:latin typeface="+mj-lt"/>
              </a:rPr>
              <a:t>Thiếu tính năng chặn quảng cáo mạnh mẽ như các proxy khác</a:t>
            </a:r>
            <a:r>
              <a:rPr lang="en-US" sz="2400">
                <a:latin typeface="+mj-lt"/>
              </a:rPr>
              <a:t>.</a:t>
            </a:r>
            <a:endParaRPr lang="en-US" sz="2400" kern="100">
              <a:effectLs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7566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8" ma:contentTypeDescription="Tạo tài liệu mới." ma:contentTypeScope="" ma:versionID="fc3eb3bf73dbd81318ea59d14f4e70e2">
  <xsd:schema xmlns:xsd="http://www.w3.org/2001/XMLSchema" xmlns:xs="http://www.w3.org/2001/XMLSchema" xmlns:p="http://schemas.microsoft.com/office/2006/metadata/properties" xmlns:ns3="aa762089-36ad-4bf7-9314-c7223c4b604d" xmlns:ns4="176bb0a3-45c3-4757-8618-101ee49f8be1" targetNamespace="http://schemas.microsoft.com/office/2006/metadata/properties" ma:root="true" ma:fieldsID="413294c05587bebaf3b00f089c9c8bd6" ns3:_="" ns4:_="">
    <xsd:import namespace="aa762089-36ad-4bf7-9314-c7223c4b604d"/>
    <xsd:import namespace="176bb0a3-45c3-4757-8618-101ee49f8be1"/>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6bb0a3-45c3-4757-8618-101ee49f8be1"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a762089-36ad-4bf7-9314-c7223c4b604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F82897-CF6B-426E-9D06-14DA9974B305}">
  <ds:schemaRefs>
    <ds:schemaRef ds:uri="176bb0a3-45c3-4757-8618-101ee49f8be1"/>
    <ds:schemaRef ds:uri="aa762089-36ad-4bf7-9314-c7223c4b6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157C7CC-009D-45D1-AA17-1CCB0BC6EC2D}">
  <ds:schemaRefs>
    <ds:schemaRef ds:uri="http://purl.org/dc/elements/1.1/"/>
    <ds:schemaRef ds:uri="aa762089-36ad-4bf7-9314-c7223c4b604d"/>
    <ds:schemaRef ds:uri="http://schemas.microsoft.com/office/2006/documentManagement/types"/>
    <ds:schemaRef ds:uri="http://purl.org/dc/dcmitype/"/>
    <ds:schemaRef ds:uri="http://schemas.microsoft.com/office/infopath/2007/PartnerControls"/>
    <ds:schemaRef ds:uri="http://www.w3.org/XML/1998/namespace"/>
    <ds:schemaRef ds:uri="176bb0a3-45c3-4757-8618-101ee49f8be1"/>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0AB9B3B-31DB-448E-A06A-7FFB342F89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1813</Words>
  <Application>Microsoft Office PowerPoint</Application>
  <PresentationFormat>Màn hình rộng</PresentationFormat>
  <Paragraphs>162</Paragraphs>
  <Slides>21</Slides>
  <Notes>5</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21</vt:i4>
      </vt:variant>
    </vt:vector>
  </HeadingPairs>
  <TitlesOfParts>
    <vt:vector size="30" baseType="lpstr">
      <vt:lpstr>Aptos</vt:lpstr>
      <vt:lpstr>Aptos Display</vt:lpstr>
      <vt:lpstr>Arial</vt:lpstr>
      <vt:lpstr>Calibri</vt:lpstr>
      <vt:lpstr>Consolas</vt:lpstr>
      <vt:lpstr>Courier New</vt:lpstr>
      <vt:lpstr>Sabon Next LT</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Nguyễn Khắc Hậu</dc:creator>
  <cp:lastModifiedBy>Nguyễn Khắc Hậu</cp:lastModifiedBy>
  <cp:revision>1</cp:revision>
  <dcterms:created xsi:type="dcterms:W3CDTF">2024-04-16T12:59:06Z</dcterms:created>
  <dcterms:modified xsi:type="dcterms:W3CDTF">2024-11-25T14:27:00Z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0x010100D07160FFEFB08F46AB62E22C91B08D12</vt:lpwstr>
  </property>
</Properties>
</file>