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2" r:id="rId3"/>
    <p:sldId id="268" r:id="rId4"/>
    <p:sldId id="270" r:id="rId5"/>
    <p:sldId id="266" r:id="rId6"/>
    <p:sldId id="26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11" userDrawn="1">
          <p15:clr>
            <a:srgbClr val="A4A3A4"/>
          </p15:clr>
        </p15:guide>
        <p15:guide id="4" pos="7469" userDrawn="1">
          <p15:clr>
            <a:srgbClr val="A4A3A4"/>
          </p15:clr>
        </p15:guide>
        <p15:guide id="5" orient="horz" pos="142" userDrawn="1">
          <p15:clr>
            <a:srgbClr val="A4A3A4"/>
          </p15:clr>
        </p15:guide>
        <p15:guide id="6" orient="horz" pos="4178" userDrawn="1">
          <p15:clr>
            <a:srgbClr val="A4A3A4"/>
          </p15:clr>
        </p15:guide>
        <p15:guide id="7" orient="horz" pos="414" userDrawn="1">
          <p15:clr>
            <a:srgbClr val="A4A3A4"/>
          </p15:clr>
        </p15:guide>
        <p15:guide id="8" orient="horz" pos="70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DFD"/>
    <a:srgbClr val="507166"/>
    <a:srgbClr val="283430"/>
    <a:srgbClr val="3C4E48"/>
    <a:srgbClr val="4C635B"/>
    <a:srgbClr val="3C7E7C"/>
    <a:srgbClr val="283744"/>
    <a:srgbClr val="ECA97E"/>
    <a:srgbClr val="C9A685"/>
    <a:srgbClr val="9B95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83" d="100"/>
          <a:sy n="83" d="100"/>
        </p:scale>
        <p:origin x="48" y="72"/>
      </p:cViewPr>
      <p:guideLst>
        <p:guide orient="horz" pos="2160"/>
        <p:guide pos="3840"/>
        <p:guide pos="211"/>
        <p:guide pos="7469"/>
        <p:guide orient="horz" pos="142"/>
        <p:guide orient="horz" pos="4178"/>
        <p:guide orient="horz" pos="414"/>
        <p:guide orient="horz" pos="7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3CB33-51F8-49E0-A43B-E69C8C183857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A940E-24DE-4D40-B370-E3E73C761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346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B358-FF3D-4F3C-9906-D4139C597470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AD27-E743-4CA1-8F32-C49473C8F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955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B358-FF3D-4F3C-9906-D4139C597470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AD27-E743-4CA1-8F32-C49473C8F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034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B358-FF3D-4F3C-9906-D4139C597470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AD27-E743-4CA1-8F32-C49473C8F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956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B358-FF3D-4F3C-9906-D4139C597470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AD27-E743-4CA1-8F32-C49473C8F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91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B358-FF3D-4F3C-9906-D4139C597470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AD27-E743-4CA1-8F32-C49473C8F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357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B358-FF3D-4F3C-9906-D4139C597470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AD27-E743-4CA1-8F32-C49473C8F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975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B358-FF3D-4F3C-9906-D4139C597470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AD27-E743-4CA1-8F32-C49473C8F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010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3000">
                <a:srgbClr val="33797F"/>
              </a:gs>
              <a:gs pos="83000">
                <a:srgbClr val="EBB58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931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postfiles4.naver.net/20101110_195/lmlm4864_1289377936723BcAr5_JPEG/%B1%D7%B7%B9%C0%CC.jpg?type=w3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</p:pic>
      <p:grpSp>
        <p:nvGrpSpPr>
          <p:cNvPr id="6" name="그룹 5"/>
          <p:cNvGrpSpPr/>
          <p:nvPr userDrawn="1"/>
        </p:nvGrpSpPr>
        <p:grpSpPr>
          <a:xfrm>
            <a:off x="3939802" y="1484785"/>
            <a:ext cx="4312399" cy="3674843"/>
            <a:chOff x="2415801" y="1591579"/>
            <a:chExt cx="4312399" cy="3674843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2415801" y="1591579"/>
              <a:ext cx="4176464" cy="0"/>
            </a:xfrm>
            <a:prstGeom prst="line">
              <a:avLst/>
            </a:prstGeom>
            <a:ln w="47625">
              <a:solidFill>
                <a:srgbClr val="2287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2415801" y="2045940"/>
              <a:ext cx="4176464" cy="0"/>
            </a:xfrm>
            <a:prstGeom prst="line">
              <a:avLst/>
            </a:prstGeom>
            <a:ln w="22225">
              <a:solidFill>
                <a:srgbClr val="2287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2415801" y="4281249"/>
              <a:ext cx="4176464" cy="0"/>
            </a:xfrm>
            <a:prstGeom prst="line">
              <a:avLst/>
            </a:prstGeom>
            <a:ln w="76200">
              <a:solidFill>
                <a:srgbClr val="2287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529775" y="1645830"/>
              <a:ext cx="3948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92D050">
                        <a:alpha val="0"/>
                      </a:srgbClr>
                    </a:solidFill>
                  </a:ln>
                  <a:solidFill>
                    <a:srgbClr val="85A644"/>
                  </a:solidFill>
                  <a:latin typeface="Yoon 윤고딕 540_TT" pitchFamily="18" charset="-127"/>
                  <a:ea typeface="Yoon 윤고딕 540_TT" pitchFamily="18" charset="-127"/>
                </a:rPr>
                <a:t>파워포인트 </a:t>
              </a:r>
              <a:r>
                <a:rPr lang="en-US" altLang="ko-KR" sz="2000" b="1" dirty="0">
                  <a:ln>
                    <a:solidFill>
                      <a:srgbClr val="92D050">
                        <a:alpha val="0"/>
                      </a:srgbClr>
                    </a:solidFill>
                  </a:ln>
                  <a:solidFill>
                    <a:srgbClr val="85A644"/>
                  </a:solidFill>
                  <a:latin typeface="Yoon 윤고딕 540_TT" pitchFamily="18" charset="-127"/>
                  <a:ea typeface="Yoon 윤고딕 540_TT" pitchFamily="18" charset="-127"/>
                </a:rPr>
                <a:t>/ </a:t>
              </a:r>
              <a:r>
                <a:rPr lang="ko-KR" altLang="en-US" sz="2000" b="1" dirty="0">
                  <a:ln>
                    <a:solidFill>
                      <a:srgbClr val="92D050">
                        <a:alpha val="0"/>
                      </a:srgbClr>
                    </a:solidFill>
                  </a:ln>
                  <a:solidFill>
                    <a:srgbClr val="85A644"/>
                  </a:solidFill>
                  <a:latin typeface="Yoon 윤고딕 540_TT" pitchFamily="18" charset="-127"/>
                  <a:ea typeface="Yoon 윤고딕 540_TT" pitchFamily="18" charset="-127"/>
                </a:rPr>
                <a:t>프레젠테이션 </a:t>
              </a:r>
              <a:r>
                <a:rPr lang="en-US" altLang="ko-KR" sz="2000" b="1" dirty="0">
                  <a:ln>
                    <a:solidFill>
                      <a:srgbClr val="92D050">
                        <a:alpha val="0"/>
                      </a:srgbClr>
                    </a:solidFill>
                  </a:ln>
                  <a:solidFill>
                    <a:srgbClr val="85A644"/>
                  </a:solidFill>
                  <a:latin typeface="Yoon 윤고딕 540_TT" pitchFamily="18" charset="-127"/>
                  <a:ea typeface="Yoon 윤고딕 540_TT" pitchFamily="18" charset="-127"/>
                </a:rPr>
                <a:t>/ </a:t>
              </a:r>
              <a:r>
                <a:rPr lang="ko-KR" altLang="en-US" sz="2000" b="1" dirty="0">
                  <a:ln>
                    <a:solidFill>
                      <a:srgbClr val="92D050">
                        <a:alpha val="0"/>
                      </a:srgbClr>
                    </a:solidFill>
                  </a:ln>
                  <a:solidFill>
                    <a:srgbClr val="85A644"/>
                  </a:solidFill>
                  <a:latin typeface="Yoon 윤고딕 540_TT" pitchFamily="18" charset="-127"/>
                  <a:ea typeface="Yoon 윤고딕 540_TT" pitchFamily="18" charset="-127"/>
                </a:rPr>
                <a:t>에세이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847849" y="1990625"/>
              <a:ext cx="361188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b="1" dirty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Yoon 윤고딕 540_TT" pitchFamily="18" charset="-127"/>
                  <a:ea typeface="Yoon 윤고딕 540_TT" pitchFamily="18" charset="-127"/>
                </a:rPr>
                <a:t>Made in 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15801" y="4435425"/>
              <a:ext cx="431239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40_TT" pitchFamily="18" charset="-127"/>
                  <a:ea typeface="Yoon 윤고딕 540_TT" pitchFamily="18" charset="-127"/>
                </a:rPr>
                <a:t>학교에서 또는 회사에서 멋진 프레젠테이션과 파워포인트를 만들고</a:t>
              </a:r>
              <a:endParaRPr lang="en-US" altLang="ko-KR" sz="1200" b="1" dirty="0">
                <a:ln>
                  <a:solidFill>
                    <a:srgbClr val="2287E2">
                      <a:alpha val="0"/>
                    </a:srgbClr>
                  </a:solidFill>
                </a:ln>
                <a:solidFill>
                  <a:srgbClr val="2287E2"/>
                </a:solidFill>
                <a:latin typeface="Yoon 윤고딕 540_TT" pitchFamily="18" charset="-127"/>
                <a:ea typeface="Yoon 윤고딕 540_TT" pitchFamily="18" charset="-127"/>
              </a:endParaRPr>
            </a:p>
            <a:p>
              <a:r>
                <a:rPr lang="ko-KR" altLang="en-US" sz="1200" b="1" dirty="0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40_TT" pitchFamily="18" charset="-127"/>
                  <a:ea typeface="Yoon 윤고딕 540_TT" pitchFamily="18" charset="-127"/>
                </a:rPr>
                <a:t>싶으신 모든 분들에게 친근한 선배 같은 </a:t>
              </a:r>
              <a:r>
                <a:rPr lang="ko-KR" altLang="en-US" sz="1200" b="1" dirty="0" err="1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40_TT" pitchFamily="18" charset="-127"/>
                  <a:ea typeface="Yoon 윤고딕 540_TT" pitchFamily="18" charset="-127"/>
                </a:rPr>
                <a:t>블로그를</a:t>
              </a:r>
              <a:r>
                <a:rPr lang="ko-KR" altLang="en-US" sz="1200" b="1" dirty="0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40_TT" pitchFamily="18" charset="-127"/>
                  <a:ea typeface="Yoon 윤고딕 540_TT" pitchFamily="18" charset="-127"/>
                </a:rPr>
                <a:t> 지향하는 </a:t>
              </a:r>
              <a:r>
                <a:rPr lang="ko-KR" altLang="en-US" sz="1200" b="1" dirty="0" err="1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40_TT" pitchFamily="18" charset="-127"/>
                  <a:ea typeface="Yoon 윤고딕 540_TT" pitchFamily="18" charset="-127"/>
                </a:rPr>
                <a:t>블로그</a:t>
              </a:r>
              <a:endParaRPr lang="en-US" altLang="ko-KR" sz="1200" b="1" dirty="0">
                <a:ln>
                  <a:solidFill>
                    <a:srgbClr val="2287E2">
                      <a:alpha val="0"/>
                    </a:srgbClr>
                  </a:solidFill>
                </a:ln>
                <a:solidFill>
                  <a:srgbClr val="2287E2"/>
                </a:solidFill>
                <a:latin typeface="Yoon 윤고딕 540_TT" pitchFamily="18" charset="-127"/>
                <a:ea typeface="Yoon 윤고딕 540_TT" pitchFamily="18" charset="-127"/>
              </a:endParaRPr>
            </a:p>
            <a:p>
              <a:r>
                <a:rPr lang="en-US" altLang="ko-KR" sz="1200" b="1" dirty="0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40_TT" pitchFamily="18" charset="-127"/>
                  <a:ea typeface="Yoon 윤고딕 540_TT" pitchFamily="18" charset="-127"/>
                </a:rPr>
                <a:t>Made in </a:t>
              </a:r>
              <a:r>
                <a:rPr lang="ko-KR" altLang="en-US" sz="1200" b="1" dirty="0" err="1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40_TT" pitchFamily="18" charset="-127"/>
                  <a:ea typeface="Yoon 윤고딕 540_TT" pitchFamily="18" charset="-127"/>
                </a:rPr>
                <a:t>양선배</a:t>
              </a:r>
              <a:r>
                <a:rPr lang="ko-KR" altLang="en-US" sz="1200" b="1" dirty="0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40_TT" pitchFamily="18" charset="-127"/>
                  <a:ea typeface="Yoon 윤고딕 540_TT" pitchFamily="18" charset="-127"/>
                </a:rPr>
                <a:t> 입니다</a:t>
              </a:r>
              <a:r>
                <a:rPr lang="en-US" altLang="ko-KR" sz="1200" b="1" dirty="0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40_TT" pitchFamily="18" charset="-127"/>
                  <a:ea typeface="Yoon 윤고딕 540_TT" pitchFamily="18" charset="-127"/>
                </a:rPr>
                <a:t>. </a:t>
              </a:r>
              <a:r>
                <a:rPr lang="ko-KR" altLang="en-US" sz="1200" b="1" dirty="0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40_TT" pitchFamily="18" charset="-127"/>
                  <a:ea typeface="Yoon 윤고딕 540_TT" pitchFamily="18" charset="-127"/>
                </a:rPr>
                <a:t>제 </a:t>
              </a:r>
              <a:r>
                <a:rPr lang="ko-KR" altLang="en-US" sz="1200" b="1" dirty="0" err="1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40_TT" pitchFamily="18" charset="-127"/>
                  <a:ea typeface="Yoon 윤고딕 540_TT" pitchFamily="18" charset="-127"/>
                </a:rPr>
                <a:t>블로그의</a:t>
              </a:r>
              <a:r>
                <a:rPr lang="ko-KR" altLang="en-US" sz="1200" b="1" dirty="0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40_TT" pitchFamily="18" charset="-127"/>
                  <a:ea typeface="Yoon 윤고딕 540_TT" pitchFamily="18" charset="-127"/>
                </a:rPr>
                <a:t> 모든 자료는 나눔의 미학을 </a:t>
              </a:r>
              <a:endParaRPr lang="en-US" altLang="ko-KR" sz="1200" b="1" dirty="0">
                <a:ln>
                  <a:solidFill>
                    <a:srgbClr val="2287E2">
                      <a:alpha val="0"/>
                    </a:srgbClr>
                  </a:solidFill>
                </a:ln>
                <a:solidFill>
                  <a:srgbClr val="2287E2"/>
                </a:solidFill>
                <a:latin typeface="Yoon 윤고딕 540_TT" pitchFamily="18" charset="-127"/>
                <a:ea typeface="Yoon 윤고딕 540_TT" pitchFamily="18" charset="-127"/>
              </a:endParaRPr>
            </a:p>
            <a:p>
              <a:r>
                <a:rPr lang="ko-KR" altLang="en-US" sz="1200" b="1" dirty="0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40_TT" pitchFamily="18" charset="-127"/>
                  <a:ea typeface="Yoon 윤고딕 540_TT" pitchFamily="18" charset="-127"/>
                </a:rPr>
                <a:t>지향합니다</a:t>
              </a:r>
              <a:r>
                <a:rPr lang="en-US" altLang="ko-KR" sz="1200" b="1" dirty="0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40_TT" pitchFamily="18" charset="-127"/>
                  <a:ea typeface="Yoon 윤고딕 540_TT" pitchFamily="18" charset="-127"/>
                </a:rPr>
                <a:t>. </a:t>
              </a:r>
              <a:r>
                <a:rPr lang="ko-KR" altLang="en-US" sz="1200" b="1" dirty="0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40_TT" pitchFamily="18" charset="-127"/>
                  <a:ea typeface="Yoon 윤고딕 540_TT" pitchFamily="18" charset="-127"/>
                </a:rPr>
                <a:t>부디 제 자료가 많은 분들에게 도움이 되었으면 합니다</a:t>
              </a:r>
              <a:r>
                <a:rPr lang="en-US" altLang="ko-KR" sz="1200" b="1" dirty="0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40_TT" pitchFamily="18" charset="-127"/>
                  <a:ea typeface="Yoon 윤고딕 540_TT" pitchFamily="18" charset="-127"/>
                </a:rPr>
                <a:t>.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775841" y="2790475"/>
              <a:ext cx="3449983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9600" b="1" dirty="0" err="1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Yoon 윤고딕 540_TT" pitchFamily="18" charset="-127"/>
                  <a:ea typeface="Yoon 윤고딕 540_TT" pitchFamily="18" charset="-127"/>
                </a:rPr>
                <a:t>양선배</a:t>
              </a:r>
              <a:endParaRPr lang="ko-KR" altLang="en-US" sz="9600" b="1" dirty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Yoon 윤고딕 540_TT" pitchFamily="18" charset="-127"/>
                <a:ea typeface="Yoon 윤고딕 540_TT" pitchFamily="18" charset="-127"/>
              </a:endParaRPr>
            </a:p>
          </p:txBody>
        </p:sp>
      </p:grpSp>
      <p:grpSp>
        <p:nvGrpSpPr>
          <p:cNvPr id="14" name="그룹 13"/>
          <p:cNvGrpSpPr/>
          <p:nvPr userDrawn="1"/>
        </p:nvGrpSpPr>
        <p:grpSpPr>
          <a:xfrm>
            <a:off x="1965427" y="6428895"/>
            <a:ext cx="3126289" cy="277687"/>
            <a:chOff x="2854153" y="5189603"/>
            <a:chExt cx="3126289" cy="277687"/>
          </a:xfrm>
        </p:grpSpPr>
        <p:pic>
          <p:nvPicPr>
            <p:cNvPr id="15" name="Picture 29" descr="D:\PPT 자료 모음\아이콘셋\아이콘 SET\Grunge-Peeling-Sticker-Icons\facebook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4153" y="5189603"/>
              <a:ext cx="277687" cy="2776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3067913" y="5190291"/>
              <a:ext cx="29125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50_TT" pitchFamily="18" charset="-127"/>
                  <a:ea typeface="Yoon 윤고딕 550_TT" pitchFamily="18" charset="-127"/>
                </a:rPr>
                <a:t>Facebook : www.facebook.com/yangnaru</a:t>
              </a:r>
            </a:p>
          </p:txBody>
        </p:sp>
      </p:grpSp>
      <p:grpSp>
        <p:nvGrpSpPr>
          <p:cNvPr id="17" name="그룹 16"/>
          <p:cNvGrpSpPr/>
          <p:nvPr userDrawn="1"/>
        </p:nvGrpSpPr>
        <p:grpSpPr>
          <a:xfrm>
            <a:off x="8332076" y="6418549"/>
            <a:ext cx="1868381" cy="297486"/>
            <a:chOff x="2854152" y="5569441"/>
            <a:chExt cx="1868381" cy="297486"/>
          </a:xfrm>
        </p:grpSpPr>
        <p:pic>
          <p:nvPicPr>
            <p:cNvPr id="18" name="Picture 36" descr="D:\PPT 자료 모음\아이콘셋\아이콘 SET\Grunge-Peeling-Sticker-Icons\rss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4152" y="5569441"/>
              <a:ext cx="277687" cy="2776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3067913" y="5589928"/>
              <a:ext cx="16546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50_TT" pitchFamily="18" charset="-127"/>
                  <a:ea typeface="Yoon 윤고딕 550_TT" pitchFamily="18" charset="-127"/>
                </a:rPr>
                <a:t>Blog : ynr007.blog.me/</a:t>
              </a:r>
            </a:p>
          </p:txBody>
        </p:sp>
      </p:grpSp>
      <p:grpSp>
        <p:nvGrpSpPr>
          <p:cNvPr id="20" name="그룹 19"/>
          <p:cNvGrpSpPr/>
          <p:nvPr userDrawn="1"/>
        </p:nvGrpSpPr>
        <p:grpSpPr>
          <a:xfrm>
            <a:off x="5616829" y="6428895"/>
            <a:ext cx="2190135" cy="277687"/>
            <a:chOff x="2854153" y="5949280"/>
            <a:chExt cx="2190135" cy="277687"/>
          </a:xfrm>
        </p:grpSpPr>
        <p:pic>
          <p:nvPicPr>
            <p:cNvPr id="21" name="Picture 34" descr="D:\PPT 자료 모음\아이콘셋\아이콘 SET\Grunge-Peeling-Sticker-Icons\myspace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4153" y="5949280"/>
              <a:ext cx="277687" cy="2776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3067913" y="5949968"/>
              <a:ext cx="19763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50_TT" pitchFamily="18" charset="-127"/>
                  <a:ea typeface="Yoon 윤고딕 550_TT" pitchFamily="18" charset="-127"/>
                </a:rPr>
                <a:t>E-Mail : ynr007@naver.com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2339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://postfiles4.naver.net/20101110_195/lmlm4864_1289377936723BcAr5_JPEG/%B1%D7%B7%B9%C0%CC.jpg?type=w3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6114" y="0"/>
            <a:ext cx="12308114" cy="68580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</p:pic>
      <p:grpSp>
        <p:nvGrpSpPr>
          <p:cNvPr id="9" name="그룹 17"/>
          <p:cNvGrpSpPr/>
          <p:nvPr userDrawn="1"/>
        </p:nvGrpSpPr>
        <p:grpSpPr>
          <a:xfrm>
            <a:off x="4557586" y="2928934"/>
            <a:ext cx="3857652" cy="642942"/>
            <a:chOff x="1428728" y="1500174"/>
            <a:chExt cx="6143668" cy="857256"/>
          </a:xfrm>
        </p:grpSpPr>
        <p:grpSp>
          <p:nvGrpSpPr>
            <p:cNvPr id="10" name="그룹 18"/>
            <p:cNvGrpSpPr/>
            <p:nvPr/>
          </p:nvGrpSpPr>
          <p:grpSpPr>
            <a:xfrm>
              <a:off x="1428728" y="1500174"/>
              <a:ext cx="6143668" cy="857256"/>
              <a:chOff x="1428728" y="1500174"/>
              <a:chExt cx="6143668" cy="857256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1428728" y="1500174"/>
                <a:ext cx="6143668" cy="857256"/>
              </a:xfrm>
              <a:prstGeom prst="rect">
                <a:avLst/>
              </a:prstGeom>
              <a:noFill/>
              <a:ln w="127000" cap="sq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" name="직선 연결선 12"/>
              <p:cNvCxnSpPr/>
              <p:nvPr/>
            </p:nvCxnSpPr>
            <p:spPr>
              <a:xfrm rot="5400000">
                <a:off x="1000100" y="1928802"/>
                <a:ext cx="857256" cy="0"/>
              </a:xfrm>
              <a:prstGeom prst="line">
                <a:avLst/>
              </a:prstGeom>
              <a:noFill/>
              <a:ln w="127000" cap="sq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 rot="5400000">
                <a:off x="7143768" y="1928802"/>
                <a:ext cx="857256" cy="0"/>
              </a:xfrm>
              <a:prstGeom prst="line">
                <a:avLst/>
              </a:prstGeom>
              <a:noFill/>
              <a:ln w="127000" cap="sq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1" name="이등변 삼각형 10"/>
            <p:cNvSpPr/>
            <p:nvPr/>
          </p:nvSpPr>
          <p:spPr>
            <a:xfrm rot="10800000">
              <a:off x="7060423" y="1843076"/>
              <a:ext cx="226220" cy="157164"/>
            </a:xfrm>
            <a:prstGeom prst="triangl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/>
          <p:cNvSpPr txBox="1"/>
          <p:nvPr userDrawn="1"/>
        </p:nvSpPr>
        <p:spPr>
          <a:xfrm>
            <a:off x="4583833" y="3010647"/>
            <a:ext cx="2087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1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Made in </a:t>
            </a:r>
            <a:r>
              <a:rPr lang="ko-KR" altLang="en-US" sz="2400" b="1" spc="-100" dirty="0" err="1">
                <a:ln>
                  <a:solidFill>
                    <a:schemeClr val="tx1">
                      <a:alpha val="2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양선배</a:t>
            </a:r>
            <a:endParaRPr lang="ko-KR" altLang="en-US" sz="2400" b="1" spc="-100" dirty="0">
              <a:ln>
                <a:solidFill>
                  <a:schemeClr val="tx1">
                    <a:alpha val="2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304800" y="947735"/>
            <a:ext cx="2714612" cy="42862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00" dirty="0" err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네이버에</a:t>
            </a:r>
            <a:r>
              <a:rPr lang="ko-KR" altLang="en-US" b="1" spc="-1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검색해주세요</a:t>
            </a:r>
            <a:r>
              <a:rPr lang="en-US" altLang="ko-KR" b="1" spc="-1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sz="2000" b="1" spc="-1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7" name="그림 16" descr="_여자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47644" y="304793"/>
            <a:ext cx="714356" cy="714356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>
            <a:off x="4967194" y="3757270"/>
            <a:ext cx="34083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u="sng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0000FF"/>
                </a:solidFill>
              </a:rPr>
              <a:t>파워포인트</a:t>
            </a:r>
            <a:r>
              <a:rPr lang="en-US" altLang="ko-KR" sz="1100" u="sng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0000FF"/>
                </a:solidFill>
              </a:rPr>
              <a:t>/ </a:t>
            </a:r>
            <a:r>
              <a:rPr lang="ko-KR" altLang="en-US" sz="1100" u="sng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0000FF"/>
                </a:solidFill>
              </a:rPr>
              <a:t>프레젠테이션</a:t>
            </a:r>
            <a:r>
              <a:rPr lang="en-US" altLang="ko-KR" sz="1100" u="sng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0000FF"/>
                </a:solidFill>
              </a:rPr>
              <a:t>/</a:t>
            </a:r>
            <a:r>
              <a:rPr lang="ko-KR" altLang="en-US" sz="1100" u="sng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0000FF"/>
                </a:solidFill>
              </a:rPr>
              <a:t>에세이 재능기부 </a:t>
            </a:r>
            <a:r>
              <a:rPr lang="ko-KR" altLang="en-US" sz="1100" u="sng" dirty="0" err="1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0000FF"/>
                </a:solidFill>
              </a:rPr>
              <a:t>블로그</a:t>
            </a:r>
            <a:endParaRPr lang="ko-KR" altLang="en-US" sz="1100" u="sng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rgbClr val="0000FF"/>
              </a:solidFill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3791745" y="3745129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연관검색어</a:t>
            </a:r>
            <a:endParaRPr lang="ko-KR" altLang="en-US" sz="12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</p:txBody>
      </p:sp>
      <p:pic>
        <p:nvPicPr>
          <p:cNvPr id="20" name="그림 19" descr="물음표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729558" y="3800998"/>
            <a:ext cx="214314" cy="214314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8328248" y="3755557"/>
            <a:ext cx="14606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u="sng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0000FF"/>
                </a:solidFill>
              </a:rPr>
              <a:t>PPT, PT</a:t>
            </a:r>
            <a:r>
              <a:rPr lang="ko-KR" altLang="en-US" sz="1100" u="sng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0000FF"/>
                </a:solidFill>
              </a:rPr>
              <a:t>의 모든 자료</a:t>
            </a:r>
          </a:p>
        </p:txBody>
      </p:sp>
    </p:spTree>
    <p:extLst>
      <p:ext uri="{BB962C8B-B14F-4D97-AF65-F5344CB8AC3E}">
        <p14:creationId xmlns:p14="http://schemas.microsoft.com/office/powerpoint/2010/main" val="896591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B358-FF3D-4F3C-9906-D4139C597470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AD27-E743-4CA1-8F32-C49473C8F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629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3B358-FF3D-4F3C-9906-D4139C597470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6AD27-E743-4CA1-8F32-C49473C8F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684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3000">
                <a:srgbClr val="33797F"/>
              </a:gs>
              <a:gs pos="83000">
                <a:srgbClr val="EBB58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이등변 삼각형 14"/>
          <p:cNvSpPr/>
          <p:nvPr/>
        </p:nvSpPr>
        <p:spPr>
          <a:xfrm>
            <a:off x="5038222" y="4281714"/>
            <a:ext cx="4444378" cy="2576286"/>
          </a:xfrm>
          <a:prstGeom prst="triangle">
            <a:avLst/>
          </a:prstGeom>
          <a:gradFill>
            <a:gsLst>
              <a:gs pos="49000">
                <a:srgbClr val="C9A685"/>
              </a:gs>
              <a:gs pos="100000">
                <a:srgbClr val="ECA97E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>
            <a:off x="6721879" y="4049487"/>
            <a:ext cx="5020178" cy="2808514"/>
          </a:xfrm>
          <a:prstGeom prst="triangle">
            <a:avLst/>
          </a:prstGeom>
          <a:gradFill>
            <a:gsLst>
              <a:gs pos="49000">
                <a:srgbClr val="C9A685"/>
              </a:gs>
              <a:gs pos="100000">
                <a:srgbClr val="ECA97E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/>
          <p:cNvSpPr/>
          <p:nvPr/>
        </p:nvSpPr>
        <p:spPr>
          <a:xfrm>
            <a:off x="2686907" y="4542971"/>
            <a:ext cx="5123594" cy="2315029"/>
          </a:xfrm>
          <a:prstGeom prst="triangle">
            <a:avLst/>
          </a:prstGeom>
          <a:gradFill>
            <a:gsLst>
              <a:gs pos="49000">
                <a:srgbClr val="C9A685"/>
              </a:gs>
              <a:gs pos="100000">
                <a:srgbClr val="ECA97E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이등변 삼각형 17"/>
          <p:cNvSpPr/>
          <p:nvPr/>
        </p:nvSpPr>
        <p:spPr>
          <a:xfrm>
            <a:off x="1374246" y="4136571"/>
            <a:ext cx="4752547" cy="2721429"/>
          </a:xfrm>
          <a:prstGeom prst="triangle">
            <a:avLst/>
          </a:prstGeom>
          <a:gradFill>
            <a:gsLst>
              <a:gs pos="49000">
                <a:srgbClr val="C9A685"/>
              </a:gs>
              <a:gs pos="100000">
                <a:srgbClr val="ECA97E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>
            <a:off x="2651839" y="5094513"/>
            <a:ext cx="3240365" cy="1763487"/>
          </a:xfrm>
          <a:prstGeom prst="triangle">
            <a:avLst/>
          </a:prstGeom>
          <a:gradFill>
            <a:gsLst>
              <a:gs pos="14000">
                <a:srgbClr val="9B9577"/>
              </a:gs>
              <a:gs pos="100000">
                <a:srgbClr val="50716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/>
        </p:nvSpPr>
        <p:spPr>
          <a:xfrm>
            <a:off x="-265532" y="3715657"/>
            <a:ext cx="5562650" cy="3142344"/>
          </a:xfrm>
          <a:prstGeom prst="triangle">
            <a:avLst/>
          </a:prstGeom>
          <a:gradFill>
            <a:gsLst>
              <a:gs pos="14000">
                <a:srgbClr val="96947F"/>
              </a:gs>
              <a:gs pos="100000">
                <a:srgbClr val="4C635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/>
        </p:nvSpPr>
        <p:spPr>
          <a:xfrm>
            <a:off x="-3060724" y="2975429"/>
            <a:ext cx="7603100" cy="3882571"/>
          </a:xfrm>
          <a:prstGeom prst="triangle">
            <a:avLst/>
          </a:prstGeom>
          <a:gradFill>
            <a:gsLst>
              <a:gs pos="14000">
                <a:srgbClr val="3C7E7C"/>
              </a:gs>
              <a:gs pos="100000">
                <a:srgbClr val="00323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>
            <a:off x="-3395747" y="3265715"/>
            <a:ext cx="6791493" cy="3592286"/>
          </a:xfrm>
          <a:prstGeom prst="triangle">
            <a:avLst/>
          </a:prstGeom>
          <a:gradFill>
            <a:gsLst>
              <a:gs pos="46000">
                <a:srgbClr val="283744"/>
              </a:gs>
              <a:gs pos="100000">
                <a:srgbClr val="15292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>
            <a:off x="6313116" y="5399314"/>
            <a:ext cx="2872066" cy="1458686"/>
          </a:xfrm>
          <a:prstGeom prst="triangle">
            <a:avLst/>
          </a:prstGeom>
          <a:gradFill>
            <a:gsLst>
              <a:gs pos="14000">
                <a:srgbClr val="9B9577"/>
              </a:gs>
              <a:gs pos="100000">
                <a:srgbClr val="50716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/>
          <p:cNvSpPr/>
          <p:nvPr/>
        </p:nvSpPr>
        <p:spPr>
          <a:xfrm>
            <a:off x="7124154" y="4136571"/>
            <a:ext cx="5457371" cy="2721430"/>
          </a:xfrm>
          <a:prstGeom prst="triangle">
            <a:avLst/>
          </a:prstGeom>
          <a:gradFill>
            <a:gsLst>
              <a:gs pos="14000">
                <a:srgbClr val="96947F"/>
              </a:gs>
              <a:gs pos="100000">
                <a:srgbClr val="4C635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7810501" y="2960914"/>
            <a:ext cx="7846264" cy="3897086"/>
          </a:xfrm>
          <a:prstGeom prst="triangle">
            <a:avLst/>
          </a:prstGeom>
          <a:gradFill>
            <a:gsLst>
              <a:gs pos="14000">
                <a:srgbClr val="3C7E7C"/>
              </a:gs>
              <a:gs pos="100000">
                <a:srgbClr val="00323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/>
          <p:cNvSpPr/>
          <p:nvPr/>
        </p:nvSpPr>
        <p:spPr>
          <a:xfrm>
            <a:off x="8796253" y="3265715"/>
            <a:ext cx="6791493" cy="3592286"/>
          </a:xfrm>
          <a:prstGeom prst="triangle">
            <a:avLst/>
          </a:prstGeom>
          <a:gradFill>
            <a:gsLst>
              <a:gs pos="46000">
                <a:srgbClr val="283744"/>
              </a:gs>
              <a:gs pos="100000">
                <a:srgbClr val="15292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806817" y="538763"/>
            <a:ext cx="10770641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Orator Std" panose="020D0509020203030204" pitchFamily="49" charset="0"/>
              </a:rPr>
              <a:t>M</a:t>
            </a:r>
            <a:r>
              <a:rPr lang="en-US" altLang="ko-KR" sz="13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Orator Std" panose="020D0509020203030204" pitchFamily="49" charset="0"/>
              </a:rPr>
              <a:t>ountain </a:t>
            </a:r>
          </a:p>
          <a:p>
            <a:r>
              <a:rPr lang="en-US" altLang="ko-KR" sz="13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Orator Std" panose="020D0509020203030204" pitchFamily="49" charset="0"/>
              </a:rPr>
              <a:t>         </a:t>
            </a:r>
            <a:r>
              <a:rPr lang="en-US" altLang="ko-KR" sz="13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Orator Std" panose="020D0509020203030204" pitchFamily="49" charset="0"/>
              </a:rPr>
              <a:t>S</a:t>
            </a:r>
            <a:r>
              <a:rPr lang="en-US" altLang="ko-KR" sz="13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Orator Std" panose="020D0509020203030204" pitchFamily="49" charset="0"/>
              </a:rPr>
              <a:t>earching</a:t>
            </a:r>
            <a:endParaRPr lang="ko-KR" altLang="en-US" sz="13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Orator Std" panose="020D0509020203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ED5FE6-795B-475B-8ECC-B2BB053DC9FD}"/>
              </a:ext>
            </a:extLst>
          </p:cNvPr>
          <p:cNvSpPr txBox="1"/>
          <p:nvPr/>
        </p:nvSpPr>
        <p:spPr>
          <a:xfrm>
            <a:off x="9727564" y="5643820"/>
            <a:ext cx="2209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DFDFD"/>
                </a:solidFill>
              </a:rPr>
              <a:t>2013182020 </a:t>
            </a:r>
            <a:r>
              <a:rPr lang="ko-KR" altLang="en-US" dirty="0">
                <a:solidFill>
                  <a:srgbClr val="FDFDFD"/>
                </a:solidFill>
              </a:rPr>
              <a:t>박인혁</a:t>
            </a:r>
            <a:endParaRPr lang="en-US" altLang="ko-KR" dirty="0">
              <a:solidFill>
                <a:srgbClr val="FDFDFD"/>
              </a:solidFill>
            </a:endParaRPr>
          </a:p>
          <a:p>
            <a:r>
              <a:rPr lang="en-US" altLang="ko-KR" dirty="0">
                <a:solidFill>
                  <a:srgbClr val="FDFDFD"/>
                </a:solidFill>
              </a:rPr>
              <a:t>2013182021 </a:t>
            </a:r>
            <a:r>
              <a:rPr lang="ko-KR" altLang="en-US" dirty="0" err="1">
                <a:solidFill>
                  <a:srgbClr val="FDFDFD"/>
                </a:solidFill>
              </a:rPr>
              <a:t>박장호</a:t>
            </a:r>
            <a:endParaRPr lang="ko-KR" altLang="en-US" dirty="0">
              <a:solidFill>
                <a:srgbClr val="FDFDF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211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3000">
                <a:srgbClr val="33797F"/>
              </a:gs>
              <a:gs pos="83000">
                <a:srgbClr val="EBB58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7810501" y="2318368"/>
            <a:ext cx="8391414" cy="4539631"/>
          </a:xfrm>
          <a:prstGeom prst="triangle">
            <a:avLst/>
          </a:prstGeom>
          <a:gradFill>
            <a:gsLst>
              <a:gs pos="14000">
                <a:srgbClr val="3C7E7C"/>
              </a:gs>
              <a:gs pos="100000">
                <a:srgbClr val="00323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이등변 삼각형 14"/>
          <p:cNvSpPr/>
          <p:nvPr/>
        </p:nvSpPr>
        <p:spPr>
          <a:xfrm>
            <a:off x="3609472" y="4281714"/>
            <a:ext cx="4444378" cy="2576286"/>
          </a:xfrm>
          <a:prstGeom prst="triangle">
            <a:avLst/>
          </a:prstGeom>
          <a:gradFill>
            <a:gsLst>
              <a:gs pos="49000">
                <a:srgbClr val="C9A685"/>
              </a:gs>
              <a:gs pos="100000">
                <a:srgbClr val="ECA97E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>
            <a:off x="5293129" y="4049487"/>
            <a:ext cx="5020178" cy="2808514"/>
          </a:xfrm>
          <a:prstGeom prst="triangle">
            <a:avLst/>
          </a:prstGeom>
          <a:gradFill>
            <a:gsLst>
              <a:gs pos="49000">
                <a:srgbClr val="C9A685"/>
              </a:gs>
              <a:gs pos="100000">
                <a:srgbClr val="ECA97E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/>
          <p:cNvSpPr/>
          <p:nvPr/>
        </p:nvSpPr>
        <p:spPr>
          <a:xfrm>
            <a:off x="2363661" y="5078946"/>
            <a:ext cx="4018090" cy="1779054"/>
          </a:xfrm>
          <a:prstGeom prst="triangle">
            <a:avLst/>
          </a:prstGeom>
          <a:gradFill>
            <a:gsLst>
              <a:gs pos="49000">
                <a:srgbClr val="C9A685"/>
              </a:gs>
              <a:gs pos="100000">
                <a:srgbClr val="ECA97E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>
            <a:off x="4884366" y="5399314"/>
            <a:ext cx="2872066" cy="1458686"/>
          </a:xfrm>
          <a:prstGeom prst="triangle">
            <a:avLst/>
          </a:prstGeom>
          <a:gradFill>
            <a:gsLst>
              <a:gs pos="14000">
                <a:srgbClr val="9B9577"/>
              </a:gs>
              <a:gs pos="100000">
                <a:srgbClr val="50716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/>
          <p:cNvSpPr/>
          <p:nvPr/>
        </p:nvSpPr>
        <p:spPr>
          <a:xfrm>
            <a:off x="5695404" y="4136571"/>
            <a:ext cx="5457371" cy="2721430"/>
          </a:xfrm>
          <a:prstGeom prst="triangle">
            <a:avLst/>
          </a:prstGeom>
          <a:gradFill>
            <a:gsLst>
              <a:gs pos="14000">
                <a:srgbClr val="96947F"/>
              </a:gs>
              <a:gs pos="100000">
                <a:srgbClr val="4C635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/>
          <p:cNvSpPr/>
          <p:nvPr/>
        </p:nvSpPr>
        <p:spPr>
          <a:xfrm>
            <a:off x="7367503" y="3265715"/>
            <a:ext cx="6791493" cy="3592286"/>
          </a:xfrm>
          <a:prstGeom prst="triangle">
            <a:avLst/>
          </a:prstGeom>
          <a:gradFill>
            <a:gsLst>
              <a:gs pos="46000">
                <a:srgbClr val="283744"/>
              </a:gs>
              <a:gs pos="100000">
                <a:srgbClr val="15292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96423" y="247802"/>
            <a:ext cx="28019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Orator Std" panose="020D0509020203030204" pitchFamily="49" charset="0"/>
              </a:rPr>
              <a:t>Develop Application</a:t>
            </a:r>
            <a:endParaRPr lang="ko-KR" altLang="en-US" sz="32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Orator Std" panose="020D0509020203030204" pitchFamily="49" charset="0"/>
            </a:endParaRPr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>
            <a:off x="296423" y="832577"/>
            <a:ext cx="295477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54EEFF4-0091-4D79-A84C-F5F2294E51FE}"/>
              </a:ext>
            </a:extLst>
          </p:cNvPr>
          <p:cNvSpPr txBox="1"/>
          <p:nvPr/>
        </p:nvSpPr>
        <p:spPr>
          <a:xfrm>
            <a:off x="475947" y="1354051"/>
            <a:ext cx="850179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사용자가 검색한 </a:t>
            </a:r>
            <a:r>
              <a:rPr lang="ko-KR" altLang="en-US" sz="36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산</a:t>
            </a:r>
            <a:r>
              <a:rPr lang="ko-KR" altLang="en-US" sz="36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의 정보를 출력하는 프로그램</a:t>
            </a:r>
            <a:endParaRPr lang="en-US" altLang="ko-KR" sz="36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ctr"/>
            <a:endParaRPr lang="en-US" altLang="ko-KR" sz="36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6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</a:t>
            </a:r>
            <a:r>
              <a:rPr lang="ko-KR" altLang="en-US" sz="36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기본 구현 기능                              추가 기능</a:t>
            </a:r>
            <a:endParaRPr lang="en-US" altLang="ko-KR" sz="36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endParaRPr lang="en-US" altLang="ko-KR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6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  </a:t>
            </a:r>
            <a:r>
              <a:rPr lang="ko-KR" altLang="en-US" sz="36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산의 이름                                </a:t>
            </a:r>
            <a:r>
              <a:rPr lang="en-US" altLang="ko-KR" sz="36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  </a:t>
            </a:r>
            <a:r>
              <a:rPr lang="ko-KR" altLang="en-US" sz="36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숲길 정보           </a:t>
            </a:r>
            <a:r>
              <a:rPr lang="en-US" altLang="ko-KR" sz="36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</a:t>
            </a:r>
          </a:p>
          <a:p>
            <a:r>
              <a:rPr lang="en-US" altLang="ko-KR" sz="36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  </a:t>
            </a:r>
            <a:r>
              <a:rPr lang="ko-KR" altLang="en-US" sz="36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전화번호                                 </a:t>
            </a:r>
            <a:r>
              <a:rPr lang="en-US" altLang="ko-KR" sz="36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  </a:t>
            </a:r>
            <a:r>
              <a:rPr lang="ko-KR" altLang="en-US" sz="36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추천 등산 코스</a:t>
            </a:r>
            <a:endParaRPr lang="en-US" altLang="ko-KR" sz="36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6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  </a:t>
            </a:r>
            <a:r>
              <a:rPr lang="ko-KR" altLang="en-US" sz="36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산의 높이                                </a:t>
            </a:r>
            <a:r>
              <a:rPr lang="en-US" altLang="ko-KR" sz="36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  </a:t>
            </a:r>
            <a:r>
              <a:rPr lang="ko-KR" altLang="en-US" sz="36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대중 교통 정보</a:t>
            </a:r>
            <a:endParaRPr lang="en-US" altLang="ko-KR" sz="36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6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  </a:t>
            </a:r>
            <a:r>
              <a:rPr lang="ko-KR" altLang="en-US" sz="36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산 위치</a:t>
            </a:r>
            <a:endParaRPr lang="en-US" altLang="ko-KR" sz="36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6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  </a:t>
            </a:r>
            <a:r>
              <a:rPr lang="ko-KR" altLang="en-US" sz="36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유래 및 상세 정보</a:t>
            </a:r>
            <a:endParaRPr lang="en-US" altLang="ko-KR" sz="36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6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  E-Mail </a:t>
            </a:r>
            <a:r>
              <a:rPr lang="ko-KR" altLang="en-US" sz="36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발신</a:t>
            </a:r>
            <a:endParaRPr lang="en-US" altLang="ko-KR" sz="36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1785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3000">
                <a:srgbClr val="33797F"/>
              </a:gs>
              <a:gs pos="83000">
                <a:srgbClr val="EBB58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7810501" y="2318368"/>
            <a:ext cx="8391414" cy="4539631"/>
          </a:xfrm>
          <a:prstGeom prst="triangle">
            <a:avLst/>
          </a:prstGeom>
          <a:gradFill>
            <a:gsLst>
              <a:gs pos="14000">
                <a:srgbClr val="3C7E7C"/>
              </a:gs>
              <a:gs pos="100000">
                <a:srgbClr val="00323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이등변 삼각형 14"/>
          <p:cNvSpPr/>
          <p:nvPr/>
        </p:nvSpPr>
        <p:spPr>
          <a:xfrm>
            <a:off x="3609472" y="4281714"/>
            <a:ext cx="4444378" cy="2576286"/>
          </a:xfrm>
          <a:prstGeom prst="triangle">
            <a:avLst/>
          </a:prstGeom>
          <a:gradFill>
            <a:gsLst>
              <a:gs pos="49000">
                <a:srgbClr val="C9A685"/>
              </a:gs>
              <a:gs pos="100000">
                <a:srgbClr val="ECA97E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>
            <a:off x="5293129" y="4049487"/>
            <a:ext cx="5020178" cy="2808514"/>
          </a:xfrm>
          <a:prstGeom prst="triangle">
            <a:avLst/>
          </a:prstGeom>
          <a:gradFill>
            <a:gsLst>
              <a:gs pos="49000">
                <a:srgbClr val="C9A685"/>
              </a:gs>
              <a:gs pos="100000">
                <a:srgbClr val="ECA97E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/>
          <p:cNvSpPr/>
          <p:nvPr/>
        </p:nvSpPr>
        <p:spPr>
          <a:xfrm>
            <a:off x="2363661" y="5078946"/>
            <a:ext cx="4018090" cy="1779054"/>
          </a:xfrm>
          <a:prstGeom prst="triangle">
            <a:avLst/>
          </a:prstGeom>
          <a:gradFill>
            <a:gsLst>
              <a:gs pos="49000">
                <a:srgbClr val="C9A685"/>
              </a:gs>
              <a:gs pos="100000">
                <a:srgbClr val="ECA97E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>
            <a:off x="4884366" y="5399314"/>
            <a:ext cx="2872066" cy="1458686"/>
          </a:xfrm>
          <a:prstGeom prst="triangle">
            <a:avLst/>
          </a:prstGeom>
          <a:gradFill>
            <a:gsLst>
              <a:gs pos="14000">
                <a:srgbClr val="9B9577"/>
              </a:gs>
              <a:gs pos="100000">
                <a:srgbClr val="50716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/>
          <p:cNvSpPr/>
          <p:nvPr/>
        </p:nvSpPr>
        <p:spPr>
          <a:xfrm>
            <a:off x="5695404" y="4136571"/>
            <a:ext cx="5457371" cy="2721430"/>
          </a:xfrm>
          <a:prstGeom prst="triangle">
            <a:avLst/>
          </a:prstGeom>
          <a:gradFill>
            <a:gsLst>
              <a:gs pos="14000">
                <a:srgbClr val="96947F"/>
              </a:gs>
              <a:gs pos="100000">
                <a:srgbClr val="4C635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/>
          <p:cNvSpPr/>
          <p:nvPr/>
        </p:nvSpPr>
        <p:spPr>
          <a:xfrm>
            <a:off x="7367503" y="3265715"/>
            <a:ext cx="6791493" cy="3592286"/>
          </a:xfrm>
          <a:prstGeom prst="triangle">
            <a:avLst/>
          </a:prstGeom>
          <a:gradFill>
            <a:gsLst>
              <a:gs pos="46000">
                <a:srgbClr val="283744"/>
              </a:gs>
              <a:gs pos="100000">
                <a:srgbClr val="15292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96423" y="247802"/>
            <a:ext cx="28019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Orator Std" panose="020D0509020203030204" pitchFamily="49" charset="0"/>
              </a:rPr>
              <a:t>Develop Application</a:t>
            </a:r>
            <a:endParaRPr lang="ko-KR" altLang="en-US" sz="32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Orator Std" panose="020D0509020203030204" pitchFamily="49" charset="0"/>
            </a:endParaRPr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>
            <a:off x="296423" y="832577"/>
            <a:ext cx="295477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54EEFF4-0091-4D79-A84C-F5F2294E51FE}"/>
              </a:ext>
            </a:extLst>
          </p:cNvPr>
          <p:cNvSpPr txBox="1"/>
          <p:nvPr/>
        </p:nvSpPr>
        <p:spPr>
          <a:xfrm>
            <a:off x="524156" y="2341327"/>
            <a:ext cx="533351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 Tkinter GUI</a:t>
            </a:r>
            <a:r>
              <a:rPr lang="ko-KR" altLang="en-US" sz="36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사용</a:t>
            </a:r>
            <a:endParaRPr lang="en-US" altLang="ko-KR" sz="36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endParaRPr lang="en-US" altLang="ko-KR" sz="36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6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sz="36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검색결과  </a:t>
            </a:r>
            <a:r>
              <a:rPr lang="en-US" altLang="ko-KR" sz="36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E-Mail  </a:t>
            </a:r>
            <a:r>
              <a:rPr lang="ko-KR" altLang="en-US" sz="36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전송  기능</a:t>
            </a:r>
            <a:endParaRPr lang="en-US" altLang="ko-KR" sz="36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endParaRPr lang="en-US" altLang="ko-KR" sz="36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6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sz="36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즐겨찾기 기능</a:t>
            </a:r>
            <a:endParaRPr lang="en-US" altLang="ko-KR" sz="36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571500" indent="-571500">
              <a:buFontTx/>
              <a:buChar char="-"/>
            </a:pPr>
            <a:endParaRPr lang="en-US" altLang="ko-KR" sz="36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09FA037-5A59-4FC0-ABF0-8FD6F1CA3C75}"/>
              </a:ext>
            </a:extLst>
          </p:cNvPr>
          <p:cNvGrpSpPr/>
          <p:nvPr/>
        </p:nvGrpSpPr>
        <p:grpSpPr>
          <a:xfrm>
            <a:off x="5919401" y="3421257"/>
            <a:ext cx="762527" cy="762527"/>
            <a:chOff x="9408886" y="2266950"/>
            <a:chExt cx="1984829" cy="1984829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F8F5ACDC-E3F2-4132-A0E8-9B3A94A3E737}"/>
                </a:ext>
              </a:extLst>
            </p:cNvPr>
            <p:cNvSpPr/>
            <p:nvPr/>
          </p:nvSpPr>
          <p:spPr>
            <a:xfrm>
              <a:off x="9408886" y="2266950"/>
              <a:ext cx="1984829" cy="1984829"/>
            </a:xfrm>
            <a:prstGeom prst="ellipse">
              <a:avLst/>
            </a:prstGeom>
            <a:solidFill>
              <a:srgbClr val="3C7E7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51BF264B-DD1E-486A-B397-50F0D3053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2472" y="2505602"/>
              <a:ext cx="1396911" cy="1396911"/>
            </a:xfrm>
            <a:prstGeom prst="rect">
              <a:avLst/>
            </a:prstGeom>
          </p:spPr>
        </p:pic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C04F809B-2ED6-4895-8C1D-13D2568710CB}"/>
              </a:ext>
            </a:extLst>
          </p:cNvPr>
          <p:cNvGrpSpPr/>
          <p:nvPr/>
        </p:nvGrpSpPr>
        <p:grpSpPr>
          <a:xfrm>
            <a:off x="4039213" y="2275986"/>
            <a:ext cx="763403" cy="763403"/>
            <a:chOff x="798286" y="2266950"/>
            <a:chExt cx="1984829" cy="198482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6ABC647-3371-467C-958B-BF0125333407}"/>
                </a:ext>
              </a:extLst>
            </p:cNvPr>
            <p:cNvSpPr/>
            <p:nvPr/>
          </p:nvSpPr>
          <p:spPr>
            <a:xfrm>
              <a:off x="798286" y="2266950"/>
              <a:ext cx="1984829" cy="1984829"/>
            </a:xfrm>
            <a:prstGeom prst="ellipse">
              <a:avLst/>
            </a:prstGeom>
            <a:solidFill>
              <a:srgbClr val="3C7E7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C6F57DD2-2002-45D1-8D4D-7209A0A7B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6428" y="2461627"/>
              <a:ext cx="1636909" cy="1636909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EA1832F2-E9DB-4166-825D-C26384C6234D}"/>
              </a:ext>
            </a:extLst>
          </p:cNvPr>
          <p:cNvGrpSpPr/>
          <p:nvPr/>
        </p:nvGrpSpPr>
        <p:grpSpPr>
          <a:xfrm>
            <a:off x="3478051" y="4455214"/>
            <a:ext cx="764980" cy="764980"/>
            <a:chOff x="3668486" y="2266950"/>
            <a:chExt cx="1984829" cy="198482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FBF04C8C-C23B-43AE-B123-6E793264DA5F}"/>
                </a:ext>
              </a:extLst>
            </p:cNvPr>
            <p:cNvSpPr/>
            <p:nvPr/>
          </p:nvSpPr>
          <p:spPr>
            <a:xfrm>
              <a:off x="3668486" y="2266950"/>
              <a:ext cx="1984829" cy="1984829"/>
            </a:xfrm>
            <a:prstGeom prst="ellipse">
              <a:avLst/>
            </a:prstGeom>
            <a:solidFill>
              <a:srgbClr val="3C7E7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B1AE687B-F9BA-474A-AA79-75B692112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7138" y="2505602"/>
              <a:ext cx="1507524" cy="15075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7611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3000">
                <a:srgbClr val="33797F"/>
              </a:gs>
              <a:gs pos="83000">
                <a:srgbClr val="EBB58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7810501" y="2318368"/>
            <a:ext cx="8391414" cy="4539631"/>
          </a:xfrm>
          <a:prstGeom prst="triangle">
            <a:avLst/>
          </a:prstGeom>
          <a:gradFill>
            <a:gsLst>
              <a:gs pos="14000">
                <a:srgbClr val="3C7E7C"/>
              </a:gs>
              <a:gs pos="100000">
                <a:srgbClr val="00323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이등변 삼각형 14"/>
          <p:cNvSpPr/>
          <p:nvPr/>
        </p:nvSpPr>
        <p:spPr>
          <a:xfrm>
            <a:off x="3609472" y="4281714"/>
            <a:ext cx="4444378" cy="2576286"/>
          </a:xfrm>
          <a:prstGeom prst="triangle">
            <a:avLst/>
          </a:prstGeom>
          <a:gradFill>
            <a:gsLst>
              <a:gs pos="49000">
                <a:srgbClr val="C9A685"/>
              </a:gs>
              <a:gs pos="100000">
                <a:srgbClr val="ECA97E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>
            <a:off x="5293129" y="4049487"/>
            <a:ext cx="5020178" cy="2808514"/>
          </a:xfrm>
          <a:prstGeom prst="triangle">
            <a:avLst/>
          </a:prstGeom>
          <a:gradFill>
            <a:gsLst>
              <a:gs pos="49000">
                <a:srgbClr val="C9A685"/>
              </a:gs>
              <a:gs pos="100000">
                <a:srgbClr val="ECA97E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/>
          <p:cNvSpPr/>
          <p:nvPr/>
        </p:nvSpPr>
        <p:spPr>
          <a:xfrm>
            <a:off x="2363661" y="5078946"/>
            <a:ext cx="4018090" cy="1779054"/>
          </a:xfrm>
          <a:prstGeom prst="triangle">
            <a:avLst/>
          </a:prstGeom>
          <a:gradFill>
            <a:gsLst>
              <a:gs pos="49000">
                <a:srgbClr val="C9A685"/>
              </a:gs>
              <a:gs pos="100000">
                <a:srgbClr val="ECA97E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>
            <a:off x="4884366" y="5399314"/>
            <a:ext cx="2872066" cy="1458686"/>
          </a:xfrm>
          <a:prstGeom prst="triangle">
            <a:avLst/>
          </a:prstGeom>
          <a:gradFill>
            <a:gsLst>
              <a:gs pos="14000">
                <a:srgbClr val="9B9577"/>
              </a:gs>
              <a:gs pos="100000">
                <a:srgbClr val="50716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/>
          <p:cNvSpPr/>
          <p:nvPr/>
        </p:nvSpPr>
        <p:spPr>
          <a:xfrm>
            <a:off x="5695404" y="4136571"/>
            <a:ext cx="5457371" cy="2721430"/>
          </a:xfrm>
          <a:prstGeom prst="triangle">
            <a:avLst/>
          </a:prstGeom>
          <a:gradFill>
            <a:gsLst>
              <a:gs pos="14000">
                <a:srgbClr val="96947F"/>
              </a:gs>
              <a:gs pos="100000">
                <a:srgbClr val="4C635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/>
          <p:cNvSpPr/>
          <p:nvPr/>
        </p:nvSpPr>
        <p:spPr>
          <a:xfrm>
            <a:off x="7367503" y="3265715"/>
            <a:ext cx="6791493" cy="3592286"/>
          </a:xfrm>
          <a:prstGeom prst="triangle">
            <a:avLst/>
          </a:prstGeom>
          <a:gradFill>
            <a:gsLst>
              <a:gs pos="46000">
                <a:srgbClr val="283744"/>
              </a:gs>
              <a:gs pos="100000">
                <a:srgbClr val="15292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96423" y="247802"/>
            <a:ext cx="1850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Orator Std" panose="020D0509020203030204" pitchFamily="49" charset="0"/>
              </a:rPr>
              <a:t>App Preview</a:t>
            </a:r>
            <a:endParaRPr lang="ko-KR" altLang="en-US" sz="32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Orator Std" panose="020D0509020203030204" pitchFamily="49" charset="0"/>
            </a:endParaRPr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>
            <a:off x="296423" y="832577"/>
            <a:ext cx="1850443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8F2BEEAB-8D62-46A9-BBE6-5851396EA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21" y="1079500"/>
            <a:ext cx="5619835" cy="39528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4AC3DF1-AED2-43E0-8A4B-CE8A6106AF68}"/>
              </a:ext>
            </a:extLst>
          </p:cNvPr>
          <p:cNvSpPr txBox="1"/>
          <p:nvPr/>
        </p:nvSpPr>
        <p:spPr>
          <a:xfrm>
            <a:off x="2603689" y="5134032"/>
            <a:ext cx="1005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DFDFD"/>
                </a:solidFill>
              </a:rPr>
              <a:t>산 검색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73EDEA47-70C2-43BA-BB74-13F1AE977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031" y="425540"/>
            <a:ext cx="4781550" cy="516255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AFEC82C-CB2D-4885-9CED-DE2F144FE975}"/>
              </a:ext>
            </a:extLst>
          </p:cNvPr>
          <p:cNvSpPr txBox="1"/>
          <p:nvPr/>
        </p:nvSpPr>
        <p:spPr>
          <a:xfrm>
            <a:off x="8049351" y="5678116"/>
            <a:ext cx="1675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DFDFD"/>
                </a:solidFill>
              </a:rPr>
              <a:t>산 정보 출력</a:t>
            </a:r>
            <a:endParaRPr lang="ko-KR" altLang="en-US" dirty="0">
              <a:solidFill>
                <a:srgbClr val="FDFDF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614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3000">
                <a:srgbClr val="33797F"/>
              </a:gs>
              <a:gs pos="83000">
                <a:srgbClr val="EBB58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7810501" y="2318368"/>
            <a:ext cx="8391414" cy="4539631"/>
          </a:xfrm>
          <a:prstGeom prst="triangle">
            <a:avLst/>
          </a:prstGeom>
          <a:gradFill>
            <a:gsLst>
              <a:gs pos="14000">
                <a:srgbClr val="3C7E7C"/>
              </a:gs>
              <a:gs pos="100000">
                <a:srgbClr val="00323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이등변 삼각형 14"/>
          <p:cNvSpPr/>
          <p:nvPr/>
        </p:nvSpPr>
        <p:spPr>
          <a:xfrm>
            <a:off x="3609472" y="4281714"/>
            <a:ext cx="4444378" cy="2576286"/>
          </a:xfrm>
          <a:prstGeom prst="triangle">
            <a:avLst/>
          </a:prstGeom>
          <a:gradFill>
            <a:gsLst>
              <a:gs pos="49000">
                <a:srgbClr val="C9A685"/>
              </a:gs>
              <a:gs pos="100000">
                <a:srgbClr val="ECA97E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>
            <a:off x="5293129" y="4049487"/>
            <a:ext cx="5020178" cy="2808514"/>
          </a:xfrm>
          <a:prstGeom prst="triangle">
            <a:avLst/>
          </a:prstGeom>
          <a:gradFill>
            <a:gsLst>
              <a:gs pos="49000">
                <a:srgbClr val="C9A685"/>
              </a:gs>
              <a:gs pos="100000">
                <a:srgbClr val="ECA97E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/>
          <p:cNvSpPr/>
          <p:nvPr/>
        </p:nvSpPr>
        <p:spPr>
          <a:xfrm>
            <a:off x="2363661" y="5078946"/>
            <a:ext cx="4018090" cy="1779054"/>
          </a:xfrm>
          <a:prstGeom prst="triangle">
            <a:avLst/>
          </a:prstGeom>
          <a:gradFill>
            <a:gsLst>
              <a:gs pos="49000">
                <a:srgbClr val="C9A685"/>
              </a:gs>
              <a:gs pos="100000">
                <a:srgbClr val="ECA97E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>
            <a:off x="4884366" y="5399314"/>
            <a:ext cx="2872066" cy="1458686"/>
          </a:xfrm>
          <a:prstGeom prst="triangle">
            <a:avLst/>
          </a:prstGeom>
          <a:gradFill>
            <a:gsLst>
              <a:gs pos="14000">
                <a:srgbClr val="9B9577"/>
              </a:gs>
              <a:gs pos="100000">
                <a:srgbClr val="50716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/>
          <p:cNvSpPr/>
          <p:nvPr/>
        </p:nvSpPr>
        <p:spPr>
          <a:xfrm>
            <a:off x="5695404" y="4136571"/>
            <a:ext cx="5457371" cy="2721430"/>
          </a:xfrm>
          <a:prstGeom prst="triangle">
            <a:avLst/>
          </a:prstGeom>
          <a:gradFill>
            <a:gsLst>
              <a:gs pos="14000">
                <a:srgbClr val="96947F"/>
              </a:gs>
              <a:gs pos="100000">
                <a:srgbClr val="4C635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/>
          <p:cNvSpPr/>
          <p:nvPr/>
        </p:nvSpPr>
        <p:spPr>
          <a:xfrm>
            <a:off x="7367503" y="3265715"/>
            <a:ext cx="6791493" cy="3592286"/>
          </a:xfrm>
          <a:prstGeom prst="triangle">
            <a:avLst/>
          </a:prstGeom>
          <a:gradFill>
            <a:gsLst>
              <a:gs pos="46000">
                <a:srgbClr val="283744"/>
              </a:gs>
              <a:gs pos="100000">
                <a:srgbClr val="15292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96423" y="247802"/>
            <a:ext cx="31491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Orator Std" panose="020D0509020203030204" pitchFamily="49" charset="0"/>
              </a:rPr>
              <a:t>Using OpenAPI Service</a:t>
            </a:r>
            <a:endParaRPr lang="ko-KR" altLang="en-US" sz="32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Orator Std" panose="020D0509020203030204" pitchFamily="49" charset="0"/>
            </a:endParaRPr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>
            <a:off x="296423" y="832577"/>
            <a:ext cx="3149195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8B4F992A-65AB-45A9-A3E3-BDFDAB4A3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180" y="1152945"/>
            <a:ext cx="5402215" cy="543197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EEF44B3-8F92-4E9D-ADA3-16909A7EC2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373"/>
          <a:stretch/>
        </p:blipFill>
        <p:spPr>
          <a:xfrm>
            <a:off x="6521237" y="1168764"/>
            <a:ext cx="5020178" cy="535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16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3000">
                <a:srgbClr val="33797F"/>
              </a:gs>
              <a:gs pos="83000">
                <a:srgbClr val="EBB58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7810501" y="2318368"/>
            <a:ext cx="8391414" cy="4539631"/>
          </a:xfrm>
          <a:prstGeom prst="triangle">
            <a:avLst/>
          </a:prstGeom>
          <a:gradFill>
            <a:gsLst>
              <a:gs pos="14000">
                <a:srgbClr val="3C7E7C"/>
              </a:gs>
              <a:gs pos="100000">
                <a:srgbClr val="00323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이등변 삼각형 14"/>
          <p:cNvSpPr/>
          <p:nvPr/>
        </p:nvSpPr>
        <p:spPr>
          <a:xfrm>
            <a:off x="3609472" y="4281714"/>
            <a:ext cx="4444378" cy="2576286"/>
          </a:xfrm>
          <a:prstGeom prst="triangle">
            <a:avLst/>
          </a:prstGeom>
          <a:gradFill>
            <a:gsLst>
              <a:gs pos="49000">
                <a:srgbClr val="C9A685"/>
              </a:gs>
              <a:gs pos="100000">
                <a:srgbClr val="ECA97E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>
            <a:off x="5293129" y="4049487"/>
            <a:ext cx="5020178" cy="2808514"/>
          </a:xfrm>
          <a:prstGeom prst="triangle">
            <a:avLst/>
          </a:prstGeom>
          <a:gradFill>
            <a:gsLst>
              <a:gs pos="49000">
                <a:srgbClr val="C9A685"/>
              </a:gs>
              <a:gs pos="100000">
                <a:srgbClr val="ECA97E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/>
          <p:cNvSpPr/>
          <p:nvPr/>
        </p:nvSpPr>
        <p:spPr>
          <a:xfrm>
            <a:off x="2363661" y="5078946"/>
            <a:ext cx="4018090" cy="1779054"/>
          </a:xfrm>
          <a:prstGeom prst="triangle">
            <a:avLst/>
          </a:prstGeom>
          <a:gradFill>
            <a:gsLst>
              <a:gs pos="49000">
                <a:srgbClr val="C9A685"/>
              </a:gs>
              <a:gs pos="100000">
                <a:srgbClr val="ECA97E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>
            <a:off x="4884366" y="5399314"/>
            <a:ext cx="2872066" cy="1458686"/>
          </a:xfrm>
          <a:prstGeom prst="triangle">
            <a:avLst/>
          </a:prstGeom>
          <a:gradFill>
            <a:gsLst>
              <a:gs pos="14000">
                <a:srgbClr val="9B9577"/>
              </a:gs>
              <a:gs pos="100000">
                <a:srgbClr val="50716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/>
          <p:cNvSpPr/>
          <p:nvPr/>
        </p:nvSpPr>
        <p:spPr>
          <a:xfrm>
            <a:off x="5695404" y="4136571"/>
            <a:ext cx="5457371" cy="2721430"/>
          </a:xfrm>
          <a:prstGeom prst="triangle">
            <a:avLst/>
          </a:prstGeom>
          <a:gradFill>
            <a:gsLst>
              <a:gs pos="14000">
                <a:srgbClr val="96947F"/>
              </a:gs>
              <a:gs pos="100000">
                <a:srgbClr val="4C635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/>
          <p:cNvSpPr/>
          <p:nvPr/>
        </p:nvSpPr>
        <p:spPr>
          <a:xfrm>
            <a:off x="7367503" y="3265715"/>
            <a:ext cx="6791493" cy="3592286"/>
          </a:xfrm>
          <a:prstGeom prst="triangle">
            <a:avLst/>
          </a:prstGeom>
          <a:gradFill>
            <a:gsLst>
              <a:gs pos="46000">
                <a:srgbClr val="283744"/>
              </a:gs>
              <a:gs pos="100000">
                <a:srgbClr val="15292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14495" y="247802"/>
            <a:ext cx="3313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Orator Std" panose="020D0509020203030204" pitchFamily="49" charset="0"/>
              </a:rPr>
              <a:t>Development Schedule</a:t>
            </a:r>
            <a:endParaRPr lang="ko-KR" altLang="en-US" sz="32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Orator Std" panose="020D0509020203030204" pitchFamily="49" charset="0"/>
            </a:endParaRPr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>
            <a:off x="296423" y="832577"/>
            <a:ext cx="3149195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두루마리 모양: 가로로 말림 13">
            <a:extLst>
              <a:ext uri="{FF2B5EF4-FFF2-40B4-BE49-F238E27FC236}">
                <a16:creationId xmlns:a16="http://schemas.microsoft.com/office/drawing/2014/main" id="{78C79196-6A7E-4DA5-85AC-41C43F8DBEC1}"/>
              </a:ext>
            </a:extLst>
          </p:cNvPr>
          <p:cNvSpPr/>
          <p:nvPr/>
        </p:nvSpPr>
        <p:spPr>
          <a:xfrm>
            <a:off x="2013922" y="1050072"/>
            <a:ext cx="902654" cy="620472"/>
          </a:xfrm>
          <a:prstGeom prst="horizontalScroll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1</a:t>
            </a:r>
            <a:r>
              <a:rPr lang="ko-KR" altLang="en-US" sz="1600" dirty="0">
                <a:solidFill>
                  <a:schemeClr val="bg1"/>
                </a:solidFill>
              </a:rPr>
              <a:t>주차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050" dirty="0">
                <a:solidFill>
                  <a:schemeClr val="bg1"/>
                </a:solidFill>
              </a:rPr>
              <a:t>5.6~5.12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두루마리 모양: 가로로 말림 18">
            <a:extLst>
              <a:ext uri="{FF2B5EF4-FFF2-40B4-BE49-F238E27FC236}">
                <a16:creationId xmlns:a16="http://schemas.microsoft.com/office/drawing/2014/main" id="{2AEBD57C-7541-4F46-8070-41093C121607}"/>
              </a:ext>
            </a:extLst>
          </p:cNvPr>
          <p:cNvSpPr/>
          <p:nvPr/>
        </p:nvSpPr>
        <p:spPr>
          <a:xfrm>
            <a:off x="5217222" y="1053436"/>
            <a:ext cx="902654" cy="620472"/>
          </a:xfrm>
          <a:prstGeom prst="horizontalScroll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2</a:t>
            </a:r>
            <a:r>
              <a:rPr lang="ko-KR" altLang="en-US" sz="1600" dirty="0">
                <a:solidFill>
                  <a:schemeClr val="bg1"/>
                </a:solidFill>
              </a:rPr>
              <a:t>주차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050" dirty="0">
                <a:solidFill>
                  <a:schemeClr val="bg1"/>
                </a:solidFill>
              </a:rPr>
              <a:t>5.13~5.19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두루마리 모양: 가로로 말림 19">
            <a:extLst>
              <a:ext uri="{FF2B5EF4-FFF2-40B4-BE49-F238E27FC236}">
                <a16:creationId xmlns:a16="http://schemas.microsoft.com/office/drawing/2014/main" id="{4C38F064-DBFF-4C1A-B833-9D0B95991C13}"/>
              </a:ext>
            </a:extLst>
          </p:cNvPr>
          <p:cNvSpPr/>
          <p:nvPr/>
        </p:nvSpPr>
        <p:spPr>
          <a:xfrm>
            <a:off x="2108322" y="4006084"/>
            <a:ext cx="902654" cy="620472"/>
          </a:xfrm>
          <a:prstGeom prst="horizontalScroll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4</a:t>
            </a:r>
            <a:r>
              <a:rPr lang="ko-KR" altLang="en-US" sz="1600" dirty="0">
                <a:solidFill>
                  <a:schemeClr val="bg1"/>
                </a:solidFill>
              </a:rPr>
              <a:t>주차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050" dirty="0">
                <a:solidFill>
                  <a:schemeClr val="bg1"/>
                </a:solidFill>
              </a:rPr>
              <a:t>5.27~6.2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두루마리 모양: 가로로 말림 21">
            <a:extLst>
              <a:ext uri="{FF2B5EF4-FFF2-40B4-BE49-F238E27FC236}">
                <a16:creationId xmlns:a16="http://schemas.microsoft.com/office/drawing/2014/main" id="{A30A1332-DC13-4F56-969A-85618A43D4D5}"/>
              </a:ext>
            </a:extLst>
          </p:cNvPr>
          <p:cNvSpPr/>
          <p:nvPr/>
        </p:nvSpPr>
        <p:spPr>
          <a:xfrm>
            <a:off x="8439575" y="1064804"/>
            <a:ext cx="902654" cy="620472"/>
          </a:xfrm>
          <a:prstGeom prst="horizontalScroll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3</a:t>
            </a:r>
            <a:r>
              <a:rPr lang="ko-KR" altLang="en-US" sz="1600" dirty="0">
                <a:solidFill>
                  <a:schemeClr val="bg1"/>
                </a:solidFill>
              </a:rPr>
              <a:t>주차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050" dirty="0">
                <a:solidFill>
                  <a:schemeClr val="bg1"/>
                </a:solidFill>
              </a:rPr>
              <a:t>5.20~5.26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두루마리 모양: 가로로 말림 22">
            <a:extLst>
              <a:ext uri="{FF2B5EF4-FFF2-40B4-BE49-F238E27FC236}">
                <a16:creationId xmlns:a16="http://schemas.microsoft.com/office/drawing/2014/main" id="{34D0B362-53E5-409F-8C6F-046720D5BCEC}"/>
              </a:ext>
            </a:extLst>
          </p:cNvPr>
          <p:cNvSpPr/>
          <p:nvPr/>
        </p:nvSpPr>
        <p:spPr>
          <a:xfrm>
            <a:off x="5231937" y="3964049"/>
            <a:ext cx="902654" cy="620472"/>
          </a:xfrm>
          <a:prstGeom prst="horizontalScroll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5</a:t>
            </a:r>
            <a:r>
              <a:rPr lang="ko-KR" altLang="en-US" sz="1600" dirty="0">
                <a:solidFill>
                  <a:schemeClr val="bg1"/>
                </a:solidFill>
              </a:rPr>
              <a:t>주차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050" dirty="0">
                <a:solidFill>
                  <a:schemeClr val="bg1"/>
                </a:solidFill>
              </a:rPr>
              <a:t>6.3~6.9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설명선: 오른쪽 화살표 24">
            <a:extLst>
              <a:ext uri="{FF2B5EF4-FFF2-40B4-BE49-F238E27FC236}">
                <a16:creationId xmlns:a16="http://schemas.microsoft.com/office/drawing/2014/main" id="{D7F1A116-3DED-4073-B726-92A9DD8C7E5E}"/>
              </a:ext>
            </a:extLst>
          </p:cNvPr>
          <p:cNvSpPr/>
          <p:nvPr/>
        </p:nvSpPr>
        <p:spPr>
          <a:xfrm>
            <a:off x="1365727" y="1875064"/>
            <a:ext cx="2933043" cy="2024063"/>
          </a:xfrm>
          <a:prstGeom prst="rightArrowCallout">
            <a:avLst>
              <a:gd name="adj1" fmla="val 11781"/>
              <a:gd name="adj2" fmla="val 13306"/>
              <a:gd name="adj3" fmla="val 13617"/>
              <a:gd name="adj4" fmla="val 82255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- XML </a:t>
            </a:r>
            <a:r>
              <a:rPr lang="ko-KR" altLang="en-US" dirty="0"/>
              <a:t>모듈 조사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관련 응용 앱 조사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국가 공공데이터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포탈 활용사례조사</a:t>
            </a:r>
            <a:endParaRPr lang="en-US" altLang="ko-KR" dirty="0"/>
          </a:p>
        </p:txBody>
      </p:sp>
      <p:sp>
        <p:nvSpPr>
          <p:cNvPr id="26" name="설명선: 오른쪽 화살표 25">
            <a:extLst>
              <a:ext uri="{FF2B5EF4-FFF2-40B4-BE49-F238E27FC236}">
                <a16:creationId xmlns:a16="http://schemas.microsoft.com/office/drawing/2014/main" id="{EE609C0F-B478-49B2-86A1-8DE9A3F1B732}"/>
              </a:ext>
            </a:extLst>
          </p:cNvPr>
          <p:cNvSpPr/>
          <p:nvPr/>
        </p:nvSpPr>
        <p:spPr>
          <a:xfrm>
            <a:off x="4504347" y="1878382"/>
            <a:ext cx="2933043" cy="2024063"/>
          </a:xfrm>
          <a:prstGeom prst="rightArrowCallout">
            <a:avLst>
              <a:gd name="adj1" fmla="val 11781"/>
              <a:gd name="adj2" fmla="val 13306"/>
              <a:gd name="adj3" fmla="val 13617"/>
              <a:gd name="adj4" fmla="val 82255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FF0000"/>
                </a:solidFill>
              </a:rPr>
              <a:t>- </a:t>
            </a:r>
            <a:r>
              <a:rPr lang="ko-KR" altLang="en-US" dirty="0">
                <a:solidFill>
                  <a:srgbClr val="FF0000"/>
                </a:solidFill>
              </a:rPr>
              <a:t>기획 발표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DFDFD"/>
                </a:solidFill>
              </a:rPr>
              <a:t>- GitHub </a:t>
            </a:r>
            <a:r>
              <a:rPr lang="ko-KR" altLang="en-US" dirty="0">
                <a:solidFill>
                  <a:srgbClr val="FDFDFD"/>
                </a:solidFill>
              </a:rPr>
              <a:t>저장소 생성</a:t>
            </a:r>
            <a:endParaRPr lang="en-US" altLang="ko-KR" dirty="0">
              <a:solidFill>
                <a:srgbClr val="FDFDFD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FDFDFD"/>
              </a:solidFill>
            </a:endParaRPr>
          </a:p>
          <a:p>
            <a:r>
              <a:rPr lang="en-US" altLang="ko-KR" dirty="0">
                <a:solidFill>
                  <a:srgbClr val="FDFDFD"/>
                </a:solidFill>
              </a:rPr>
              <a:t>- </a:t>
            </a:r>
            <a:r>
              <a:rPr lang="ko-KR" altLang="en-US" dirty="0">
                <a:solidFill>
                  <a:srgbClr val="FDFDFD"/>
                </a:solidFill>
              </a:rPr>
              <a:t>데이터 연동</a:t>
            </a:r>
            <a:r>
              <a:rPr lang="en-US" altLang="ko-KR" dirty="0">
                <a:solidFill>
                  <a:srgbClr val="FDFDFD"/>
                </a:solidFill>
              </a:rPr>
              <a:t> </a:t>
            </a:r>
            <a:r>
              <a:rPr lang="ko-KR" altLang="en-US" dirty="0">
                <a:solidFill>
                  <a:srgbClr val="FDFDFD"/>
                </a:solidFill>
              </a:rPr>
              <a:t>공부</a:t>
            </a:r>
            <a:endParaRPr lang="en-US" altLang="ko-KR" dirty="0">
              <a:solidFill>
                <a:srgbClr val="FDFDFD"/>
              </a:solidFill>
            </a:endParaRPr>
          </a:p>
        </p:txBody>
      </p:sp>
      <p:sp>
        <p:nvSpPr>
          <p:cNvPr id="27" name="설명선: 오른쪽 화살표 26">
            <a:extLst>
              <a:ext uri="{FF2B5EF4-FFF2-40B4-BE49-F238E27FC236}">
                <a16:creationId xmlns:a16="http://schemas.microsoft.com/office/drawing/2014/main" id="{DC22B911-DA3D-4095-AA01-18ABC5763B3E}"/>
              </a:ext>
            </a:extLst>
          </p:cNvPr>
          <p:cNvSpPr/>
          <p:nvPr/>
        </p:nvSpPr>
        <p:spPr>
          <a:xfrm>
            <a:off x="7671032" y="1878382"/>
            <a:ext cx="2933043" cy="2024063"/>
          </a:xfrm>
          <a:prstGeom prst="rightArrowCallout">
            <a:avLst>
              <a:gd name="adj1" fmla="val 11781"/>
              <a:gd name="adj2" fmla="val 13306"/>
              <a:gd name="adj3" fmla="val 13617"/>
              <a:gd name="adj4" fmla="val 82255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FDFDFD"/>
                </a:solidFill>
              </a:rPr>
              <a:t>- Tkinter GUI </a:t>
            </a:r>
            <a:r>
              <a:rPr lang="ko-KR" altLang="en-US" dirty="0">
                <a:solidFill>
                  <a:srgbClr val="FDFDFD"/>
                </a:solidFill>
              </a:rPr>
              <a:t>구현</a:t>
            </a:r>
            <a:endParaRPr lang="en-US" altLang="ko-KR" dirty="0">
              <a:solidFill>
                <a:srgbClr val="FDFDFD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FDFDFD"/>
              </a:solidFill>
            </a:endParaRPr>
          </a:p>
          <a:p>
            <a:r>
              <a:rPr lang="en-US" altLang="ko-KR" dirty="0">
                <a:solidFill>
                  <a:srgbClr val="FDFDFD"/>
                </a:solidFill>
              </a:rPr>
              <a:t>- </a:t>
            </a:r>
            <a:r>
              <a:rPr lang="ko-KR" altLang="en-US" dirty="0">
                <a:solidFill>
                  <a:srgbClr val="FDFDFD"/>
                </a:solidFill>
              </a:rPr>
              <a:t>기본 기능 구현</a:t>
            </a:r>
            <a:r>
              <a:rPr lang="en-US" altLang="ko-KR" dirty="0">
                <a:solidFill>
                  <a:srgbClr val="FDFDFD"/>
                </a:solidFill>
              </a:rPr>
              <a:t>1</a:t>
            </a:r>
          </a:p>
        </p:txBody>
      </p:sp>
      <p:sp>
        <p:nvSpPr>
          <p:cNvPr id="28" name="설명선: 오른쪽 화살표 27">
            <a:extLst>
              <a:ext uri="{FF2B5EF4-FFF2-40B4-BE49-F238E27FC236}">
                <a16:creationId xmlns:a16="http://schemas.microsoft.com/office/drawing/2014/main" id="{8C57B65E-FA88-49F3-9A8B-57BEC46125D2}"/>
              </a:ext>
            </a:extLst>
          </p:cNvPr>
          <p:cNvSpPr/>
          <p:nvPr/>
        </p:nvSpPr>
        <p:spPr>
          <a:xfrm>
            <a:off x="1365727" y="4631969"/>
            <a:ext cx="2933043" cy="2024063"/>
          </a:xfrm>
          <a:prstGeom prst="rightArrowCallout">
            <a:avLst>
              <a:gd name="adj1" fmla="val 11781"/>
              <a:gd name="adj2" fmla="val 13306"/>
              <a:gd name="adj3" fmla="val 13617"/>
              <a:gd name="adj4" fmla="val 82255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FF0000"/>
                </a:solidFill>
              </a:rPr>
              <a:t>- </a:t>
            </a:r>
            <a:r>
              <a:rPr lang="ko-KR" altLang="en-US" dirty="0">
                <a:solidFill>
                  <a:srgbClr val="FF0000"/>
                </a:solidFill>
              </a:rPr>
              <a:t>중간 시현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- </a:t>
            </a:r>
            <a:r>
              <a:rPr lang="ko-KR" altLang="en-US" dirty="0">
                <a:solidFill>
                  <a:schemeClr val="bg1"/>
                </a:solidFill>
              </a:rPr>
              <a:t>미비점 보완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- </a:t>
            </a:r>
            <a:r>
              <a:rPr lang="ko-KR" altLang="en-US" dirty="0">
                <a:solidFill>
                  <a:schemeClr val="bg1"/>
                </a:solidFill>
              </a:rPr>
              <a:t>기본 기능 구현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9" name="설명선: 오른쪽 화살표 28">
            <a:extLst>
              <a:ext uri="{FF2B5EF4-FFF2-40B4-BE49-F238E27FC236}">
                <a16:creationId xmlns:a16="http://schemas.microsoft.com/office/drawing/2014/main" id="{E124E03D-8707-4F2E-8011-5E28AA6052EA}"/>
              </a:ext>
            </a:extLst>
          </p:cNvPr>
          <p:cNvSpPr/>
          <p:nvPr/>
        </p:nvSpPr>
        <p:spPr>
          <a:xfrm>
            <a:off x="4504347" y="4584521"/>
            <a:ext cx="2933043" cy="2024063"/>
          </a:xfrm>
          <a:prstGeom prst="rightArrowCallout">
            <a:avLst>
              <a:gd name="adj1" fmla="val 11781"/>
              <a:gd name="adj2" fmla="val 13306"/>
              <a:gd name="adj3" fmla="val 13617"/>
              <a:gd name="adj4" fmla="val 82255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</a:rPr>
              <a:t>- </a:t>
            </a:r>
            <a:r>
              <a:rPr lang="ko-KR" altLang="en-US" dirty="0">
                <a:solidFill>
                  <a:schemeClr val="bg1"/>
                </a:solidFill>
              </a:rPr>
              <a:t>추가 기능 구현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- E-Mail </a:t>
            </a:r>
            <a:r>
              <a:rPr lang="ko-KR" altLang="en-US" dirty="0">
                <a:solidFill>
                  <a:schemeClr val="bg1"/>
                </a:solidFill>
              </a:rPr>
              <a:t>기능 구현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- </a:t>
            </a:r>
            <a:r>
              <a:rPr lang="ko-KR" altLang="en-US" dirty="0">
                <a:solidFill>
                  <a:schemeClr val="bg1"/>
                </a:solidFill>
              </a:rPr>
              <a:t>대중교통 정보 구현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30" name="두루마리 모양: 가로로 말림 29">
            <a:extLst>
              <a:ext uri="{FF2B5EF4-FFF2-40B4-BE49-F238E27FC236}">
                <a16:creationId xmlns:a16="http://schemas.microsoft.com/office/drawing/2014/main" id="{A435C1BC-8680-4A46-A31E-999B3B253FFC}"/>
              </a:ext>
            </a:extLst>
          </p:cNvPr>
          <p:cNvSpPr/>
          <p:nvPr/>
        </p:nvSpPr>
        <p:spPr>
          <a:xfrm>
            <a:off x="8353225" y="4009043"/>
            <a:ext cx="902654" cy="620472"/>
          </a:xfrm>
          <a:prstGeom prst="horizontalScroll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5</a:t>
            </a:r>
            <a:r>
              <a:rPr lang="ko-KR" altLang="en-US" sz="1600" dirty="0">
                <a:solidFill>
                  <a:schemeClr val="bg1"/>
                </a:solidFill>
              </a:rPr>
              <a:t>주차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050" dirty="0">
                <a:solidFill>
                  <a:schemeClr val="bg1"/>
                </a:solidFill>
              </a:rPr>
              <a:t>6.3~6.9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설명선: 오른쪽 화살표 30">
            <a:extLst>
              <a:ext uri="{FF2B5EF4-FFF2-40B4-BE49-F238E27FC236}">
                <a16:creationId xmlns:a16="http://schemas.microsoft.com/office/drawing/2014/main" id="{DDA7259A-0BDA-42ED-94EC-D0509B037F68}"/>
              </a:ext>
            </a:extLst>
          </p:cNvPr>
          <p:cNvSpPr/>
          <p:nvPr/>
        </p:nvSpPr>
        <p:spPr>
          <a:xfrm>
            <a:off x="7672498" y="4637299"/>
            <a:ext cx="2933043" cy="2024063"/>
          </a:xfrm>
          <a:prstGeom prst="rightArrowCallout">
            <a:avLst>
              <a:gd name="adj1" fmla="val 11781"/>
              <a:gd name="adj2" fmla="val 13306"/>
              <a:gd name="adj3" fmla="val 13617"/>
              <a:gd name="adj4" fmla="val 82255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FF0000"/>
                </a:solidFill>
              </a:rPr>
              <a:t>- </a:t>
            </a:r>
            <a:r>
              <a:rPr lang="ko-KR" altLang="en-US" dirty="0">
                <a:solidFill>
                  <a:srgbClr val="FF0000"/>
                </a:solidFill>
              </a:rPr>
              <a:t>최종 발표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- </a:t>
            </a:r>
            <a:r>
              <a:rPr lang="ko-KR" altLang="en-US" dirty="0">
                <a:solidFill>
                  <a:schemeClr val="bg1"/>
                </a:solidFill>
              </a:rPr>
              <a:t>즐겨찾기 기능 구현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944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160</Words>
  <Application>Microsoft Office PowerPoint</Application>
  <PresentationFormat>와이드스크린</PresentationFormat>
  <Paragraphs>65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Orator Std</vt:lpstr>
      <vt:lpstr>Yoon 윤고딕 540_TT</vt:lpstr>
      <vt:lpstr>Yoon 윤고딕 550_TT</vt:lpstr>
      <vt:lpstr>맑은 고딕</vt:lpstr>
      <vt:lpstr>-윤고딕330</vt:lpstr>
      <vt:lpstr>한컴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NARU YANG</dc:creator>
  <cp:lastModifiedBy>인혁 박</cp:lastModifiedBy>
  <cp:revision>18</cp:revision>
  <dcterms:created xsi:type="dcterms:W3CDTF">2015-01-13T12:19:11Z</dcterms:created>
  <dcterms:modified xsi:type="dcterms:W3CDTF">2019-05-08T03:50:30Z</dcterms:modified>
</cp:coreProperties>
</file>