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5"/>
  </p:notesMasterIdLst>
  <p:sldIdLst>
    <p:sldId id="256" r:id="rId2"/>
    <p:sldId id="302" r:id="rId3"/>
    <p:sldId id="259" r:id="rId4"/>
    <p:sldId id="261" r:id="rId5"/>
    <p:sldId id="301" r:id="rId6"/>
    <p:sldId id="303" r:id="rId7"/>
    <p:sldId id="277" r:id="rId8"/>
    <p:sldId id="300" r:id="rId9"/>
    <p:sldId id="260" r:id="rId10"/>
    <p:sldId id="279" r:id="rId11"/>
    <p:sldId id="273" r:id="rId12"/>
    <p:sldId id="265" r:id="rId13"/>
    <p:sldId id="274" r:id="rId14"/>
  </p:sldIdLst>
  <p:sldSz cx="9144000" cy="5143500" type="screen16x9"/>
  <p:notesSz cx="6858000" cy="9144000"/>
  <p:embeddedFontLst>
    <p:embeddedFont>
      <p:font typeface="Anaheim" panose="020B0604020202020204" charset="0"/>
      <p:regular r:id="rId16"/>
      <p:bold r:id="rId17"/>
    </p:embeddedFont>
    <p:embeddedFont>
      <p:font typeface="Barlow" panose="00000500000000000000" pitchFamily="2" charset="0"/>
      <p:regular r:id="rId18"/>
      <p:bold r:id="rId19"/>
      <p:italic r:id="rId20"/>
      <p:boldItalic r:id="rId21"/>
    </p:embeddedFont>
    <p:embeddedFont>
      <p:font typeface="Nunito Light" pitchFamily="2" charset="0"/>
      <p:regular r:id="rId22"/>
      <p:italic r:id="rId23"/>
    </p:embeddedFont>
    <p:embeddedFont>
      <p:font typeface="Overpass Mono" panose="020B0604020202020204" charset="0"/>
      <p:regular r:id="rId24"/>
      <p:bold r:id="rId25"/>
    </p:embeddedFont>
    <p:embeddedFont>
      <p:font typeface="Raleway SemiBold" pitchFamily="2" charset="0"/>
      <p:bold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1155"/>
    <a:srgbClr val="660066"/>
    <a:srgbClr val="F6860A"/>
    <a:srgbClr val="808080"/>
    <a:srgbClr val="1E51F6"/>
    <a:srgbClr val="FBB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BE7E4CC-0907-4198-BAFB-8B67A286D23B}">
  <a:tblStyle styleId="{8BE7E4CC-0907-4198-BAFB-8B67A286D2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F0E01FD-1B57-4F76-9A92-CCB7BFEDB83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87167" autoAdjust="0"/>
  </p:normalViewPr>
  <p:slideViewPr>
    <p:cSldViewPr snapToGrid="0">
      <p:cViewPr varScale="1">
        <p:scale>
          <a:sx n="127" d="100"/>
          <a:sy n="127" d="100"/>
        </p:scale>
        <p:origin x="148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Bazsi:</a:t>
            </a:r>
            <a:br>
              <a:rPr lang="hu-HU" dirty="0"/>
            </a:br>
            <a:r>
              <a:rPr lang="hu-HU" dirty="0"/>
              <a:t>Üdvözlünk titeket a Petőfiben! Csapatnevünk a 1755, 11.b osztályos szoftverfejlesztők vagyunk. Mi a nyíltnapra egy időpont foglalásra alkalmas szoftverrel készültünk nektek. Megmutatjuk, hogy ha ezt az iskolát választjátok, akkor az itt megszerzett tudást hogyan tudjátok alkalmazni, és ezzel a példával próbáljuk szemléltetni.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Zath:</a:t>
            </a:r>
            <a:br>
              <a:rPr lang="hu-HU" dirty="0"/>
            </a:br>
            <a:r>
              <a:rPr lang="hu-HU" dirty="0"/>
              <a:t>Nézzük is meg a szoftver fájlkönyvtárát. A szoftver több fájlból tevődik össze, hiszen minden panelhez, minden gombhoz külön kód tartozik.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d4cbd36da_4_31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d4cbd36da_4_31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Zath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8dec9ae14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8dec9ae14f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Bazsi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/>
              <a:t>íme</a:t>
            </a:r>
            <a:r>
              <a:rPr lang="en-US" dirty="0"/>
              <a:t>, a SWOT-</a:t>
            </a:r>
            <a:r>
              <a:rPr lang="en-US" dirty="0" err="1"/>
              <a:t>analíz</a:t>
            </a:r>
            <a:r>
              <a:rPr lang="hu-HU" dirty="0"/>
              <a:t>is, amely minden projekthez nélkülözhetetlen. Ez jelzi a Strenghtet, Weaknesst, Opportunitiest, illetve a Threatset, tehát az Erősségeket, Gyengeségeket, Lehetőségeket, és a Veszélyeket.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8b34d0e6d4_5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8b34d0e6d4_5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>
          <a:extLst>
            <a:ext uri="{FF2B5EF4-FFF2-40B4-BE49-F238E27FC236}">
              <a16:creationId xmlns:a16="http://schemas.microsoft.com/office/drawing/2014/main" id="{03FB7C8F-9603-10C1-B198-E4771BBDC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>
            <a:extLst>
              <a:ext uri="{FF2B5EF4-FFF2-40B4-BE49-F238E27FC236}">
                <a16:creationId xmlns:a16="http://schemas.microsoft.com/office/drawing/2014/main" id="{E6040DF8-0222-4003-D143-58CFC27106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>
            <a:extLst>
              <a:ext uri="{FF2B5EF4-FFF2-40B4-BE49-F238E27FC236}">
                <a16:creationId xmlns:a16="http://schemas.microsoft.com/office/drawing/2014/main" id="{6B80BB80-90D4-4F34-7A4E-77EEC9C4D0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Bazsi:</a:t>
            </a:r>
            <a:br>
              <a:rPr lang="hu-HU" dirty="0"/>
            </a:br>
            <a:r>
              <a:rPr lang="hu-HU" dirty="0"/>
              <a:t>Első részben, hadd mutatkozzunk be.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5157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Bazsi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Ciga:</a:t>
            </a:r>
            <a:br>
              <a:rPr lang="hu-HU" dirty="0"/>
            </a:br>
            <a:r>
              <a:rPr lang="hu-HU" dirty="0"/>
              <a:t>Első részben, tekintsük át, mit is használtunk a projekt elkészítéséhez.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>
          <a:extLst>
            <a:ext uri="{FF2B5EF4-FFF2-40B4-BE49-F238E27FC236}">
              <a16:creationId xmlns:a16="http://schemas.microsoft.com/office/drawing/2014/main" id="{682E49F8-A011-5EC5-6393-6FCD575169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b872573b1_0_663:notes">
            <a:extLst>
              <a:ext uri="{FF2B5EF4-FFF2-40B4-BE49-F238E27FC236}">
                <a16:creationId xmlns:a16="http://schemas.microsoft.com/office/drawing/2014/main" id="{B37FCFDC-E2BE-69AE-C4A3-81A8121EF3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b872573b1_0_663:notes">
            <a:extLst>
              <a:ext uri="{FF2B5EF4-FFF2-40B4-BE49-F238E27FC236}">
                <a16:creationId xmlns:a16="http://schemas.microsoft.com/office/drawing/2014/main" id="{061BAE07-2C48-DA1D-66DB-F024CDB387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Ciga:</a:t>
            </a:r>
            <a:br>
              <a:rPr lang="hu-HU" dirty="0"/>
            </a:br>
            <a:r>
              <a:rPr lang="hu-HU" dirty="0"/>
              <a:t>A felhasznált eszközök a következők.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3268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>
          <a:extLst>
            <a:ext uri="{FF2B5EF4-FFF2-40B4-BE49-F238E27FC236}">
              <a16:creationId xmlns:a16="http://schemas.microsoft.com/office/drawing/2014/main" id="{10C64DA8-98E4-C1D6-7F60-2A8DB6B33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>
            <a:extLst>
              <a:ext uri="{FF2B5EF4-FFF2-40B4-BE49-F238E27FC236}">
                <a16:creationId xmlns:a16="http://schemas.microsoft.com/office/drawing/2014/main" id="{F72100F0-374B-A026-32E1-2E162959B0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>
            <a:extLst>
              <a:ext uri="{FF2B5EF4-FFF2-40B4-BE49-F238E27FC236}">
                <a16:creationId xmlns:a16="http://schemas.microsoft.com/office/drawing/2014/main" id="{3253F2E3-83DE-AAF8-A167-1232744386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Bazsi:</a:t>
            </a:r>
            <a:br>
              <a:rPr lang="hu-HU" dirty="0"/>
            </a:br>
            <a:r>
              <a:rPr lang="hu-HU" dirty="0"/>
              <a:t>A projekt felépítése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9516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8b34d0e6d4_5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8b34d0e6d4_5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Bazsi:</a:t>
            </a:r>
            <a:br>
              <a:rPr lang="hu-HU" dirty="0"/>
            </a:br>
            <a:r>
              <a:rPr lang="hu-HU" dirty="0"/>
              <a:t>Egy idővonalon követhető, hogyan is alakult a projektünk. 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>
          <a:extLst>
            <a:ext uri="{FF2B5EF4-FFF2-40B4-BE49-F238E27FC236}">
              <a16:creationId xmlns:a16="http://schemas.microsoft.com/office/drawing/2014/main" id="{16F31D23-7BB9-A808-248E-791EC9D46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>
            <a:extLst>
              <a:ext uri="{FF2B5EF4-FFF2-40B4-BE49-F238E27FC236}">
                <a16:creationId xmlns:a16="http://schemas.microsoft.com/office/drawing/2014/main" id="{9F207F16-7C7B-77AB-EE45-0662C36900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>
            <a:extLst>
              <a:ext uri="{FF2B5EF4-FFF2-40B4-BE49-F238E27FC236}">
                <a16:creationId xmlns:a16="http://schemas.microsoft.com/office/drawing/2014/main" id="{8A37FD12-1EB0-4FBF-6161-69CC1F2EA7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Ciga</a:t>
            </a:r>
            <a:r>
              <a:rPr lang="hu-HU" dirty="0"/>
              <a:t>:</a:t>
            </a:r>
            <a:br>
              <a:rPr lang="hu-HU" dirty="0"/>
            </a:br>
            <a:r>
              <a:rPr lang="hu-HU" dirty="0"/>
              <a:t>A szoftver felépítése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3149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d4cbd36da_4_31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d4cbd36da_4_31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 err="1"/>
              <a:t>Ciga</a:t>
            </a:r>
            <a:r>
              <a:rPr lang="hu-HU" dirty="0"/>
              <a:t>:</a:t>
            </a:r>
            <a:br>
              <a:rPr lang="hu-HU" dirty="0"/>
            </a:br>
            <a:r>
              <a:rPr lang="hu-HU" dirty="0"/>
              <a:t>A szoftverünket WinForms segítségével hoztuk létre. A WinForms egy asztali alkalmazásokhoz használt keretrendszer, amely felhasználói felületet biztosít.</a:t>
            </a:r>
            <a:br>
              <a:rPr lang="hu-HU" dirty="0"/>
            </a:br>
            <a:r>
              <a:rPr lang="hu-HU" dirty="0"/>
              <a:t>Használhattunk volna WPF-et is, de azt nem tanultuk még. A WPF az a Windows Presentation Foundations rövidítése, egy modernebb keretrendszer.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8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avLst/>
            <a:gdLst/>
            <a:ahLst/>
            <a:cxnLst/>
            <a:rect l="l" t="t" r="r" b="b"/>
            <a:pathLst>
              <a:path w="115539" h="37768" extrusionOk="0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avLst/>
            <a:gdLst/>
            <a:ahLst/>
            <a:cxnLst/>
            <a:rect l="l" t="t" r="r" b="b"/>
            <a:pathLst>
              <a:path w="115539" h="37767" extrusionOk="0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avLst/>
            <a:gdLst/>
            <a:ahLst/>
            <a:cxnLst/>
            <a:rect l="l" t="t" r="r" b="b"/>
            <a:pathLst>
              <a:path w="115539" h="11157" extrusionOk="0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avLst/>
            <a:gdLst/>
            <a:ahLst/>
            <a:cxnLst/>
            <a:rect l="l" t="t" r="r" b="b"/>
            <a:pathLst>
              <a:path w="13038" h="12027" extrusionOk="0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avLst/>
            <a:gdLst/>
            <a:ahLst/>
            <a:cxnLst/>
            <a:rect l="l" t="t" r="r" b="b"/>
            <a:pathLst>
              <a:path w="35172" h="12026" extrusionOk="0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subTitle" idx="2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83" name="Google Shape;283;p20"/>
          <p:cNvSpPr txBox="1">
            <a:spLocks noGrp="1"/>
          </p:cNvSpPr>
          <p:nvPr>
            <p:ph type="title" idx="3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CUSTOM_15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>
            <a:spLocks noGrp="1"/>
          </p:cNvSpPr>
          <p:nvPr>
            <p:ph type="subTitle" idx="1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24"/>
          <p:cNvSpPr txBox="1">
            <a:spLocks noGrp="1"/>
          </p:cNvSpPr>
          <p:nvPr>
            <p:ph type="title" hasCustomPrompt="1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>
            <a:spLocks noGrp="1"/>
          </p:cNvSpPr>
          <p:nvPr>
            <p:ph type="subTitle" idx="2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4"/>
          <p:cNvSpPr txBox="1">
            <a:spLocks noGrp="1"/>
          </p:cNvSpPr>
          <p:nvPr>
            <p:ph type="title" idx="3" hasCustomPrompt="1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>
            <a:spLocks noGrp="1"/>
          </p:cNvSpPr>
          <p:nvPr>
            <p:ph type="subTitle" idx="4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4"/>
          <p:cNvSpPr txBox="1">
            <a:spLocks noGrp="1"/>
          </p:cNvSpPr>
          <p:nvPr>
            <p:ph type="title" idx="5" hasCustomPrompt="1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MAIN_POINT_1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ta al pie">
  <p:cSld name="CAPTION_ONLY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avLst/>
            <a:gdLst/>
            <a:ahLst/>
            <a:cxnLst/>
            <a:rect l="l" t="t" r="r" b="b"/>
            <a:pathLst>
              <a:path w="15122" h="5002" extrusionOk="0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avLst/>
            <a:gdLst/>
            <a:ahLst/>
            <a:cxnLst/>
            <a:rect l="l" t="t" r="r" b="b"/>
            <a:pathLst>
              <a:path w="70081" h="27529" extrusionOk="0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1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CUSTOM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avLst/>
              <a:gdLst/>
              <a:ahLst/>
              <a:cxnLst/>
              <a:rect l="l" t="t" r="r" b="b"/>
              <a:pathLst>
                <a:path w="92144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avLst/>
              <a:gdLst/>
              <a:ahLst/>
              <a:cxnLst/>
              <a:rect l="l" t="t" r="r" b="b"/>
              <a:pathLst>
                <a:path w="42304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avLst/>
              <a:gdLst/>
              <a:ahLst/>
              <a:cxnLst/>
              <a:rect l="l" t="t" r="r" b="b"/>
              <a:pathLst>
                <a:path w="3589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avLst/>
              <a:gdLst/>
              <a:ahLst/>
              <a:cxnLst/>
              <a:rect l="l" t="t" r="r" b="b"/>
              <a:pathLst>
                <a:path w="11574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avLst/>
              <a:gdLst/>
              <a:ahLst/>
              <a:cxnLst/>
              <a:rect l="l" t="t" r="r" b="b"/>
              <a:pathLst>
                <a:path w="4358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avLst/>
              <a:gdLst/>
              <a:ahLst/>
              <a:cxnLst/>
              <a:rect l="l" t="t" r="r" b="b"/>
              <a:pathLst>
                <a:path w="11443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avLst/>
              <a:gdLst/>
              <a:ahLst/>
              <a:cxnLst/>
              <a:rect l="l" t="t" r="r" b="b"/>
              <a:pathLst>
                <a:path w="27861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avLst/>
              <a:gdLst/>
              <a:ahLst/>
              <a:cxnLst/>
              <a:rect l="l" t="t" r="r" b="b"/>
              <a:pathLst>
                <a:path w="63485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avLst/>
              <a:gdLst/>
              <a:ahLst/>
              <a:cxnLst/>
              <a:rect l="l" t="t" r="r" b="b"/>
              <a:pathLst>
                <a:path w="41804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avLst/>
              <a:gdLst/>
              <a:ahLst/>
              <a:cxnLst/>
              <a:rect l="l" t="t" r="r" b="b"/>
              <a:pathLst>
                <a:path w="435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avLst/>
              <a:gdLst/>
              <a:ahLst/>
              <a:cxnLst/>
              <a:rect l="l" t="t" r="r" b="b"/>
              <a:pathLst>
                <a:path w="3608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avLst/>
              <a:gdLst/>
              <a:ahLst/>
              <a:cxnLst/>
              <a:rect l="l" t="t" r="r" b="b"/>
              <a:pathLst>
                <a:path w="4371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14"/>
          <p:cNvSpPr txBox="1">
            <a:spLocks noGrp="1"/>
          </p:cNvSpPr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subTitle" idx="1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ctrTitle" idx="2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ubTitle" idx="3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ctrTitle" idx="4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subTitle" idx="5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ctrTitle" idx="8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4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5" r:id="rId5"/>
    <p:sldLayoutId id="2147483657" r:id="rId6"/>
    <p:sldLayoutId id="2147483659" r:id="rId7"/>
    <p:sldLayoutId id="2147483660" r:id="rId8"/>
    <p:sldLayoutId id="2147483664" r:id="rId9"/>
    <p:sldLayoutId id="2147483666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680772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cap="small" spc="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Nyí</a:t>
            </a:r>
            <a:r>
              <a:rPr lang="hu-HU" sz="9600" cap="small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ltnap</a:t>
            </a:r>
            <a:endParaRPr sz="9600" cap="small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100" b="1" dirty="0">
                <a:solidFill>
                  <a:schemeClr val="dk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Bemutatja: Maródi Kristóf, Marozsán Ákos, Virág Balázs</a:t>
            </a:r>
            <a:endParaRPr sz="2100" b="1" dirty="0">
              <a:solidFill>
                <a:schemeClr val="dk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44305B8-CCFE-05D6-550E-FA050E6A2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929" y="4349077"/>
            <a:ext cx="2279071" cy="1448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Fájlkönyvtár</a:t>
            </a:r>
            <a:endParaRPr dirty="0"/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151CEB8-664C-6DCA-125C-01D07D98EA1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22" t="956" r="41787" b="24044"/>
          <a:stretch>
            <a:fillRect/>
          </a:stretch>
        </p:blipFill>
        <p:spPr>
          <a:xfrm>
            <a:off x="2057400" y="1114424"/>
            <a:ext cx="5029200" cy="40290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4"/>
          <p:cNvSpPr txBox="1">
            <a:spLocks noGrp="1"/>
          </p:cNvSpPr>
          <p:nvPr>
            <p:ph type="title"/>
          </p:nvPr>
        </p:nvSpPr>
        <p:spPr>
          <a:xfrm>
            <a:off x="3277638" y="1004743"/>
            <a:ext cx="5866362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lvl="0"/>
            <a:r>
              <a:rPr lang="en" dirty="0"/>
              <a:t>Nyissuk is meg a k</a:t>
            </a:r>
            <a:r>
              <a:rPr lang="hu-HU" dirty="0"/>
              <a:t>észített szoftvert!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black background with white letters&#10;&#10;AI-generated content may be incorrect.">
            <a:extLst>
              <a:ext uri="{FF2B5EF4-FFF2-40B4-BE49-F238E27FC236}">
                <a16:creationId xmlns:a16="http://schemas.microsoft.com/office/drawing/2014/main" id="{00FC9BF3-AC1C-8CC1-F024-E4C3AC0F2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8" name="Google Shape;369;p31">
            <a:extLst>
              <a:ext uri="{FF2B5EF4-FFF2-40B4-BE49-F238E27FC236}">
                <a16:creationId xmlns:a16="http://schemas.microsoft.com/office/drawing/2014/main" id="{D4D3D7D9-57A6-28F7-E683-49DD8B8D7C9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flipH="1">
            <a:off x="0" y="440670"/>
            <a:ext cx="2894340" cy="1660183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285750" lvl="0" indent="-285750" algn="l">
              <a:buFontTx/>
              <a:buChar char="-"/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Hat</a:t>
            </a:r>
            <a:r>
              <a:rPr lang="hu-H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ékony csapatmunka, ha van motiváció</a:t>
            </a:r>
          </a:p>
          <a:p>
            <a:pPr marL="285750" lvl="0" indent="-285750" algn="l">
              <a:buFontTx/>
              <a:buChar char="-"/>
            </a:pP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Gyorsan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tanulunk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új dolgokat</a:t>
            </a:r>
          </a:p>
          <a:p>
            <a:pPr marL="285750" lvl="0" indent="-285750" algn="l">
              <a:buFontTx/>
              <a:buChar char="-"/>
            </a:pPr>
            <a:r>
              <a:rPr lang="hu-H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Értünk az új technológiákhoz</a:t>
            </a:r>
            <a:endParaRPr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Google Shape;369;p31">
            <a:extLst>
              <a:ext uri="{FF2B5EF4-FFF2-40B4-BE49-F238E27FC236}">
                <a16:creationId xmlns:a16="http://schemas.microsoft.com/office/drawing/2014/main" id="{E03D0975-2930-F115-75B4-3839BC87124D}"/>
              </a:ext>
            </a:extLst>
          </p:cNvPr>
          <p:cNvSpPr txBox="1">
            <a:spLocks/>
          </p:cNvSpPr>
          <p:nvPr/>
        </p:nvSpPr>
        <p:spPr>
          <a:xfrm flipH="1">
            <a:off x="6937349" y="993630"/>
            <a:ext cx="2644958" cy="55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285750" indent="-285750" algn="l">
              <a:buFontTx/>
              <a:buChar char="-"/>
            </a:pPr>
            <a:r>
              <a:rPr lang="hu-H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Fókusz nehézsége</a:t>
            </a:r>
          </a:p>
          <a:p>
            <a:pPr marL="285750" indent="-285750" algn="l">
              <a:buFontTx/>
              <a:buChar char="-"/>
            </a:pPr>
            <a:r>
              <a:rPr lang="hu-H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Halogatás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Google Shape;369;p31">
            <a:extLst>
              <a:ext uri="{FF2B5EF4-FFF2-40B4-BE49-F238E27FC236}">
                <a16:creationId xmlns:a16="http://schemas.microsoft.com/office/drawing/2014/main" id="{D8882B6C-D64D-3038-E8AA-F558D27088EB}"/>
              </a:ext>
            </a:extLst>
          </p:cNvPr>
          <p:cNvSpPr txBox="1">
            <a:spLocks/>
          </p:cNvSpPr>
          <p:nvPr/>
        </p:nvSpPr>
        <p:spPr>
          <a:xfrm flipH="1">
            <a:off x="0" y="3571639"/>
            <a:ext cx="2894340" cy="1660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285750" indent="-285750" algn="l">
              <a:buFontTx/>
              <a:buChar char="-"/>
            </a:pP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Megfelel</a:t>
            </a:r>
            <a:r>
              <a:rPr lang="hu-H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ő eszközök</a:t>
            </a:r>
          </a:p>
          <a:p>
            <a:pPr marL="285750" indent="-285750" algn="l">
              <a:buFontTx/>
              <a:buChar char="-"/>
            </a:pPr>
            <a:r>
              <a:rPr lang="hu-H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Távolság</a:t>
            </a:r>
          </a:p>
        </p:txBody>
      </p:sp>
      <p:sp>
        <p:nvSpPr>
          <p:cNvPr id="23" name="Google Shape;369;p31">
            <a:extLst>
              <a:ext uri="{FF2B5EF4-FFF2-40B4-BE49-F238E27FC236}">
                <a16:creationId xmlns:a16="http://schemas.microsoft.com/office/drawing/2014/main" id="{07E3077C-0854-9883-0C8E-6F80FAF6DE29}"/>
              </a:ext>
            </a:extLst>
          </p:cNvPr>
          <p:cNvSpPr txBox="1">
            <a:spLocks/>
          </p:cNvSpPr>
          <p:nvPr/>
        </p:nvSpPr>
        <p:spPr>
          <a:xfrm flipH="1">
            <a:off x="6618694" y="3319778"/>
            <a:ext cx="2744459" cy="1660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285750" indent="-285750" algn="l">
              <a:buFontTx/>
              <a:buChar char="-"/>
            </a:pPr>
            <a:r>
              <a:rPr lang="hu-H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Updatek, frissítések</a:t>
            </a:r>
          </a:p>
          <a:p>
            <a:pPr marL="285750" indent="-285750" algn="l">
              <a:buFontTx/>
              <a:buChar char="-"/>
            </a:pPr>
            <a:r>
              <a:rPr lang="hu-H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Gyors technológiai változások követése</a:t>
            </a:r>
          </a:p>
          <a:p>
            <a:pPr marL="285750" indent="-285750" algn="l">
              <a:buFontTx/>
              <a:buChar char="-"/>
            </a:pPr>
            <a:r>
              <a:rPr lang="hu-H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Határidő betartása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AA9FFB-80A5-64E1-0C1E-BD803019421A}"/>
              </a:ext>
            </a:extLst>
          </p:cNvPr>
          <p:cNvSpPr/>
          <p:nvPr/>
        </p:nvSpPr>
        <p:spPr>
          <a:xfrm>
            <a:off x="4624252" y="1359977"/>
            <a:ext cx="899286" cy="12085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2" name="Google Shape;682;p45"/>
          <p:cNvPicPr preferRelativeResize="0"/>
          <p:nvPr/>
        </p:nvPicPr>
        <p:blipFill rotWithShape="1">
          <a:blip r:embed="rId3">
            <a:alphaModFix/>
          </a:blip>
          <a:srcRect l="19480" t="1533" r="24168" b="20621"/>
          <a:stretch/>
        </p:blipFill>
        <p:spPr>
          <a:xfrm>
            <a:off x="2874676" y="1359977"/>
            <a:ext cx="1749576" cy="2417100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p45"/>
          <p:cNvSpPr/>
          <p:nvPr/>
        </p:nvSpPr>
        <p:spPr>
          <a:xfrm>
            <a:off x="4624252" y="2568527"/>
            <a:ext cx="3353952" cy="384832"/>
          </a:xfrm>
          <a:custGeom>
            <a:avLst/>
            <a:gdLst/>
            <a:ahLst/>
            <a:cxnLst/>
            <a:rect l="l" t="t" r="r" b="b"/>
            <a:pathLst>
              <a:path w="104811" h="12026" extrusionOk="0">
                <a:moveTo>
                  <a:pt x="0" y="0"/>
                </a:moveTo>
                <a:lnTo>
                  <a:pt x="104811" y="0"/>
                </a:lnTo>
                <a:lnTo>
                  <a:pt x="104811" y="12025"/>
                </a:lnTo>
                <a:lnTo>
                  <a:pt x="0" y="1202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45"/>
          <p:cNvSpPr txBox="1">
            <a:spLocks noGrp="1"/>
          </p:cNvSpPr>
          <p:nvPr>
            <p:ph type="subTitle" idx="2"/>
          </p:nvPr>
        </p:nvSpPr>
        <p:spPr>
          <a:xfrm>
            <a:off x="483076" y="3178735"/>
            <a:ext cx="2391600" cy="263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Válasszátok TI is a Petőfit!</a:t>
            </a:r>
            <a:endParaRPr dirty="0"/>
          </a:p>
        </p:txBody>
      </p:sp>
      <p:sp>
        <p:nvSpPr>
          <p:cNvPr id="686" name="Google Shape;686;p45"/>
          <p:cNvSpPr txBox="1">
            <a:spLocks noGrp="1"/>
          </p:cNvSpPr>
          <p:nvPr>
            <p:ph type="title"/>
          </p:nvPr>
        </p:nvSpPr>
        <p:spPr>
          <a:xfrm>
            <a:off x="478876" y="2821659"/>
            <a:ext cx="2395800" cy="263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Megjegyzés</a:t>
            </a:r>
            <a:endParaRPr dirty="0"/>
          </a:p>
        </p:txBody>
      </p:sp>
      <p:sp>
        <p:nvSpPr>
          <p:cNvPr id="687" name="Google Shape;687;p45"/>
          <p:cNvSpPr txBox="1">
            <a:spLocks noGrp="1"/>
          </p:cNvSpPr>
          <p:nvPr>
            <p:ph type="title" idx="3"/>
          </p:nvPr>
        </p:nvSpPr>
        <p:spPr>
          <a:xfrm>
            <a:off x="4880507" y="1831652"/>
            <a:ext cx="4148806" cy="265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Köszönjük a figyelmet!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>
          <a:extLst>
            <a:ext uri="{FF2B5EF4-FFF2-40B4-BE49-F238E27FC236}">
              <a16:creationId xmlns:a16="http://schemas.microsoft.com/office/drawing/2014/main" id="{604E5029-2AA4-79C1-D639-8715E9702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>
            <a:extLst>
              <a:ext uri="{FF2B5EF4-FFF2-40B4-BE49-F238E27FC236}">
                <a16:creationId xmlns:a16="http://schemas.microsoft.com/office/drawing/2014/main" id="{01E77241-D435-1620-CD8F-2698E282C0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Kik vagyunk?</a:t>
            </a:r>
            <a:endParaRPr cap="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5" name="Google Shape;375;p32">
            <a:extLst>
              <a:ext uri="{FF2B5EF4-FFF2-40B4-BE49-F238E27FC236}">
                <a16:creationId xmlns:a16="http://schemas.microsoft.com/office/drawing/2014/main" id="{E4BD0C0E-FADF-ACCE-FC0D-C19790C3CD88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56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0"/>
          <p:cNvSpPr/>
          <p:nvPr/>
        </p:nvSpPr>
        <p:spPr>
          <a:xfrm>
            <a:off x="6522244" y="3477749"/>
            <a:ext cx="2621756" cy="314193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A38408-C588-F2C0-21F7-E3A09A768DCD}"/>
              </a:ext>
            </a:extLst>
          </p:cNvPr>
          <p:cNvSpPr/>
          <p:nvPr/>
        </p:nvSpPr>
        <p:spPr>
          <a:xfrm>
            <a:off x="0" y="1385206"/>
            <a:ext cx="3064669" cy="4521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609426" y="1716298"/>
            <a:ext cx="3512700" cy="23799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Marozsán Ákos </a:t>
            </a: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</a:t>
            </a:r>
            <a:r>
              <a:rPr lang="hu-HU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Virág Balázs</a:t>
            </a:r>
            <a:br>
              <a:rPr lang="hu-HU" dirty="0"/>
            </a:br>
            <a:r>
              <a:rPr lang="hu-HU" dirty="0"/>
              <a:t>A Fehérgyarmati Kölcsey Ferenc Református Általános Iskola tanulói voltunk. 11. éve vagyunk osztálytársak.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Maródi Kristóf</a:t>
            </a:r>
            <a:br>
              <a:rPr lang="hu-HU" dirty="0"/>
            </a:br>
            <a:r>
              <a:rPr lang="hu-HU" dirty="0"/>
              <a:t>Nagyecseden járt általános iskolába. 3. éve vagyunk osztálytársak.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FBA300-DEBC-14D8-CE32-0C0512574938}"/>
              </a:ext>
            </a:extLst>
          </p:cNvPr>
          <p:cNvSpPr/>
          <p:nvPr/>
        </p:nvSpPr>
        <p:spPr>
          <a:xfrm>
            <a:off x="1" y="1206612"/>
            <a:ext cx="2536031" cy="334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60826" y="872112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600" cap="small" dirty="0">
                <a:solidFill>
                  <a:schemeClr val="dk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Bemutatkozás</a:t>
            </a:r>
            <a:endParaRPr sz="3600" cap="small" dirty="0">
              <a:solidFill>
                <a:schemeClr val="dk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 descr="A number with white outline&#10;&#10;AI-generated content may be incorrect.">
            <a:extLst>
              <a:ext uri="{FF2B5EF4-FFF2-40B4-BE49-F238E27FC236}">
                <a16:creationId xmlns:a16="http://schemas.microsoft.com/office/drawing/2014/main" id="{19A07DB8-EAD3-5B4E-6756-81E58F05D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191" y="1445753"/>
            <a:ext cx="3372105" cy="23183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Használt eszközök</a:t>
            </a:r>
            <a:endParaRPr cap="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>
          <a:extLst>
            <a:ext uri="{FF2B5EF4-FFF2-40B4-BE49-F238E27FC236}">
              <a16:creationId xmlns:a16="http://schemas.microsoft.com/office/drawing/2014/main" id="{D5C851E3-63AF-76E8-9DE9-FC441B2918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7">
            <a:extLst>
              <a:ext uri="{FF2B5EF4-FFF2-40B4-BE49-F238E27FC236}">
                <a16:creationId xmlns:a16="http://schemas.microsoft.com/office/drawing/2014/main" id="{E7AAE380-369E-432F-FD0F-4262973CDFAE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Felhasznált eszközök</a:t>
            </a:r>
            <a:endParaRPr dirty="0"/>
          </a:p>
        </p:txBody>
      </p:sp>
      <p:sp>
        <p:nvSpPr>
          <p:cNvPr id="463" name="Google Shape;463;p37">
            <a:extLst>
              <a:ext uri="{FF2B5EF4-FFF2-40B4-BE49-F238E27FC236}">
                <a16:creationId xmlns:a16="http://schemas.microsoft.com/office/drawing/2014/main" id="{ECDDA9F8-2FC7-822A-5F0C-48E920B9088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Design és logó megtervezése</a:t>
            </a:r>
            <a:endParaRPr lang="en-US" dirty="0"/>
          </a:p>
        </p:txBody>
      </p:sp>
      <p:sp>
        <p:nvSpPr>
          <p:cNvPr id="464" name="Google Shape;464;p37">
            <a:extLst>
              <a:ext uri="{FF2B5EF4-FFF2-40B4-BE49-F238E27FC236}">
                <a16:creationId xmlns:a16="http://schemas.microsoft.com/office/drawing/2014/main" id="{635B8704-4302-7C89-D6BB-9384342764F8}"/>
              </a:ext>
            </a:extLst>
          </p:cNvPr>
          <p:cNvSpPr txBox="1">
            <a:spLocks noGrp="1"/>
          </p:cNvSpPr>
          <p:nvPr>
            <p:ph type="ctrTitle" idx="2"/>
          </p:nvPr>
        </p:nvSpPr>
        <p:spPr>
          <a:xfrm flipH="1">
            <a:off x="1036212" y="1498150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XAMPP</a:t>
            </a:r>
            <a:endParaRPr dirty="0"/>
          </a:p>
        </p:txBody>
      </p:sp>
      <p:sp>
        <p:nvSpPr>
          <p:cNvPr id="465" name="Google Shape;465;p37">
            <a:extLst>
              <a:ext uri="{FF2B5EF4-FFF2-40B4-BE49-F238E27FC236}">
                <a16:creationId xmlns:a16="http://schemas.microsoft.com/office/drawing/2014/main" id="{8145679A-2356-0BC5-80E9-4A9036C9A763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 flipH="1">
            <a:off x="1037000" y="1957062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Adatbázis szerverek futtatása</a:t>
            </a:r>
            <a:endParaRPr dirty="0"/>
          </a:p>
        </p:txBody>
      </p:sp>
      <p:sp>
        <p:nvSpPr>
          <p:cNvPr id="466" name="Google Shape;466;p37">
            <a:extLst>
              <a:ext uri="{FF2B5EF4-FFF2-40B4-BE49-F238E27FC236}">
                <a16:creationId xmlns:a16="http://schemas.microsoft.com/office/drawing/2014/main" id="{1BE1D561-E898-E0C3-A75F-8C39C857DB09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Kódolás, projekt kompozálása</a:t>
            </a:r>
            <a:endParaRPr dirty="0"/>
          </a:p>
        </p:txBody>
      </p:sp>
      <p:grpSp>
        <p:nvGrpSpPr>
          <p:cNvPr id="467" name="Google Shape;467;p37">
            <a:extLst>
              <a:ext uri="{FF2B5EF4-FFF2-40B4-BE49-F238E27FC236}">
                <a16:creationId xmlns:a16="http://schemas.microsoft.com/office/drawing/2014/main" id="{AA015821-61BA-30DD-40B5-E067E776D6C7}"/>
              </a:ext>
            </a:extLst>
          </p:cNvPr>
          <p:cNvGrpSpPr/>
          <p:nvPr/>
        </p:nvGrpSpPr>
        <p:grpSpPr>
          <a:xfrm>
            <a:off x="3851848" y="2570562"/>
            <a:ext cx="1440305" cy="2572929"/>
            <a:chOff x="3851848" y="2570562"/>
            <a:chExt cx="1440305" cy="257292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468" name="Google Shape;468;p37">
              <a:extLst>
                <a:ext uri="{FF2B5EF4-FFF2-40B4-BE49-F238E27FC236}">
                  <a16:creationId xmlns:a16="http://schemas.microsoft.com/office/drawing/2014/main" id="{D430D69D-032B-EDAF-D1E0-B65CC5BBB2B1}"/>
                </a:ext>
              </a:extLst>
            </p:cNvPr>
            <p:cNvSpPr/>
            <p:nvPr/>
          </p:nvSpPr>
          <p:spPr>
            <a:xfrm>
              <a:off x="3851848" y="4010317"/>
              <a:ext cx="1440305" cy="719800"/>
            </a:xfrm>
            <a:custGeom>
              <a:avLst/>
              <a:gdLst/>
              <a:ahLst/>
              <a:cxnLst/>
              <a:rect l="l" t="t" r="r" b="b"/>
              <a:pathLst>
                <a:path w="45006" h="22492" extrusionOk="0">
                  <a:moveTo>
                    <a:pt x="11287" y="22492"/>
                  </a:moveTo>
                  <a:lnTo>
                    <a:pt x="0" y="1"/>
                  </a:lnTo>
                  <a:lnTo>
                    <a:pt x="45006" y="1"/>
                  </a:lnTo>
                  <a:lnTo>
                    <a:pt x="33778" y="22492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>
              <a:extLst>
                <a:ext uri="{FF2B5EF4-FFF2-40B4-BE49-F238E27FC236}">
                  <a16:creationId xmlns:a16="http://schemas.microsoft.com/office/drawing/2014/main" id="{FEEDCDD3-1DB6-F524-CCB7-8AF8BF148677}"/>
                </a:ext>
              </a:extLst>
            </p:cNvPr>
            <p:cNvSpPr/>
            <p:nvPr/>
          </p:nvSpPr>
          <p:spPr>
            <a:xfrm>
              <a:off x="4213029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22491" y="1"/>
                  </a:lnTo>
                  <a:lnTo>
                    <a:pt x="22491" y="12919"/>
                  </a:lnTo>
                  <a:lnTo>
                    <a:pt x="0" y="129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>
              <a:extLst>
                <a:ext uri="{FF2B5EF4-FFF2-40B4-BE49-F238E27FC236}">
                  <a16:creationId xmlns:a16="http://schemas.microsoft.com/office/drawing/2014/main" id="{FA28A449-76C8-74FC-1D2B-D22C60DB61C8}"/>
                </a:ext>
              </a:extLst>
            </p:cNvPr>
            <p:cNvSpPr/>
            <p:nvPr/>
          </p:nvSpPr>
          <p:spPr>
            <a:xfrm>
              <a:off x="3851848" y="2570562"/>
              <a:ext cx="1440305" cy="1439920"/>
            </a:xfrm>
            <a:custGeom>
              <a:avLst/>
              <a:gdLst/>
              <a:ahLst/>
              <a:cxnLst/>
              <a:rect l="l" t="t" r="r" b="b"/>
              <a:pathLst>
                <a:path w="45006" h="44994" extrusionOk="0">
                  <a:moveTo>
                    <a:pt x="0" y="0"/>
                  </a:moveTo>
                  <a:lnTo>
                    <a:pt x="45006" y="0"/>
                  </a:lnTo>
                  <a:lnTo>
                    <a:pt x="45006" y="44994"/>
                  </a:lnTo>
                  <a:lnTo>
                    <a:pt x="0" y="449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471;p37">
            <a:extLst>
              <a:ext uri="{FF2B5EF4-FFF2-40B4-BE49-F238E27FC236}">
                <a16:creationId xmlns:a16="http://schemas.microsoft.com/office/drawing/2014/main" id="{F0051912-6D5E-9042-705B-483A5C9F1BDC}"/>
              </a:ext>
            </a:extLst>
          </p:cNvPr>
          <p:cNvGrpSpPr/>
          <p:nvPr/>
        </p:nvGrpSpPr>
        <p:grpSpPr>
          <a:xfrm>
            <a:off x="1349436" y="2570562"/>
            <a:ext cx="1798893" cy="2572929"/>
            <a:chOff x="1349436" y="2570562"/>
            <a:chExt cx="1798893" cy="2572929"/>
          </a:xfrm>
          <a:solidFill>
            <a:srgbClr val="FFC000"/>
          </a:solidFill>
        </p:grpSpPr>
        <p:sp>
          <p:nvSpPr>
            <p:cNvPr id="472" name="Google Shape;472;p37">
              <a:extLst>
                <a:ext uri="{FF2B5EF4-FFF2-40B4-BE49-F238E27FC236}">
                  <a16:creationId xmlns:a16="http://schemas.microsoft.com/office/drawing/2014/main" id="{A6A222D0-8A49-6CDA-AC5E-1B661F8C8245}"/>
                </a:ext>
              </a:extLst>
            </p:cNvPr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sp>
          <p:nvSpPr>
            <p:cNvPr id="473" name="Google Shape;473;p37">
              <a:extLst>
                <a:ext uri="{FF2B5EF4-FFF2-40B4-BE49-F238E27FC236}">
                  <a16:creationId xmlns:a16="http://schemas.microsoft.com/office/drawing/2014/main" id="{F811BC89-7483-7BD5-8BA4-EB7C27A50E42}"/>
                </a:ext>
              </a:extLst>
            </p:cNvPr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rgbClr val="F686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sp>
          <p:nvSpPr>
            <p:cNvPr id="474" name="Google Shape;474;p37">
              <a:extLst>
                <a:ext uri="{FF2B5EF4-FFF2-40B4-BE49-F238E27FC236}">
                  <a16:creationId xmlns:a16="http://schemas.microsoft.com/office/drawing/2014/main" id="{FCB7AD64-3D2C-B26B-5297-457F18BBF989}"/>
                </a:ext>
              </a:extLst>
            </p:cNvPr>
            <p:cNvSpPr/>
            <p:nvPr/>
          </p:nvSpPr>
          <p:spPr>
            <a:xfrm>
              <a:off x="2428436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0" y="12919"/>
                  </a:lnTo>
                  <a:lnTo>
                    <a:pt x="22491" y="12919"/>
                  </a:lnTo>
                  <a:lnTo>
                    <a:pt x="2249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sp>
          <p:nvSpPr>
            <p:cNvPr id="475" name="Google Shape;475;p37">
              <a:extLst>
                <a:ext uri="{FF2B5EF4-FFF2-40B4-BE49-F238E27FC236}">
                  <a16:creationId xmlns:a16="http://schemas.microsoft.com/office/drawing/2014/main" id="{AA6C8671-1BE7-F1D0-0325-6BDA25D20794}"/>
                </a:ext>
              </a:extLst>
            </p:cNvPr>
            <p:cNvSpPr/>
            <p:nvPr/>
          </p:nvSpPr>
          <p:spPr>
            <a:xfrm>
              <a:off x="1349436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1" y="0"/>
                  </a:moveTo>
                  <a:lnTo>
                    <a:pt x="44995" y="0"/>
                  </a:lnTo>
                  <a:lnTo>
                    <a:pt x="44995" y="44994"/>
                  </a:lnTo>
                  <a:lnTo>
                    <a:pt x="1" y="449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</p:grpSp>
      <p:grpSp>
        <p:nvGrpSpPr>
          <p:cNvPr id="476" name="Google Shape;476;p37">
            <a:extLst>
              <a:ext uri="{FF2B5EF4-FFF2-40B4-BE49-F238E27FC236}">
                <a16:creationId xmlns:a16="http://schemas.microsoft.com/office/drawing/2014/main" id="{0535779B-DF57-82A9-6567-1816DB950945}"/>
              </a:ext>
            </a:extLst>
          </p:cNvPr>
          <p:cNvGrpSpPr/>
          <p:nvPr/>
        </p:nvGrpSpPr>
        <p:grpSpPr>
          <a:xfrm>
            <a:off x="5995705" y="2570562"/>
            <a:ext cx="1798893" cy="2572929"/>
            <a:chOff x="5995705" y="2570562"/>
            <a:chExt cx="1798893" cy="2572929"/>
          </a:xfrm>
          <a:solidFill>
            <a:srgbClr val="00B0F0"/>
          </a:solidFill>
        </p:grpSpPr>
        <p:sp>
          <p:nvSpPr>
            <p:cNvPr id="477" name="Google Shape;477;p37">
              <a:extLst>
                <a:ext uri="{FF2B5EF4-FFF2-40B4-BE49-F238E27FC236}">
                  <a16:creationId xmlns:a16="http://schemas.microsoft.com/office/drawing/2014/main" id="{B7D34879-303A-5BD6-3E00-A347E46AD721}"/>
                </a:ext>
              </a:extLst>
            </p:cNvPr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7">
              <a:extLst>
                <a:ext uri="{FF2B5EF4-FFF2-40B4-BE49-F238E27FC236}">
                  <a16:creationId xmlns:a16="http://schemas.microsoft.com/office/drawing/2014/main" id="{CD95B1FF-4CBA-3289-8D6E-46F4DE0231FF}"/>
                </a:ext>
              </a:extLst>
            </p:cNvPr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7">
              <a:extLst>
                <a:ext uri="{FF2B5EF4-FFF2-40B4-BE49-F238E27FC236}">
                  <a16:creationId xmlns:a16="http://schemas.microsoft.com/office/drawing/2014/main" id="{5CCC78EF-78A0-CF20-E5C6-5844D578812D}"/>
                </a:ext>
              </a:extLst>
            </p:cNvPr>
            <p:cNvSpPr/>
            <p:nvPr/>
          </p:nvSpPr>
          <p:spPr>
            <a:xfrm>
              <a:off x="6354614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0" y="0"/>
                  </a:moveTo>
                  <a:lnTo>
                    <a:pt x="44994" y="0"/>
                  </a:lnTo>
                  <a:lnTo>
                    <a:pt x="44994" y="44994"/>
                  </a:lnTo>
                  <a:lnTo>
                    <a:pt x="0" y="449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7">
              <a:extLst>
                <a:ext uri="{FF2B5EF4-FFF2-40B4-BE49-F238E27FC236}">
                  <a16:creationId xmlns:a16="http://schemas.microsoft.com/office/drawing/2014/main" id="{27CC35EC-D007-E89E-6D3E-DC4657B5B742}"/>
                </a:ext>
              </a:extLst>
            </p:cNvPr>
            <p:cNvSpPr/>
            <p:nvPr/>
          </p:nvSpPr>
          <p:spPr>
            <a:xfrm>
              <a:off x="5995705" y="4730018"/>
              <a:ext cx="720184" cy="413472"/>
            </a:xfrm>
            <a:custGeom>
              <a:avLst/>
              <a:gdLst/>
              <a:ahLst/>
              <a:cxnLst/>
              <a:rect l="l" t="t" r="r" b="b"/>
              <a:pathLst>
                <a:path w="22504" h="12920" extrusionOk="0">
                  <a:moveTo>
                    <a:pt x="1" y="1"/>
                  </a:moveTo>
                  <a:lnTo>
                    <a:pt x="22503" y="1"/>
                  </a:lnTo>
                  <a:lnTo>
                    <a:pt x="22503" y="12919"/>
                  </a:lnTo>
                  <a:lnTo>
                    <a:pt x="1" y="129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" name="Google Shape;481;p37">
            <a:extLst>
              <a:ext uri="{FF2B5EF4-FFF2-40B4-BE49-F238E27FC236}">
                <a16:creationId xmlns:a16="http://schemas.microsoft.com/office/drawing/2014/main" id="{EA2A7AAA-9CC4-7388-A061-0DF51BF8EF50}"/>
              </a:ext>
            </a:extLst>
          </p:cNvPr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Visual Studio</a:t>
            </a:r>
            <a:endParaRPr dirty="0"/>
          </a:p>
        </p:txBody>
      </p:sp>
      <p:sp>
        <p:nvSpPr>
          <p:cNvPr id="482" name="Google Shape;482;p37">
            <a:extLst>
              <a:ext uri="{FF2B5EF4-FFF2-40B4-BE49-F238E27FC236}">
                <a16:creationId xmlns:a16="http://schemas.microsoft.com/office/drawing/2014/main" id="{33C6BEFE-60AD-87E7-5CB7-37FF0E691F68}"/>
              </a:ext>
            </a:extLst>
          </p:cNvPr>
          <p:cNvSpPr txBox="1">
            <a:spLocks noGrp="1"/>
          </p:cNvSpPr>
          <p:nvPr>
            <p:ph type="ctrTitle" idx="8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Photoshop</a:t>
            </a:r>
            <a:endParaRPr dirty="0"/>
          </a:p>
        </p:txBody>
      </p:sp>
      <p:pic>
        <p:nvPicPr>
          <p:cNvPr id="3" name="Picture 2" descr="A logo on a black background&#10;&#10;AI-generated content may be incorrect.">
            <a:extLst>
              <a:ext uri="{FF2B5EF4-FFF2-40B4-BE49-F238E27FC236}">
                <a16:creationId xmlns:a16="http://schemas.microsoft.com/office/drawing/2014/main" id="{BF2BB40F-4B70-0306-004C-BE98A1F95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659" y="2727687"/>
            <a:ext cx="1125506" cy="1125506"/>
          </a:xfrm>
          <a:prstGeom prst="rect">
            <a:avLst/>
          </a:prstGeom>
        </p:spPr>
      </p:pic>
      <p:pic>
        <p:nvPicPr>
          <p:cNvPr id="5" name="Picture 4" descr="A purple ribbon in a shape of a infinity symbol&#10;&#10;AI-generated content may be incorrect.">
            <a:extLst>
              <a:ext uri="{FF2B5EF4-FFF2-40B4-BE49-F238E27FC236}">
                <a16:creationId xmlns:a16="http://schemas.microsoft.com/office/drawing/2014/main" id="{58EA5ABC-DAE1-878C-6169-695F21724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9247" y="2714047"/>
            <a:ext cx="1125506" cy="1125506"/>
          </a:xfrm>
          <a:prstGeom prst="rect">
            <a:avLst/>
          </a:prstGeom>
        </p:spPr>
      </p:pic>
      <p:pic>
        <p:nvPicPr>
          <p:cNvPr id="7" name="Picture 6" descr="A blue and black logo&#10;&#10;AI-generated content may be incorrect.">
            <a:extLst>
              <a:ext uri="{FF2B5EF4-FFF2-40B4-BE49-F238E27FC236}">
                <a16:creationId xmlns:a16="http://schemas.microsoft.com/office/drawing/2014/main" id="{92585767-4876-B9DD-F7CA-F96FE38AF3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5428" y="2780604"/>
            <a:ext cx="1016794" cy="99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5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>
          <a:extLst>
            <a:ext uri="{FF2B5EF4-FFF2-40B4-BE49-F238E27FC236}">
              <a16:creationId xmlns:a16="http://schemas.microsoft.com/office/drawing/2014/main" id="{109F71E4-F021-5AC9-A616-7C2781D98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>
            <a:extLst>
              <a:ext uri="{FF2B5EF4-FFF2-40B4-BE49-F238E27FC236}">
                <a16:creationId xmlns:a16="http://schemas.microsoft.com/office/drawing/2014/main" id="{4EC22713-8734-93F5-55EB-99E3B766B9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lvl="0"/>
            <a:r>
              <a:rPr lang="hu-HU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pr</a:t>
            </a:r>
            <a:r>
              <a:rPr lang="en-US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hu-HU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jekt felépítése</a:t>
            </a:r>
            <a:endParaRPr cap="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5" name="Google Shape;375;p32">
            <a:extLst>
              <a:ext uri="{FF2B5EF4-FFF2-40B4-BE49-F238E27FC236}">
                <a16:creationId xmlns:a16="http://schemas.microsoft.com/office/drawing/2014/main" id="{7FCAEB29-DA44-C862-E033-C403E3564E5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541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48"/>
          <p:cNvSpPr/>
          <p:nvPr/>
        </p:nvSpPr>
        <p:spPr>
          <a:xfrm>
            <a:off x="-200" y="2542874"/>
            <a:ext cx="9144000" cy="671412"/>
          </a:xfrm>
          <a:custGeom>
            <a:avLst/>
            <a:gdLst/>
            <a:ahLst/>
            <a:cxnLst/>
            <a:rect l="l" t="t" r="r" b="b"/>
            <a:pathLst>
              <a:path w="285750" h="20980" extrusionOk="0">
                <a:moveTo>
                  <a:pt x="0" y="1"/>
                </a:moveTo>
                <a:lnTo>
                  <a:pt x="0" y="20979"/>
                </a:lnTo>
                <a:lnTo>
                  <a:pt x="285750" y="20979"/>
                </a:lnTo>
                <a:lnTo>
                  <a:pt x="28575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48"/>
          <p:cNvSpPr/>
          <p:nvPr/>
        </p:nvSpPr>
        <p:spPr>
          <a:xfrm>
            <a:off x="5514631" y="2542874"/>
            <a:ext cx="1610350" cy="671412"/>
          </a:xfrm>
          <a:custGeom>
            <a:avLst/>
            <a:gdLst/>
            <a:ahLst/>
            <a:cxnLst/>
            <a:rect l="l" t="t" r="r" b="b"/>
            <a:pathLst>
              <a:path w="55067" h="20980" extrusionOk="0">
                <a:moveTo>
                  <a:pt x="0" y="1"/>
                </a:moveTo>
                <a:lnTo>
                  <a:pt x="0" y="20979"/>
                </a:lnTo>
                <a:lnTo>
                  <a:pt x="55067" y="20979"/>
                </a:lnTo>
                <a:lnTo>
                  <a:pt x="5506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48"/>
          <p:cNvSpPr/>
          <p:nvPr/>
        </p:nvSpPr>
        <p:spPr>
          <a:xfrm>
            <a:off x="3852034" y="2542874"/>
            <a:ext cx="1782206" cy="671412"/>
          </a:xfrm>
          <a:custGeom>
            <a:avLst/>
            <a:gdLst/>
            <a:ahLst/>
            <a:cxnLst/>
            <a:rect l="l" t="t" r="r" b="b"/>
            <a:pathLst>
              <a:path w="58496" h="20980" extrusionOk="0">
                <a:moveTo>
                  <a:pt x="0" y="1"/>
                </a:moveTo>
                <a:lnTo>
                  <a:pt x="0" y="20979"/>
                </a:lnTo>
                <a:lnTo>
                  <a:pt x="55066" y="20979"/>
                </a:lnTo>
                <a:lnTo>
                  <a:pt x="55066" y="16074"/>
                </a:lnTo>
                <a:lnTo>
                  <a:pt x="58495" y="16074"/>
                </a:lnTo>
                <a:lnTo>
                  <a:pt x="58495" y="4906"/>
                </a:lnTo>
                <a:lnTo>
                  <a:pt x="55066" y="4906"/>
                </a:lnTo>
                <a:lnTo>
                  <a:pt x="550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0" name="Google Shape;750;p48"/>
          <p:cNvSpPr/>
          <p:nvPr/>
        </p:nvSpPr>
        <p:spPr>
          <a:xfrm>
            <a:off x="2282399" y="2550349"/>
            <a:ext cx="1681550" cy="671412"/>
          </a:xfrm>
          <a:custGeom>
            <a:avLst/>
            <a:gdLst/>
            <a:ahLst/>
            <a:cxnLst/>
            <a:rect l="l" t="t" r="r" b="b"/>
            <a:pathLst>
              <a:path w="58496" h="20980" extrusionOk="0">
                <a:moveTo>
                  <a:pt x="1" y="1"/>
                </a:moveTo>
                <a:lnTo>
                  <a:pt x="1" y="20979"/>
                </a:lnTo>
                <a:lnTo>
                  <a:pt x="55067" y="20979"/>
                </a:lnTo>
                <a:lnTo>
                  <a:pt x="55067" y="16074"/>
                </a:lnTo>
                <a:lnTo>
                  <a:pt x="58496" y="16074"/>
                </a:lnTo>
                <a:lnTo>
                  <a:pt x="58496" y="4906"/>
                </a:lnTo>
                <a:lnTo>
                  <a:pt x="55067" y="4906"/>
                </a:lnTo>
                <a:lnTo>
                  <a:pt x="5506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48"/>
          <p:cNvSpPr/>
          <p:nvPr/>
        </p:nvSpPr>
        <p:spPr>
          <a:xfrm>
            <a:off x="595027" y="2552947"/>
            <a:ext cx="1801161" cy="671412"/>
          </a:xfrm>
          <a:custGeom>
            <a:avLst/>
            <a:gdLst/>
            <a:ahLst/>
            <a:cxnLst/>
            <a:rect l="l" t="t" r="r" b="b"/>
            <a:pathLst>
              <a:path w="58496" h="20980" extrusionOk="0">
                <a:moveTo>
                  <a:pt x="0" y="1"/>
                </a:moveTo>
                <a:lnTo>
                  <a:pt x="0" y="20979"/>
                </a:lnTo>
                <a:lnTo>
                  <a:pt x="55067" y="20979"/>
                </a:lnTo>
                <a:lnTo>
                  <a:pt x="55067" y="16074"/>
                </a:lnTo>
                <a:lnTo>
                  <a:pt x="58496" y="16074"/>
                </a:lnTo>
                <a:lnTo>
                  <a:pt x="58496" y="4906"/>
                </a:lnTo>
                <a:lnTo>
                  <a:pt x="55067" y="4906"/>
                </a:lnTo>
                <a:lnTo>
                  <a:pt x="5506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Google Shape;749;p48">
            <a:extLst>
              <a:ext uri="{FF2B5EF4-FFF2-40B4-BE49-F238E27FC236}">
                <a16:creationId xmlns:a16="http://schemas.microsoft.com/office/drawing/2014/main" id="{37AE3CC8-5AE8-6BE6-0FAA-F5D7346EE08A}"/>
              </a:ext>
            </a:extLst>
          </p:cNvPr>
          <p:cNvSpPr/>
          <p:nvPr/>
        </p:nvSpPr>
        <p:spPr>
          <a:xfrm flipH="1">
            <a:off x="7012752" y="2537787"/>
            <a:ext cx="1662911" cy="670985"/>
          </a:xfrm>
          <a:custGeom>
            <a:avLst/>
            <a:gdLst/>
            <a:ahLst/>
            <a:cxnLst/>
            <a:rect l="l" t="t" r="r" b="b"/>
            <a:pathLst>
              <a:path w="58496" h="20980" extrusionOk="0">
                <a:moveTo>
                  <a:pt x="0" y="1"/>
                </a:moveTo>
                <a:lnTo>
                  <a:pt x="0" y="20979"/>
                </a:lnTo>
                <a:lnTo>
                  <a:pt x="55066" y="20979"/>
                </a:lnTo>
                <a:lnTo>
                  <a:pt x="55066" y="16074"/>
                </a:lnTo>
                <a:lnTo>
                  <a:pt x="58495" y="16074"/>
                </a:lnTo>
                <a:lnTo>
                  <a:pt x="58495" y="4906"/>
                </a:lnTo>
                <a:lnTo>
                  <a:pt x="55066" y="4906"/>
                </a:lnTo>
                <a:lnTo>
                  <a:pt x="550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2" name="Google Shape;752;p48"/>
          <p:cNvSpPr/>
          <p:nvPr/>
        </p:nvSpPr>
        <p:spPr>
          <a:xfrm>
            <a:off x="-200" y="2699869"/>
            <a:ext cx="9144000" cy="357436"/>
          </a:xfrm>
          <a:custGeom>
            <a:avLst/>
            <a:gdLst/>
            <a:ahLst/>
            <a:cxnLst/>
            <a:rect l="l" t="t" r="r" b="b"/>
            <a:pathLst>
              <a:path w="285750" h="11169" extrusionOk="0">
                <a:moveTo>
                  <a:pt x="0" y="0"/>
                </a:moveTo>
                <a:lnTo>
                  <a:pt x="0" y="11168"/>
                </a:lnTo>
                <a:lnTo>
                  <a:pt x="285750" y="11168"/>
                </a:lnTo>
                <a:lnTo>
                  <a:pt x="285750" y="0"/>
                </a:lnTo>
                <a:close/>
              </a:path>
            </a:pathLst>
          </a:custGeom>
          <a:solidFill>
            <a:srgbClr val="1B1464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48"/>
          <p:cNvSpPr txBox="1"/>
          <p:nvPr/>
        </p:nvSpPr>
        <p:spPr>
          <a:xfrm flipH="1">
            <a:off x="3723763" y="3573692"/>
            <a:ext cx="21123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200" b="1" dirty="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Szoftver felépítése</a:t>
            </a:r>
            <a:endParaRPr sz="2200" b="1" dirty="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55" name="Google Shape;755;p48"/>
          <p:cNvSpPr txBox="1"/>
          <p:nvPr/>
        </p:nvSpPr>
        <p:spPr>
          <a:xfrm flipH="1">
            <a:off x="2093405" y="1587249"/>
            <a:ext cx="21123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200" b="1" dirty="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Projekt elkezdése</a:t>
            </a:r>
            <a:endParaRPr sz="2200" b="1" dirty="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57" name="Google Shape;757;p48"/>
          <p:cNvSpPr txBox="1"/>
          <p:nvPr/>
        </p:nvSpPr>
        <p:spPr>
          <a:xfrm flipH="1">
            <a:off x="161348" y="3539965"/>
            <a:ext cx="2696234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200" b="1" dirty="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Projekt ötlet megalkotása</a:t>
            </a:r>
            <a:endParaRPr lang="en" sz="2200" b="1" dirty="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58" name="Google Shape;758;p48"/>
          <p:cNvSpPr txBox="1"/>
          <p:nvPr/>
        </p:nvSpPr>
        <p:spPr>
          <a:xfrm flipH="1">
            <a:off x="873375" y="3967685"/>
            <a:ext cx="2114700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59" name="Google Shape;759;p48"/>
          <p:cNvSpPr txBox="1"/>
          <p:nvPr/>
        </p:nvSpPr>
        <p:spPr>
          <a:xfrm flipH="1">
            <a:off x="5054376" y="1231885"/>
            <a:ext cx="2628091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200" b="1" dirty="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Szoftver véglegesítése</a:t>
            </a:r>
            <a:r>
              <a:rPr lang="hu-HU" sz="2200" b="1" spc="-150" dirty="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,</a:t>
            </a:r>
            <a:r>
              <a:rPr lang="hu-HU" sz="2200" b="1" dirty="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 adatbázis</a:t>
            </a:r>
            <a:endParaRPr sz="2200" b="1" dirty="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61" name="Google Shape;761;p48"/>
          <p:cNvSpPr txBox="1">
            <a:spLocks noGrp="1"/>
          </p:cNvSpPr>
          <p:nvPr>
            <p:ph type="title"/>
          </p:nvPr>
        </p:nvSpPr>
        <p:spPr>
          <a:xfrm>
            <a:off x="1143938" y="319324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hu-HU" dirty="0"/>
              <a:t>IDŐVONAL</a:t>
            </a:r>
            <a:endParaRPr dirty="0"/>
          </a:p>
        </p:txBody>
      </p:sp>
      <p:sp>
        <p:nvSpPr>
          <p:cNvPr id="762" name="Google Shape;762;p48"/>
          <p:cNvSpPr txBox="1"/>
          <p:nvPr/>
        </p:nvSpPr>
        <p:spPr>
          <a:xfrm flipH="1">
            <a:off x="740752" y="2689796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600" b="1" dirty="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09. 08.</a:t>
            </a:r>
            <a:endParaRPr sz="1600" b="1" dirty="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63" name="Google Shape;763;p48"/>
          <p:cNvSpPr txBox="1"/>
          <p:nvPr/>
        </p:nvSpPr>
        <p:spPr>
          <a:xfrm flipH="1">
            <a:off x="2369255" y="2704009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6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09. 15.</a:t>
            </a:r>
            <a:endParaRPr sz="1600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64" name="Google Shape;764;p48"/>
          <p:cNvSpPr txBox="1"/>
          <p:nvPr/>
        </p:nvSpPr>
        <p:spPr>
          <a:xfrm flipH="1">
            <a:off x="3999613" y="2687376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hu-HU" sz="1600" b="1" dirty="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10. 06.</a:t>
            </a:r>
            <a:endParaRPr sz="1600" b="1" dirty="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65" name="Google Shape;765;p48"/>
          <p:cNvSpPr txBox="1"/>
          <p:nvPr/>
        </p:nvSpPr>
        <p:spPr>
          <a:xfrm flipH="1">
            <a:off x="5592234" y="2704009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6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10. 20. </a:t>
            </a:r>
            <a:endParaRPr sz="1600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cxnSp>
        <p:nvCxnSpPr>
          <p:cNvPr id="766" name="Google Shape;766;p48"/>
          <p:cNvCxnSpPr/>
          <p:nvPr/>
        </p:nvCxnSpPr>
        <p:spPr>
          <a:xfrm>
            <a:off x="3149555" y="2342850"/>
            <a:ext cx="0" cy="22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67" name="Google Shape;767;p48"/>
          <p:cNvCxnSpPr/>
          <p:nvPr/>
        </p:nvCxnSpPr>
        <p:spPr>
          <a:xfrm>
            <a:off x="6368422" y="2325775"/>
            <a:ext cx="0" cy="22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68" name="Google Shape;768;p48"/>
          <p:cNvCxnSpPr/>
          <p:nvPr/>
        </p:nvCxnSpPr>
        <p:spPr>
          <a:xfrm rot="10800000">
            <a:off x="1509465" y="3184185"/>
            <a:ext cx="0" cy="2289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69" name="Google Shape;769;p48"/>
          <p:cNvCxnSpPr/>
          <p:nvPr/>
        </p:nvCxnSpPr>
        <p:spPr>
          <a:xfrm rot="10800000">
            <a:off x="4779913" y="3190980"/>
            <a:ext cx="0" cy="2289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" name="Google Shape;764;p48">
            <a:extLst>
              <a:ext uri="{FF2B5EF4-FFF2-40B4-BE49-F238E27FC236}">
                <a16:creationId xmlns:a16="http://schemas.microsoft.com/office/drawing/2014/main" id="{19E5F8A5-5C4C-B8A7-F7AA-AB86D481E726}"/>
              </a:ext>
            </a:extLst>
          </p:cNvPr>
          <p:cNvSpPr txBox="1"/>
          <p:nvPr/>
        </p:nvSpPr>
        <p:spPr>
          <a:xfrm flipH="1">
            <a:off x="7097942" y="2691213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600" b="1" dirty="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Ma</a:t>
            </a:r>
            <a:endParaRPr sz="1600" b="1" dirty="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cxnSp>
        <p:nvCxnSpPr>
          <p:cNvPr id="4" name="Google Shape;769;p48">
            <a:extLst>
              <a:ext uri="{FF2B5EF4-FFF2-40B4-BE49-F238E27FC236}">
                <a16:creationId xmlns:a16="http://schemas.microsoft.com/office/drawing/2014/main" id="{74534ADE-8BBF-7786-3AB6-9F976FDC96B6}"/>
              </a:ext>
            </a:extLst>
          </p:cNvPr>
          <p:cNvCxnSpPr/>
          <p:nvPr/>
        </p:nvCxnSpPr>
        <p:spPr>
          <a:xfrm rot="10800000">
            <a:off x="7878242" y="3184185"/>
            <a:ext cx="0" cy="2289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" name="Google Shape;753;p48">
            <a:extLst>
              <a:ext uri="{FF2B5EF4-FFF2-40B4-BE49-F238E27FC236}">
                <a16:creationId xmlns:a16="http://schemas.microsoft.com/office/drawing/2014/main" id="{EEDC21B3-35C1-8A94-8DE4-0568C67C91EF}"/>
              </a:ext>
            </a:extLst>
          </p:cNvPr>
          <p:cNvSpPr txBox="1"/>
          <p:nvPr/>
        </p:nvSpPr>
        <p:spPr>
          <a:xfrm flipH="1">
            <a:off x="6822092" y="3573692"/>
            <a:ext cx="21123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b="1" dirty="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Teljes verzió</a:t>
            </a:r>
            <a:endParaRPr sz="1800" b="1" dirty="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>
          <a:extLst>
            <a:ext uri="{FF2B5EF4-FFF2-40B4-BE49-F238E27FC236}">
              <a16:creationId xmlns:a16="http://schemas.microsoft.com/office/drawing/2014/main" id="{3D8A2BC4-E2C2-E43A-3D37-A202F2353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>
            <a:extLst>
              <a:ext uri="{FF2B5EF4-FFF2-40B4-BE49-F238E27FC236}">
                <a16:creationId xmlns:a16="http://schemas.microsoft.com/office/drawing/2014/main" id="{2E063044-78CC-27C5-5C2A-B0CBB2BEAA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szoftver felépítése</a:t>
            </a:r>
            <a:endParaRPr cap="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5" name="Google Shape;375;p32">
            <a:extLst>
              <a:ext uri="{FF2B5EF4-FFF2-40B4-BE49-F238E27FC236}">
                <a16:creationId xmlns:a16="http://schemas.microsoft.com/office/drawing/2014/main" id="{78ACCEDD-18AD-8431-B8F6-788C58E3C06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3600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1"/>
          <p:cNvSpPr txBox="1">
            <a:spLocks noGrp="1"/>
          </p:cNvSpPr>
          <p:nvPr>
            <p:ph type="subTitle" idx="1"/>
          </p:nvPr>
        </p:nvSpPr>
        <p:spPr>
          <a:xfrm flipH="1">
            <a:off x="2521800" y="2428876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/>
            <a:r>
              <a:rPr lang="hu-HU" dirty="0"/>
              <a:t>A szoftverünket WinForms segítségével hoztuk létre.</a:t>
            </a:r>
          </a:p>
          <a:p>
            <a:pPr marL="0" lvl="0" indent="0"/>
            <a:endParaRPr lang="hu-HU" dirty="0"/>
          </a:p>
          <a:p>
            <a:pPr marL="0" lvl="0" indent="0"/>
            <a:r>
              <a:rPr lang="hu-HU" dirty="0"/>
              <a:t>Használhattunk volna WPF-et is, de azt nem tanultuk még. 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419</Words>
  <Application>Microsoft Office PowerPoint</Application>
  <PresentationFormat>On-screen Show (16:9)</PresentationFormat>
  <Paragraphs>62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Anaheim</vt:lpstr>
      <vt:lpstr>Overpass Mono</vt:lpstr>
      <vt:lpstr>Barlow</vt:lpstr>
      <vt:lpstr>Nunito Light</vt:lpstr>
      <vt:lpstr>Raleway SemiBold</vt:lpstr>
      <vt:lpstr>Programming Lesson by Slidesgo</vt:lpstr>
      <vt:lpstr>Nyíltnap</vt:lpstr>
      <vt:lpstr>Kik vagyunk?</vt:lpstr>
      <vt:lpstr>Bemutatkozás</vt:lpstr>
      <vt:lpstr>Használt eszközök</vt:lpstr>
      <vt:lpstr>Felhasznált eszközök</vt:lpstr>
      <vt:lpstr>A projekt felépítése</vt:lpstr>
      <vt:lpstr> IDŐVONAL</vt:lpstr>
      <vt:lpstr>A szoftver felépítése</vt:lpstr>
      <vt:lpstr>PowerPoint Presentation</vt:lpstr>
      <vt:lpstr>Fájlkönyvtár</vt:lpstr>
      <vt:lpstr>Nyissuk is meg a készített szoftvert!</vt:lpstr>
      <vt:lpstr>PowerPoint Presentation</vt:lpstr>
      <vt:lpstr>Megjegyzés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bazsibby</dc:creator>
  <cp:lastModifiedBy>Balazs Virag</cp:lastModifiedBy>
  <cp:revision>9</cp:revision>
  <dcterms:modified xsi:type="dcterms:W3CDTF">2025-10-31T16:02:01Z</dcterms:modified>
</cp:coreProperties>
</file>