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39"/>
  </p:notesMasterIdLst>
  <p:sldIdLst>
    <p:sldId id="256" r:id="rId3"/>
    <p:sldId id="274" r:id="rId4"/>
    <p:sldId id="275" r:id="rId5"/>
    <p:sldId id="276" r:id="rId6"/>
    <p:sldId id="278" r:id="rId7"/>
    <p:sldId id="284" r:id="rId8"/>
    <p:sldId id="293" r:id="rId9"/>
    <p:sldId id="257" r:id="rId10"/>
    <p:sldId id="258" r:id="rId11"/>
    <p:sldId id="272" r:id="rId12"/>
    <p:sldId id="277" r:id="rId13"/>
    <p:sldId id="285" r:id="rId14"/>
    <p:sldId id="273" r:id="rId15"/>
    <p:sldId id="286" r:id="rId16"/>
    <p:sldId id="288" r:id="rId17"/>
    <p:sldId id="289" r:id="rId18"/>
    <p:sldId id="266" r:id="rId19"/>
    <p:sldId id="260" r:id="rId20"/>
    <p:sldId id="290" r:id="rId21"/>
    <p:sldId id="259" r:id="rId22"/>
    <p:sldId id="270" r:id="rId23"/>
    <p:sldId id="261" r:id="rId24"/>
    <p:sldId id="263" r:id="rId25"/>
    <p:sldId id="262" r:id="rId26"/>
    <p:sldId id="292" r:id="rId27"/>
    <p:sldId id="280" r:id="rId28"/>
    <p:sldId id="281" r:id="rId29"/>
    <p:sldId id="291" r:id="rId30"/>
    <p:sldId id="264" r:id="rId31"/>
    <p:sldId id="282" r:id="rId32"/>
    <p:sldId id="265" r:id="rId33"/>
    <p:sldId id="271" r:id="rId34"/>
    <p:sldId id="283" r:id="rId35"/>
    <p:sldId id="269" r:id="rId36"/>
    <p:sldId id="294" r:id="rId37"/>
    <p:sldId id="268" r:id="rId3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5EC"/>
    <a:srgbClr val="EAF3F6"/>
    <a:srgbClr val="FFFFFF"/>
    <a:srgbClr val="FCF1E7"/>
    <a:srgbClr val="F9E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4" autoAdjust="0"/>
    <p:restoredTop sz="80936" autoAdjust="0"/>
  </p:normalViewPr>
  <p:slideViewPr>
    <p:cSldViewPr>
      <p:cViewPr varScale="1">
        <p:scale>
          <a:sx n="78" d="100"/>
          <a:sy n="78" d="100"/>
        </p:scale>
        <p:origin x="146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4-27T11:26:33.75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40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SCADA systems collect data from remotes facilities about the state of the physical process and send commands to control the physical process creating a feedback control loop. 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0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have been several real-world documented incidents and cyber-attacks affecting SCADA systems, which clearly illustrate critical infrastructure vulnerabilities. These reported incidents demonstrate that cyber-attacks on SCADA systems might produce a variety of financial damage and harmful events to humans and their environment.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Stuxnet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worm targeted industrial control systems and altered system behavior at the client and server level. This worm affected uranium enrichment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plants in Iran and was able to collect surveillance data. It could also cause the system to be placed in a critical state which could cause harm to human lives.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disgruntled engineer penetrated a sewage control system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Maroochi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Australia and caused approximately 264,000 gallons of raw sewage leak in to nearby rivers.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2003, the Davis-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nuclear plant in Oak Harbor Ohio was attacked by the Slammer Worm which caused a safety monitoring system of the plant to go offline for approximately five hours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1999 DARPA dataset produced by MIT’s Lincoln Labs was created with the intent for researchers to test viable Intrusion Detection Systems (IDS) for effectiveness. The dataset has been a vital part in furthering research for evaluating computer network IDSs and providing a benchmark for other researchers to compare and validate results, but the dataset was found to contain unintended patterns that led algorithms to easily learn differences between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SCADA systems have very regular communication patterns. Often the same limited set of read and write commands will be repeated in a loop. For example, the gas pipeline system used for this work repeats the same two commands in a loop. First, it writes the contents of all registers and coils used for control.  Next, a Modbus read holding register command is used to read the measured state of the system. These two commands are each followed by a response. This regularity leads to a set of commands in which all device addresses are constant, each of the 4 packets always have the same length, and each of the 4 packets always have the same function code.  This lack of variation is expected.  These regular patterns can be exploited by machine learning algorithms which build a model of normal behavior and detect abnormal deviations.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WEKA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6/17/2015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6/17/2015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Thesis Defense: </a:t>
            </a:r>
            <a:br>
              <a:rPr lang="en-US" b="1" dirty="0" smtClean="0"/>
            </a:br>
            <a:r>
              <a:rPr lang="en-US" dirty="0" smtClean="0"/>
              <a:t>A new SCADA dataset for intrusion detection research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Ian Turnipseed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MODBUS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This protocol is used on many Industrial Control Systems (ICSs), specifically SCADA systems	</a:t>
            </a:r>
          </a:p>
          <a:p>
            <a:r>
              <a:rPr lang="en-US" sz="2000" dirty="0"/>
              <a:t>Master/Slave Configuration</a:t>
            </a:r>
          </a:p>
          <a:p>
            <a:pPr lvl="1"/>
            <a:r>
              <a:rPr lang="en-US" sz="2000" dirty="0"/>
              <a:t>Similar to client/server except slave does not request data, it only receives commands from master</a:t>
            </a:r>
          </a:p>
          <a:p>
            <a:r>
              <a:rPr lang="en-US" sz="2000" dirty="0" smtClean="0"/>
              <a:t>Transmitted </a:t>
            </a:r>
            <a:r>
              <a:rPr lang="en-US" sz="2000" dirty="0"/>
              <a:t>over </a:t>
            </a:r>
            <a:r>
              <a:rPr lang="en-US" sz="2000" u="sng" dirty="0"/>
              <a:t>serial lines (Modbus RTU/ASCII) </a:t>
            </a:r>
            <a:r>
              <a:rPr lang="en-US" sz="2000" dirty="0"/>
              <a:t>or over Ethernet (Modbus TCP)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40750" y="4267200"/>
            <a:ext cx="5862499" cy="1813560"/>
            <a:chOff x="2645327" y="4491756"/>
            <a:chExt cx="6086198" cy="2088116"/>
          </a:xfrm>
        </p:grpSpPr>
        <p:pic>
          <p:nvPicPr>
            <p:cNvPr id="5" name="Picture 6" descr="http://techpubs.sgi.com/library/dynaweb_docs/linux/SGI_EndUser/books/AltixICE_UG/sgi_html/figures/pinouts.serial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327" y="4491757"/>
              <a:ext cx="2199247" cy="2088115"/>
            </a:xfrm>
            <a:prstGeom prst="rect">
              <a:avLst/>
            </a:prstGeom>
            <a:ln w="38100"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6800" y="4491756"/>
              <a:ext cx="2244725" cy="2088116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algorithms were used to analyze the datasets (Zac Thornton, David Mudd, and Jeff Hsu in the summer of 2014)</a:t>
            </a:r>
          </a:p>
          <a:p>
            <a:pPr lvl="1"/>
            <a:r>
              <a:rPr lang="en-US" dirty="0"/>
              <a:t>The algorithms detected the attacks/anomalies with ease (98%-100%)</a:t>
            </a:r>
          </a:p>
          <a:p>
            <a:pPr lvl="1"/>
            <a:r>
              <a:rPr lang="en-US" dirty="0"/>
              <a:t>Further breakdown showed that there was not enough randomness among normal/attack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 create a dataset which limits these patterns?</a:t>
            </a:r>
          </a:p>
          <a:p>
            <a:pPr lvl="1"/>
            <a:r>
              <a:rPr lang="en-US" dirty="0" smtClean="0"/>
              <a:t>New Framework </a:t>
            </a:r>
          </a:p>
          <a:p>
            <a:pPr lvl="2"/>
            <a:r>
              <a:rPr lang="en-US" dirty="0"/>
              <a:t>Randomize normal modes</a:t>
            </a:r>
          </a:p>
          <a:p>
            <a:pPr lvl="3"/>
            <a:r>
              <a:rPr lang="en-US" dirty="0"/>
              <a:t>Auto IT Script to simulate real operator </a:t>
            </a:r>
            <a:r>
              <a:rPr lang="en-US" dirty="0" smtClean="0"/>
              <a:t>activity</a:t>
            </a:r>
          </a:p>
          <a:p>
            <a:pPr lvl="2"/>
            <a:r>
              <a:rPr lang="en-US" dirty="0" smtClean="0"/>
              <a:t>Randomize </a:t>
            </a:r>
            <a:r>
              <a:rPr lang="en-US" dirty="0"/>
              <a:t>which attacks to </a:t>
            </a:r>
            <a:r>
              <a:rPr lang="en-US" dirty="0"/>
              <a:t>execute</a:t>
            </a:r>
          </a:p>
          <a:p>
            <a:pPr lvl="2"/>
            <a:r>
              <a:rPr lang="en-US" dirty="0" smtClean="0"/>
              <a:t>Parameterize the </a:t>
            </a:r>
            <a:r>
              <a:rPr lang="en-US" dirty="0"/>
              <a:t>attacks </a:t>
            </a:r>
            <a:endParaRPr lang="en-US" dirty="0"/>
          </a:p>
          <a:p>
            <a:pPr lvl="2"/>
            <a:r>
              <a:rPr lang="en-US" dirty="0" smtClean="0"/>
              <a:t>Create new attacks</a:t>
            </a:r>
            <a:endParaRPr lang="en-US" dirty="0"/>
          </a:p>
          <a:p>
            <a:pPr lvl="2"/>
            <a:r>
              <a:rPr lang="en-US" dirty="0" smtClean="0"/>
              <a:t>Label </a:t>
            </a:r>
            <a:r>
              <a:rPr lang="en-US" dirty="0"/>
              <a:t>the datasets with more detailed signatures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raw data along with preprocessed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research contributes </a:t>
            </a:r>
            <a:r>
              <a:rPr lang="en-US" sz="2400" dirty="0"/>
              <a:t>two datasets which have been introduced to replace </a:t>
            </a:r>
            <a:r>
              <a:rPr lang="en-US" sz="2400" dirty="0" smtClean="0"/>
              <a:t>the previous dataset that was </a:t>
            </a:r>
            <a:r>
              <a:rPr lang="en-US" sz="2400" dirty="0"/>
              <a:t>deemed unsuitable for IDS </a:t>
            </a:r>
            <a:r>
              <a:rPr lang="en-US" sz="2400" dirty="0" smtClean="0"/>
              <a:t>research</a:t>
            </a:r>
          </a:p>
          <a:p>
            <a:r>
              <a:rPr lang="en-US" sz="2400" dirty="0" smtClean="0"/>
              <a:t>The research also presents an automated framework to simulate normal and attack scenarios.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15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datasets are in the form of a CSV(Comma </a:t>
            </a:r>
            <a:r>
              <a:rPr lang="en-US" sz="2400" dirty="0"/>
              <a:t>separated values</a:t>
            </a:r>
            <a:r>
              <a:rPr lang="en-US" sz="2400" dirty="0" smtClean="0"/>
              <a:t>) file</a:t>
            </a:r>
            <a:endParaRPr lang="en-US" dirty="0"/>
          </a:p>
          <a:p>
            <a:pPr lvl="1"/>
            <a:r>
              <a:rPr lang="en-US" sz="2100" dirty="0" smtClean="0"/>
              <a:t>The Raw dataset </a:t>
            </a:r>
            <a:r>
              <a:rPr lang="en-US" sz="2100" dirty="0"/>
              <a:t>contains </a:t>
            </a:r>
            <a:r>
              <a:rPr lang="en-US" sz="2100" dirty="0" smtClean="0"/>
              <a:t>the whole Modbus frame </a:t>
            </a:r>
          </a:p>
          <a:p>
            <a:pPr lvl="2"/>
            <a:r>
              <a:rPr lang="en-US" sz="1800" dirty="0" smtClean="0"/>
              <a:t>Third-party validation of preprocessed ARFF dataset</a:t>
            </a:r>
          </a:p>
          <a:p>
            <a:pPr lvl="2"/>
            <a:r>
              <a:rPr lang="en-US" sz="1800" dirty="0" smtClean="0"/>
              <a:t>Allows researchers to use specialized preprocessing techniques</a:t>
            </a:r>
          </a:p>
          <a:p>
            <a:pPr lvl="1"/>
            <a:r>
              <a:rPr lang="en-US" sz="2100" dirty="0" smtClean="0"/>
              <a:t>The ARFF dataset </a:t>
            </a:r>
            <a:r>
              <a:rPr lang="en-US" sz="2100" dirty="0"/>
              <a:t>contains deep packet inspection of the Modbus </a:t>
            </a:r>
            <a:r>
              <a:rPr lang="en-US" sz="2100" dirty="0" smtClean="0"/>
              <a:t>frame</a:t>
            </a:r>
          </a:p>
          <a:p>
            <a:pPr lvl="2"/>
            <a:r>
              <a:rPr lang="en-US" sz="1800" dirty="0" smtClean="0"/>
              <a:t>To be used with WEKA</a:t>
            </a:r>
            <a:endParaRPr lang="en-US" sz="1800" dirty="0"/>
          </a:p>
          <a:p>
            <a:r>
              <a:rPr lang="en-US" sz="2400" dirty="0" smtClean="0"/>
              <a:t>Previous dataset combined four network transactions into one line of the dataset</a:t>
            </a:r>
          </a:p>
          <a:p>
            <a:pPr lvl="1"/>
            <a:r>
              <a:rPr lang="en-US" sz="2100" dirty="0" smtClean="0"/>
              <a:t>Each line in the new dataset represents one network transaction</a:t>
            </a:r>
          </a:p>
        </p:txBody>
      </p:sp>
    </p:spTree>
    <p:extLst>
      <p:ext uri="{BB962C8B-B14F-4D97-AF65-F5344CB8AC3E}">
        <p14:creationId xmlns:p14="http://schemas.microsoft.com/office/powerpoint/2010/main" val="31042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0" y="2743200"/>
            <a:ext cx="8229600" cy="26687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Raw dataset contains 6 different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ARFF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5154" y="2743200"/>
            <a:ext cx="8229600" cy="16613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ARFF dataset contains 20 different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ARFF Feature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datasets contain network transactions captured over a serial line</a:t>
            </a:r>
          </a:p>
          <a:p>
            <a:pPr lvl="1"/>
            <a:r>
              <a:rPr lang="en-US" sz="2100" dirty="0"/>
              <a:t>Network information</a:t>
            </a:r>
          </a:p>
          <a:p>
            <a:pPr lvl="2"/>
            <a:r>
              <a:rPr lang="en-US" sz="1800" dirty="0"/>
              <a:t>Time stamp, Station address, CRC, etc.</a:t>
            </a:r>
          </a:p>
          <a:p>
            <a:pPr lvl="1"/>
            <a:r>
              <a:rPr lang="en-US" sz="2100" dirty="0"/>
              <a:t>Payload information</a:t>
            </a:r>
          </a:p>
          <a:p>
            <a:pPr lvl="2"/>
            <a:r>
              <a:rPr lang="en-US" sz="1800" dirty="0"/>
              <a:t>System control and state information</a:t>
            </a:r>
          </a:p>
          <a:p>
            <a:pPr lvl="1"/>
            <a:r>
              <a:rPr lang="en-US" sz="2100" dirty="0"/>
              <a:t>Label</a:t>
            </a:r>
          </a:p>
          <a:p>
            <a:pPr lvl="2"/>
            <a:r>
              <a:rPr lang="en-US" sz="1800" dirty="0"/>
              <a:t>Binary / Category / Specific mode identifier</a:t>
            </a:r>
            <a:endParaRPr lang="en-US" dirty="0"/>
          </a:p>
          <a:p>
            <a:r>
              <a:rPr lang="en-US" sz="2400" dirty="0" smtClean="0"/>
              <a:t>Deep </a:t>
            </a:r>
            <a:r>
              <a:rPr lang="en-US" sz="2400" dirty="0"/>
              <a:t>packet </a:t>
            </a:r>
            <a:r>
              <a:rPr lang="en-US" sz="2400" dirty="0" smtClean="0"/>
              <a:t>inspection provides </a:t>
            </a:r>
            <a:r>
              <a:rPr lang="en-US" sz="2400" dirty="0"/>
              <a:t>system state </a:t>
            </a:r>
            <a:r>
              <a:rPr lang="en-US" sz="2400" dirty="0" smtClean="0"/>
              <a:t>information</a:t>
            </a:r>
            <a:endParaRPr lang="en-US" sz="2400" dirty="0"/>
          </a:p>
          <a:p>
            <a:pPr lvl="2"/>
            <a:r>
              <a:rPr lang="en-US" sz="1800" dirty="0"/>
              <a:t>Pressure measurements, pump state, solenoid state, etc. </a:t>
            </a:r>
            <a:endParaRPr lang="en-US" sz="18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579159"/>
              </p:ext>
            </p:extLst>
          </p:nvPr>
        </p:nvGraphicFramePr>
        <p:xfrm>
          <a:off x="4953000" y="914400"/>
          <a:ext cx="3886200" cy="57850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3100"/>
                <a:gridCol w="1943100"/>
              </a:tblGrid>
              <a:tr h="2582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Feature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address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Network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function 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8659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length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Network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setpoint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gain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reset rate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deadband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cycle time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rate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system mode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 scheme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pump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solenoid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pressure measurement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Response Payload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rate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Network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command response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Network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time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Network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binary attack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Label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categorized attack</a:t>
                      </a:r>
                    </a:p>
                  </a:txBody>
                  <a:tcPr marL="0" marR="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Label</a:t>
                      </a:r>
                    </a:p>
                  </a:txBody>
                  <a:tcPr marL="0" marR="0" marT="0" marB="0"/>
                </a:tc>
              </a:tr>
              <a:tr h="27580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specific attack</a:t>
                      </a:r>
                    </a:p>
                  </a:txBody>
                  <a:tcPr marL="0" marR="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Label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</a:t>
            </a:r>
            <a:r>
              <a:rPr lang="en-US" dirty="0" smtClean="0"/>
              <a:t>Pipeline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new </a:t>
            </a:r>
            <a:r>
              <a:rPr lang="en-US" sz="2400" dirty="0" smtClean="0"/>
              <a:t>datasets contain </a:t>
            </a:r>
            <a:r>
              <a:rPr lang="en-US" sz="2400" dirty="0" smtClean="0"/>
              <a:t>examples of both normal activity, as well as 35 different attacks. </a:t>
            </a:r>
            <a:endParaRPr lang="en-US" sz="2400" dirty="0" smtClean="0"/>
          </a:p>
          <a:p>
            <a:pPr lvl="1"/>
            <a:r>
              <a:rPr lang="en-US" sz="2100" dirty="0" smtClean="0"/>
              <a:t>The normal scenarios are controlled by an Auto IT Script</a:t>
            </a:r>
          </a:p>
          <a:p>
            <a:pPr lvl="1"/>
            <a:r>
              <a:rPr lang="en-US" sz="2100" dirty="0" smtClean="0"/>
              <a:t>The attack scenarios are randomly chosen and most originated from Gao’s research</a:t>
            </a:r>
          </a:p>
          <a:p>
            <a:pPr lvl="2"/>
            <a:r>
              <a:rPr lang="en-US" sz="1700" dirty="0" smtClean="0"/>
              <a:t>They </a:t>
            </a:r>
            <a:r>
              <a:rPr lang="en-US" sz="1700" dirty="0" smtClean="0"/>
              <a:t>are categorized into seven categories shown in the table below.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60049"/>
              </p:ext>
            </p:extLst>
          </p:nvPr>
        </p:nvGraphicFramePr>
        <p:xfrm>
          <a:off x="2362200" y="3581400"/>
          <a:ext cx="4419600" cy="24395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81109"/>
                <a:gridCol w="1538491"/>
              </a:tblGrid>
              <a:tr h="46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 of Attacks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Abbreviation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Normal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Normal(0)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Naïve Malicious Response Injection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NMRI(1)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Complex Malicious Response Injection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CMRI(2)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Malicious State Command Injection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MSCI(3)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Malicious Parameter Command Injection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MPCI(4)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Malicious Function Code Injection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MFCI(5)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Denial of Service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DOS(6)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solidFill>
                            <a:sysClr val="windowText" lastClr="000000"/>
                          </a:solidFill>
                          <a:effectLst/>
                        </a:rPr>
                        <a:t>Reconnaissance</a:t>
                      </a:r>
                      <a:endParaRPr lang="en-US" sz="1200" b="0" u="non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Recon(7)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4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Gas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7 categories of attacks executed against the system include all 4 types of attacks.</a:t>
            </a:r>
          </a:p>
          <a:p>
            <a:pPr lvl="1"/>
            <a:r>
              <a:rPr lang="en-US" dirty="0" smtClean="0"/>
              <a:t>This is missing in many datasets which are used in IDS research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2514600"/>
            <a:ext cx="4643438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8644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Introduction:</a:t>
            </a:r>
            <a:br>
              <a:rPr lang="en-US" dirty="0" smtClean="0"/>
            </a:br>
            <a:r>
              <a:rPr lang="en-US" dirty="0" smtClean="0"/>
              <a:t>What are SCADA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Supervisory Control and Data Acquisition (SCADA) is a  real-time system providing control to remote physical systems.</a:t>
            </a:r>
          </a:p>
          <a:p>
            <a:r>
              <a:rPr lang="en-US" dirty="0" smtClean="0"/>
              <a:t>They also provide </a:t>
            </a:r>
            <a:r>
              <a:rPr lang="en-US" dirty="0" smtClean="0"/>
              <a:t>monitoring and visualization of </a:t>
            </a:r>
            <a:r>
              <a:rPr lang="en-US" dirty="0" smtClean="0"/>
              <a:t>these critical </a:t>
            </a:r>
            <a:r>
              <a:rPr lang="en-US" dirty="0"/>
              <a:t>infrastructure systems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Oil Refinement, Chemical Processing, Power Plants, Railroads, Water Treatment Facilities, HVAC,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Collection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71295"/>
            <a:ext cx="8229600" cy="17856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Randomly chooses attack or normal operation</a:t>
            </a:r>
          </a:p>
          <a:p>
            <a:pPr lvl="1"/>
            <a:r>
              <a:rPr lang="en-US" sz="1700" dirty="0" smtClean="0"/>
              <a:t>If normal, randomly chooses state/parameter values</a:t>
            </a:r>
          </a:p>
          <a:p>
            <a:pPr lvl="1"/>
            <a:r>
              <a:rPr lang="en-US" sz="1700" dirty="0" smtClean="0"/>
              <a:t>If attack, randomly chooses between the 35 different </a:t>
            </a:r>
            <a:r>
              <a:rPr lang="en-US" sz="1700" dirty="0" smtClean="0"/>
              <a:t>attacks</a:t>
            </a:r>
          </a:p>
          <a:p>
            <a:pPr lvl="1"/>
            <a:r>
              <a:rPr lang="en-US" sz="1700" dirty="0" smtClean="0"/>
              <a:t>Duty Cycle of 25.9%</a:t>
            </a:r>
          </a:p>
          <a:p>
            <a:pPr lvl="2"/>
            <a:r>
              <a:rPr lang="en-US" sz="1400" dirty="0" smtClean="0"/>
              <a:t>Physical constraints of gas pipeline (I broke 3 pumps </a:t>
            </a:r>
            <a:r>
              <a:rPr lang="en-US" sz="1400" dirty="0" smtClean="0">
                <a:sym typeface="Wingdings" panose="05000000000000000000" pitchFamily="2" charset="2"/>
              </a:rPr>
              <a:t>)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225845"/>
            <a:ext cx="8791575" cy="3062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7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the Dataset </a:t>
            </a:r>
            <a:r>
              <a:rPr lang="en-US" dirty="0"/>
              <a:t>I</a:t>
            </a:r>
            <a:r>
              <a:rPr lang="en-US" dirty="0" smtClean="0"/>
              <a:t>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following the methodologies from </a:t>
            </a:r>
            <a:r>
              <a:rPr lang="en-US" dirty="0" smtClean="0"/>
              <a:t>Thornton et </a:t>
            </a:r>
            <a:r>
              <a:rPr lang="en-US" dirty="0" err="1" smtClean="0"/>
              <a:t>al’s</a:t>
            </a:r>
            <a:r>
              <a:rPr lang="en-US" dirty="0" smtClean="0"/>
              <a:t> report</a:t>
            </a:r>
          </a:p>
          <a:p>
            <a:pPr lvl="1"/>
            <a:r>
              <a:rPr lang="en-US" dirty="0" smtClean="0"/>
              <a:t>Algorithm performance was measured</a:t>
            </a:r>
            <a:endParaRPr lang="en-US" dirty="0" smtClean="0"/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analysis on each feature was </a:t>
            </a:r>
            <a:r>
              <a:rPr lang="en-US" dirty="0" smtClean="0"/>
              <a:t>conducted</a:t>
            </a:r>
          </a:p>
          <a:p>
            <a:r>
              <a:rPr lang="en-US" dirty="0" smtClean="0"/>
              <a:t>The dataset shows less obvious correlations between feature and attack pattern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7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Previous Dataset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6167626"/>
              </p:ext>
            </p:extLst>
          </p:nvPr>
        </p:nvGraphicFramePr>
        <p:xfrm>
          <a:off x="1524000" y="1752600"/>
          <a:ext cx="2875647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5647"/>
              </a:tblGrid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command_address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Always 4, unless DOS attack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reponse_address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always 19 unless Recon attack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comm_read_function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always 3 unless DOS attack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resp_read_fun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only 1 when normal or CMRI attack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subfunction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always 0 unless MFCI attack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response_length</a:t>
                      </a:r>
                      <a:endParaRPr lang="en-US" sz="1400" b="1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Always 19 unless a recon attack</a:t>
                      </a: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00123"/>
              </p:ext>
            </p:extLst>
          </p:nvPr>
        </p:nvGraphicFramePr>
        <p:xfrm>
          <a:off x="4724400" y="1752600"/>
          <a:ext cx="274320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</a:tblGrid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setpoint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always 20 unless MPCI attack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control_mode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only 1 when MSCI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control scheme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only 0 when MSCI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 measurement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All CMRIs in range 6-11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All NMRIs grossly out of 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bounds</a:t>
                      </a: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Datasets were </a:t>
            </a:r>
            <a:r>
              <a:rPr lang="en-US" dirty="0" smtClean="0"/>
              <a:t>run through a subset of algorithms chosen from Thornton et </a:t>
            </a:r>
            <a:r>
              <a:rPr lang="en-US" dirty="0" err="1" smtClean="0"/>
              <a:t>al’s</a:t>
            </a:r>
            <a:r>
              <a:rPr lang="en-US" dirty="0" smtClean="0"/>
              <a:t> report.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3331"/>
              </p:ext>
            </p:extLst>
          </p:nvPr>
        </p:nvGraphicFramePr>
        <p:xfrm>
          <a:off x="1981200" y="2743200"/>
          <a:ext cx="4735830" cy="1889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67915"/>
                <a:gridCol w="2367915"/>
              </a:tblGrid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Algorithms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Category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Naïve Bayesian Network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Bayes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PART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Rule-Based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Multilayer Perceptron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Neural Network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dirty="0" smtClean="0"/>
              <a:t>Results from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system is now placed into all possible normal </a:t>
            </a:r>
            <a:r>
              <a:rPr lang="en-US" dirty="0" smtClean="0"/>
              <a:t>conditions, </a:t>
            </a:r>
            <a:r>
              <a:rPr lang="en-US" dirty="0"/>
              <a:t>the algorithms is forced to differentiate between multiple normal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Further analysis was conducted using the PART algorithm.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82037"/>
              </p:ext>
            </p:extLst>
          </p:nvPr>
        </p:nvGraphicFramePr>
        <p:xfrm>
          <a:off x="1104900" y="1371600"/>
          <a:ext cx="6134100" cy="213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95500"/>
                <a:gridCol w="1981200"/>
                <a:gridCol w="2057400"/>
              </a:tblGrid>
              <a:tr h="8382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Gao’s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Naïve Bayesian Network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80.39%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98.5%</a:t>
                      </a:r>
                    </a:p>
                  </a:txBody>
                  <a:tcPr marL="0" marR="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94.14%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99.32%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Multilayer Perceptron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85.22%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100%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0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 attack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56887"/>
              </p:ext>
            </p:extLst>
          </p:nvPr>
        </p:nvGraphicFramePr>
        <p:xfrm>
          <a:off x="990599" y="1752600"/>
          <a:ext cx="716280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89828"/>
                <a:gridCol w="2614464"/>
                <a:gridCol w="3058508"/>
              </a:tblGrid>
              <a:tr h="38745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Dataset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Percentage </a:t>
                      </a:r>
                      <a:r>
                        <a:rPr lang="en-US" sz="1400" dirty="0">
                          <a:effectLst/>
                        </a:rPr>
                        <a:t>of Attack Instances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Percentage </a:t>
                      </a:r>
                      <a:r>
                        <a:rPr lang="en-US" sz="1400" dirty="0">
                          <a:effectLst/>
                        </a:rPr>
                        <a:t>of Normal Instances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207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New </a:t>
                      </a:r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21.9%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78.1%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207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Gao’s </a:t>
                      </a:r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37.1%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62.8%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429000"/>
            <a:ext cx="8229600" cy="288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94% may seem to be a high accuracy rate, but if I were to assign all instances to be normal I would have an accuracy of 78.1%.</a:t>
            </a:r>
          </a:p>
          <a:p>
            <a:r>
              <a:rPr lang="en-US" dirty="0" smtClean="0"/>
              <a:t>The false positive rates highlight the inaccuracies found in the new dataset.</a:t>
            </a:r>
          </a:p>
        </p:txBody>
      </p:sp>
    </p:spTree>
    <p:extLst>
      <p:ext uri="{BB962C8B-B14F-4D97-AF65-F5344CB8AC3E}">
        <p14:creationId xmlns:p14="http://schemas.microsoft.com/office/powerpoint/2010/main" val="133093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/>
              <a:t>analysis was conducted using the PART rule-based algorithm to inspect exactly which categories of attacks were not detected in the new dataset versus Gao’s </a:t>
            </a:r>
            <a:r>
              <a:rPr lang="en-US" dirty="0" smtClean="0"/>
              <a:t>dataset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2943"/>
              </p:ext>
            </p:extLst>
          </p:nvPr>
        </p:nvGraphicFramePr>
        <p:xfrm>
          <a:off x="2362200" y="2865120"/>
          <a:ext cx="4343400" cy="32883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2864"/>
                <a:gridCol w="1440774"/>
                <a:gridCol w="1559762"/>
              </a:tblGrid>
              <a:tr h="3657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Category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Dataset FP (%)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Gao’s Dataset FP (%)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Normal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20.7%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1.1%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NMRI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CMRI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.1%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MSCI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MPCI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MFCI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DoS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Recon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05000"/>
              </a:xfrm>
            </p:spPr>
            <p:txBody>
              <a:bodyPr/>
              <a:lstStyle/>
              <a:p>
                <a:r>
                  <a:rPr lang="en-US" sz="2000" dirty="0" smtClean="0"/>
                  <a:t>Inspection of precision and recall reveals the exact attack categories in the new dataset which are being classified incorrectly.</a:t>
                </a:r>
              </a:p>
              <a:p>
                <a14:m>
                  <m:oMath xmlns:m="http://schemas.openxmlformats.org/officeDocument/2006/math">
                    <m:r>
                      <a:rPr lang="en-US" sz="2000" i="1"/>
                      <m:t>𝑃𝑟𝑒𝑐𝑖𝑠𝑖𝑜𝑛</m:t>
                    </m:r>
                    <m:r>
                      <a:rPr lang="en-US" sz="2000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/>
                          <m:t># </m:t>
                        </m:r>
                        <m:r>
                          <a:rPr lang="en-US" sz="2000" i="1"/>
                          <m:t>𝑜𝑓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𝑖𝑛𝑠𝑡𝑎𝑛𝑐𝑒𝑠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𝑐𝑙𝑎𝑠𝑠𝑖𝑓𝑖𝑒𝑑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𝑐𝑜𝑟𝑟𝑒𝑐𝑡𝑙𝑦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𝑎𝑠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num>
                      <m:den>
                        <m:r>
                          <a:rPr lang="en-US" sz="2000" i="1"/>
                          <m:t>𝑡𝑜𝑡𝑎𝑙</m:t>
                        </m:r>
                        <m:r>
                          <a:rPr lang="en-US" sz="2000"/>
                          <m:t> # </m:t>
                        </m:r>
                        <m:r>
                          <a:rPr lang="en-US" sz="2000" i="1"/>
                          <m:t>𝑜𝑓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𝑖𝑛𝑠𝑡𝑎𝑛𝑐𝑒𝑠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𝑐𝑙𝑎𝑠𝑠𝑖𝑓𝑒𝑑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𝑎𝑠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/>
                      <m:t>𝑅𝑒𝑐𝑎𝑙𝑙</m:t>
                    </m:r>
                    <m:r>
                      <a:rPr lang="en-US" sz="2000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/>
                          <m:t># </m:t>
                        </m:r>
                        <m:r>
                          <a:rPr lang="en-US" sz="2000" i="1"/>
                          <m:t>𝑜𝑓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𝑖𝑛𝑠𝑡𝑎𝑛𝑐𝑒𝑠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𝑐𝑙𝑎𝑠𝑠𝑖𝑓𝑖𝑒𝑑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𝑐𝑜𝑟𝑟𝑒𝑐𝑡𝑙𝑦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i="1"/>
                          <m:t>𝑎𝑠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num>
                      <m:den>
                        <m:r>
                          <a:rPr lang="en-US" sz="2000" i="1"/>
                          <m:t>𝑡𝑜𝑡𝑎𝑙</m:t>
                        </m:r>
                        <m:r>
                          <a:rPr lang="en-US" sz="2000"/>
                          <m:t> # </m:t>
                        </m:r>
                        <m:r>
                          <a:rPr lang="en-US" sz="2000" i="1"/>
                          <m:t>𝑜𝑓</m:t>
                        </m:r>
                        <m:r>
                          <a:rPr lang="en-US" sz="2000"/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/>
                          <m:t>𝑖𝑛𝑠𝑡𝑎𝑛𝑐𝑒𝑠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05000"/>
              </a:xfrm>
              <a:blipFill rotWithShape="0">
                <a:blip r:embed="rId3"/>
                <a:stretch>
                  <a:fillRect l="-296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93282"/>
              </p:ext>
            </p:extLst>
          </p:nvPr>
        </p:nvGraphicFramePr>
        <p:xfrm>
          <a:off x="1831975" y="3136985"/>
          <a:ext cx="5480050" cy="31051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010"/>
                <a:gridCol w="1096010"/>
                <a:gridCol w="1096010"/>
                <a:gridCol w="1096010"/>
                <a:gridCol w="1096010"/>
              </a:tblGrid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New Dataset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Gao’s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Precision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94.5%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 NMRI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74.2%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</a:rPr>
                        <a:t>82.4%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94.4%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CMRI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89.3%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</a:rPr>
                        <a:t>82.1%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99.9%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MSCI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99.3%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54.9%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97.4%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MPCI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63.9%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97.5%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98.0%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MFCI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98.6%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100.0%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100.0%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DoS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48.3%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99.8%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97.9%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2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Recon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100.0%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97.1%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100.0%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100.0%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324600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 = Category of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precision and recall for all attack categories in the Gao dataset are high. </a:t>
            </a:r>
            <a:endParaRPr lang="en-US" dirty="0" smtClean="0"/>
          </a:p>
          <a:p>
            <a:pPr lvl="1"/>
            <a:r>
              <a:rPr lang="en-US" dirty="0" smtClean="0"/>
              <a:t>Thus the PART algorithm was successful at detecting all normal and attack scenarios in the Gao dataset.</a:t>
            </a:r>
          </a:p>
          <a:p>
            <a:r>
              <a:rPr lang="en-US" dirty="0" smtClean="0"/>
              <a:t>The </a:t>
            </a:r>
            <a:r>
              <a:rPr lang="en-US" dirty="0"/>
              <a:t>low </a:t>
            </a:r>
            <a:r>
              <a:rPr lang="en-US" dirty="0" smtClean="0"/>
              <a:t>precision (74.2% and 89.3%) for NMRI and CMRI </a:t>
            </a:r>
            <a:r>
              <a:rPr lang="en-US" dirty="0"/>
              <a:t>lies in the PART algorithms fault in differentiating between </a:t>
            </a:r>
            <a:r>
              <a:rPr lang="en-US" dirty="0" smtClean="0"/>
              <a:t>the two.</a:t>
            </a:r>
          </a:p>
          <a:p>
            <a:pPr lvl="1"/>
            <a:r>
              <a:rPr lang="en-US" dirty="0" smtClean="0"/>
              <a:t>Randomness of NMRI may overlap with a CMRI attack</a:t>
            </a:r>
          </a:p>
          <a:p>
            <a:r>
              <a:rPr lang="en-US" dirty="0" smtClean="0"/>
              <a:t>Low recall (63.9% and 54.9%) in MPCI and MSCI are a </a:t>
            </a:r>
            <a:r>
              <a:rPr lang="en-US" dirty="0"/>
              <a:t>direct result of the new attack </a:t>
            </a:r>
            <a:r>
              <a:rPr lang="en-US" dirty="0" smtClean="0"/>
              <a:t>framework. </a:t>
            </a:r>
          </a:p>
          <a:p>
            <a:pPr lvl="1"/>
            <a:r>
              <a:rPr lang="en-US" dirty="0" smtClean="0"/>
              <a:t>More coverage of states and parameters in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MPCI: </a:t>
            </a:r>
            <a:r>
              <a:rPr lang="en-US" dirty="0" err="1" smtClean="0"/>
              <a:t>Setpoint</a:t>
            </a:r>
            <a:r>
              <a:rPr lang="en-US" dirty="0" smtClean="0"/>
              <a:t> </a:t>
            </a:r>
            <a:r>
              <a:rPr lang="en-US" dirty="0" smtClean="0"/>
              <a:t>Coverage Comparison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63246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6248400" cy="25510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27257"/>
              </p:ext>
            </p:extLst>
          </p:nvPr>
        </p:nvGraphicFramePr>
        <p:xfrm>
          <a:off x="6781800" y="3200400"/>
          <a:ext cx="2342247" cy="5196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42247"/>
              </a:tblGrid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setpoint</a:t>
                      </a:r>
                      <a:endParaRPr lang="en-US" sz="1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always 20 unless MPCI attack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</a:tbl>
          </a:graphicData>
        </a:graphic>
      </p:graphicFrame>
      <p:cxnSp>
        <p:nvCxnSpPr>
          <p:cNvPr id="12" name="Curved Connector 11"/>
          <p:cNvCxnSpPr>
            <a:stCxn id="8" idx="3"/>
            <a:endCxn id="10" idx="2"/>
          </p:cNvCxnSpPr>
          <p:nvPr/>
        </p:nvCxnSpPr>
        <p:spPr>
          <a:xfrm flipV="1">
            <a:off x="6629400" y="3720098"/>
            <a:ext cx="1323523" cy="1213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SCADA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dirty="0"/>
              <a:t>They are generally made up of four major components.</a:t>
            </a:r>
          </a:p>
          <a:p>
            <a:pPr lvl="1"/>
            <a:r>
              <a:rPr lang="en-US" dirty="0"/>
              <a:t>Sensing and Actuation</a:t>
            </a:r>
          </a:p>
          <a:p>
            <a:pPr lvl="1"/>
            <a:r>
              <a:rPr lang="en-US" dirty="0"/>
              <a:t>Programmable Logic Controllers (PLCs)</a:t>
            </a:r>
          </a:p>
          <a:p>
            <a:pPr lvl="1"/>
            <a:r>
              <a:rPr lang="en-US" dirty="0"/>
              <a:t>Communication Network	</a:t>
            </a:r>
          </a:p>
          <a:p>
            <a:pPr lvl="1"/>
            <a:r>
              <a:rPr lang="en-US" dirty="0"/>
              <a:t>Human Machine Interface (HMI)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096000"/>
            <a:ext cx="845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78" y="3276600"/>
            <a:ext cx="6460844" cy="34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3810001"/>
            <a:ext cx="5131345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MPCI: PID DB Coverage Comparison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87900"/>
            <a:ext cx="5410200" cy="26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MSCI: System </a:t>
            </a:r>
            <a:r>
              <a:rPr lang="en-US" dirty="0" smtClean="0"/>
              <a:t>Control Mode Coverage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99096"/>
            <a:ext cx="6448011" cy="25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6096000" cy="26703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48626"/>
              </p:ext>
            </p:extLst>
          </p:nvPr>
        </p:nvGraphicFramePr>
        <p:xfrm>
          <a:off x="6694832" y="3169151"/>
          <a:ext cx="2342247" cy="5196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42247"/>
              </a:tblGrid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control_mode</a:t>
                      </a:r>
                      <a:endParaRPr lang="en-US" sz="1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  <a:tr h="25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only 1 when MSCI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2" marR="64962" marT="0" marB="0">
                    <a:solidFill>
                      <a:srgbClr val="D2E5EC"/>
                    </a:solidFill>
                  </a:tcPr>
                </a:tc>
              </a:tr>
            </a:tbl>
          </a:graphicData>
        </a:graphic>
      </p:graphicFrame>
      <p:cxnSp>
        <p:nvCxnSpPr>
          <p:cNvPr id="10" name="Curved Connector 9"/>
          <p:cNvCxnSpPr>
            <a:stCxn id="5" idx="3"/>
            <a:endCxn id="6" idx="2"/>
          </p:cNvCxnSpPr>
          <p:nvPr/>
        </p:nvCxnSpPr>
        <p:spPr>
          <a:xfrm flipV="1">
            <a:off x="6553200" y="3688849"/>
            <a:ext cx="1312755" cy="1227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Patterns to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still some correlations between features and attack patterns, but these are inherent to the behavior in the system. </a:t>
            </a:r>
          </a:p>
          <a:p>
            <a:pPr lvl="1"/>
            <a:r>
              <a:rPr lang="en-US" dirty="0" smtClean="0"/>
              <a:t>Thus, the MLAs should utilize these features to detect attacks which change these parameters.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65458"/>
              </p:ext>
            </p:extLst>
          </p:nvPr>
        </p:nvGraphicFramePr>
        <p:xfrm>
          <a:off x="838200" y="3429000"/>
          <a:ext cx="6553200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0920"/>
                <a:gridCol w="1071880"/>
                <a:gridCol w="818322"/>
                <a:gridCol w="1010478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Measurement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Easily</a:t>
                      </a:r>
                      <a:r>
                        <a:rPr lang="en-US" sz="1400" baseline="0" dirty="0" smtClean="0"/>
                        <a:t> Detected Attack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Recon/</a:t>
                      </a:r>
                    </a:p>
                    <a:p>
                      <a:r>
                        <a:rPr lang="en-US" sz="1400" dirty="0" smtClean="0"/>
                        <a:t>DOS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MFCI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NMRI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4724400" y="4419600"/>
            <a:ext cx="685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1850" y="5334000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Field was not even needed to detect Function Code Scan Attack (Recon)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SCADA systems are becoming more vulnerable to outsider threats with increased network connectivity. The need for industrial control system IDS research is increasing. </a:t>
            </a:r>
            <a:endParaRPr lang="en-US" dirty="0" smtClean="0"/>
          </a:p>
          <a:p>
            <a:r>
              <a:rPr lang="en-US" dirty="0"/>
              <a:t>A new methodology for implementing </a:t>
            </a:r>
            <a:r>
              <a:rPr lang="en-US" dirty="0" smtClean="0"/>
              <a:t>attacks </a:t>
            </a:r>
            <a:r>
              <a:rPr lang="en-US" dirty="0"/>
              <a:t>and a simulated operator have been implemented to create these data logs.</a:t>
            </a:r>
            <a:endParaRPr lang="en-US" dirty="0" smtClean="0"/>
          </a:p>
          <a:p>
            <a:r>
              <a:rPr lang="en-US" dirty="0" smtClean="0"/>
              <a:t>The datasets proposed in this thesis have improved from the previous iteration and </a:t>
            </a:r>
            <a:r>
              <a:rPr lang="en-US" dirty="0" smtClean="0"/>
              <a:t>are</a:t>
            </a:r>
            <a:r>
              <a:rPr lang="en-US" dirty="0" smtClean="0"/>
              <a:t> suitable for IDS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Expand to a multi-node system</a:t>
            </a:r>
          </a:p>
          <a:p>
            <a:r>
              <a:rPr lang="en-US" dirty="0" smtClean="0"/>
              <a:t>There is still room for more attacks to be created</a:t>
            </a:r>
          </a:p>
          <a:p>
            <a:pPr lvl="1"/>
            <a:r>
              <a:rPr lang="en-US" dirty="0" smtClean="0"/>
              <a:t>More behavioral attacks which spread across multiple features</a:t>
            </a:r>
          </a:p>
          <a:p>
            <a:r>
              <a:rPr lang="en-US" dirty="0" smtClean="0"/>
              <a:t>Distribute dataset to researchers in SCADA IDS field</a:t>
            </a:r>
          </a:p>
          <a:p>
            <a:r>
              <a:rPr lang="en-US" dirty="0" smtClean="0"/>
              <a:t>Develop IDSs tailored </a:t>
            </a:r>
            <a:r>
              <a:rPr lang="en-US" dirty="0" smtClean="0"/>
              <a:t>for this application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2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</a:t>
            </a:r>
            <a:r>
              <a:rPr lang="en-US" dirty="0"/>
              <a:t> K. Da 2000. Attack development for intrusion detection. Master’s Thesis. Massachusetts Institute of Technology, Cambridge, MA.</a:t>
            </a:r>
            <a:endParaRPr lang="en-US" dirty="0" smtClean="0"/>
          </a:p>
          <a:p>
            <a:r>
              <a:rPr lang="en-US" dirty="0" smtClean="0"/>
              <a:t>[2]</a:t>
            </a:r>
            <a:r>
              <a:rPr lang="en-US" dirty="0"/>
              <a:t> A. </a:t>
            </a:r>
            <a:r>
              <a:rPr lang="en-US" dirty="0" err="1"/>
              <a:t>Almalawi</a:t>
            </a:r>
            <a:r>
              <a:rPr lang="en-US" dirty="0"/>
              <a:t>, X. Yu, Z. </a:t>
            </a:r>
            <a:r>
              <a:rPr lang="en-US" dirty="0" err="1"/>
              <a:t>Tari</a:t>
            </a:r>
            <a:r>
              <a:rPr lang="en-US" dirty="0"/>
              <a:t>, A. Fahad, I. Khalil, “An unsupervised anomaly-based detection approach for integrity attacks on SCADA systems”, Computers &amp; Security, Volume 46, October 2014, Pages 94-110, ISSN 0167-4048, </a:t>
            </a:r>
          </a:p>
          <a:p>
            <a:r>
              <a:rPr lang="en-US" dirty="0" smtClean="0"/>
              <a:t>[3] J.M</a:t>
            </a:r>
            <a:r>
              <a:rPr lang="en-US" dirty="0"/>
              <a:t>. Moya; Á. Araujo; Z. </a:t>
            </a:r>
            <a:r>
              <a:rPr lang="en-US" dirty="0" err="1"/>
              <a:t>Banković</a:t>
            </a:r>
            <a:r>
              <a:rPr lang="en-US" dirty="0"/>
              <a:t>; J.-</a:t>
            </a:r>
            <a:r>
              <a:rPr lang="en-US" dirty="0" err="1"/>
              <a:t>M.De</a:t>
            </a:r>
            <a:r>
              <a:rPr lang="en-US" dirty="0"/>
              <a:t> </a:t>
            </a:r>
            <a:r>
              <a:rPr lang="en-US" dirty="0" err="1"/>
              <a:t>Goyeneche</a:t>
            </a:r>
            <a:r>
              <a:rPr lang="en-US" dirty="0"/>
              <a:t>.; J.C. Vallejo; </a:t>
            </a:r>
            <a:r>
              <a:rPr lang="en-US" dirty="0" err="1"/>
              <a:t>Malagón</a:t>
            </a:r>
            <a:r>
              <a:rPr lang="en-US" dirty="0"/>
              <a:t>, P.; D. Villanueva; D. </a:t>
            </a:r>
            <a:r>
              <a:rPr lang="en-US" dirty="0" err="1"/>
              <a:t>Fraga</a:t>
            </a:r>
            <a:r>
              <a:rPr lang="en-US" dirty="0"/>
              <a:t>; E. Romero; J. </a:t>
            </a:r>
            <a:r>
              <a:rPr lang="en-US" dirty="0" err="1"/>
              <a:t>Blesa</a:t>
            </a:r>
            <a:r>
              <a:rPr lang="en-US" dirty="0"/>
              <a:t>, Improving Security for SCADA Sensor Networks with Reputation Systems and Self-Organizing Maps. Sensors 2009, 9,  9380-9397.</a:t>
            </a:r>
          </a:p>
          <a:p>
            <a:r>
              <a:rPr lang="en-US" dirty="0" smtClean="0"/>
              <a:t>[4]</a:t>
            </a:r>
            <a:r>
              <a:rPr lang="en-US" dirty="0"/>
              <a:t> A. Mahmood; H. </a:t>
            </a:r>
            <a:r>
              <a:rPr lang="en-US" dirty="0" err="1"/>
              <a:t>Jianku</a:t>
            </a:r>
            <a:r>
              <a:rPr lang="en-US" dirty="0"/>
              <a:t>; Z. </a:t>
            </a:r>
            <a:r>
              <a:rPr lang="en-US" dirty="0" err="1"/>
              <a:t>Tari</a:t>
            </a:r>
            <a:r>
              <a:rPr lang="en-US" dirty="0"/>
              <a:t>,;Y. </a:t>
            </a:r>
            <a:r>
              <a:rPr lang="en-US" dirty="0" err="1"/>
              <a:t>Xinghuo</a:t>
            </a:r>
            <a:r>
              <a:rPr lang="en-US" dirty="0"/>
              <a:t>; , "Building a SCADA Security Testbed," Network and System Security, 2009. NSS '09. Third International Conference on , vol., no., pp.357-364, 19-21 Oct. 2009</a:t>
            </a:r>
          </a:p>
          <a:p>
            <a:r>
              <a:rPr lang="en-US" dirty="0" smtClean="0"/>
              <a:t>[5] S</a:t>
            </a:r>
            <a:r>
              <a:rPr lang="en-US" dirty="0"/>
              <a:t>. Cheung et al. "Using model-based intrusion detection for SCADA networks." Proceedings of the SCADA security scientific symposium. Vol. 46. 2007.</a:t>
            </a:r>
          </a:p>
          <a:p>
            <a:r>
              <a:rPr lang="en-US" dirty="0" smtClean="0"/>
              <a:t>[6] D. </a:t>
            </a:r>
            <a:r>
              <a:rPr lang="en-US" dirty="0"/>
              <a:t>Yang, A. </a:t>
            </a:r>
            <a:r>
              <a:rPr lang="en-US" dirty="0" err="1"/>
              <a:t>Usynin</a:t>
            </a:r>
            <a:r>
              <a:rPr lang="en-US" dirty="0"/>
              <a:t>, and J. Wesley Hines. "Anomaly-based intrusion detection for SCADA systems." 5th intl. topical meeting on nuclear plant instrumentation, control and human machine interface technologies (</a:t>
            </a:r>
            <a:r>
              <a:rPr lang="en-US" dirty="0" err="1"/>
              <a:t>npic&amp;hmit</a:t>
            </a:r>
            <a:r>
              <a:rPr lang="en-US" dirty="0"/>
              <a:t> 05). 2006</a:t>
            </a:r>
            <a:r>
              <a:rPr lang="en-US" dirty="0" smtClean="0"/>
              <a:t>.</a:t>
            </a:r>
          </a:p>
          <a:p>
            <a:r>
              <a:rPr lang="en-US" dirty="0" smtClean="0"/>
              <a:t>[7] </a:t>
            </a:r>
            <a:r>
              <a:rPr lang="en-US" dirty="0"/>
              <a:t>"Cryptography and Security in Computing." (2012): n. </a:t>
            </a:r>
            <a:r>
              <a:rPr lang="en-US" dirty="0" err="1"/>
              <a:t>pag</a:t>
            </a:r>
            <a:r>
              <a:rPr lang="en-US" dirty="0"/>
              <a:t>. Tech Target. Web.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Questions/Comments?</a:t>
            </a:r>
            <a:endParaRPr lang="en-US" dirty="0"/>
          </a:p>
        </p:txBody>
      </p:sp>
      <p:pic>
        <p:nvPicPr>
          <p:cNvPr id="7170" name="Picture 2" descr="http://tdworld.com/site-files/tdworld.com/files/uploads/2014/05/coolingtower_questionmark-40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294105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Security Issues with SCADA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Lack of authentication in communication protocols</a:t>
            </a:r>
          </a:p>
          <a:p>
            <a:pPr lvl="1"/>
            <a:r>
              <a:rPr lang="en-US" dirty="0" smtClean="0"/>
              <a:t>Spoofing</a:t>
            </a:r>
          </a:p>
          <a:p>
            <a:r>
              <a:rPr lang="en-US" dirty="0" smtClean="0"/>
              <a:t>Security through obscurity</a:t>
            </a:r>
          </a:p>
          <a:p>
            <a:pPr lvl="1"/>
            <a:r>
              <a:rPr lang="en-US" dirty="0" smtClean="0"/>
              <a:t>Systems are specialized for certain application and cannot be understood unless in knowledge group</a:t>
            </a:r>
          </a:p>
          <a:p>
            <a:r>
              <a:rPr lang="en-US" dirty="0" smtClean="0"/>
              <a:t>System is isolated physically</a:t>
            </a:r>
          </a:p>
          <a:p>
            <a:pPr lvl="1"/>
            <a:r>
              <a:rPr lang="en-US" dirty="0" smtClean="0"/>
              <a:t>Since the systems are physically secure with locks and keys they cannot be tampered </a:t>
            </a:r>
            <a:r>
              <a:rPr lang="en-US" dirty="0" smtClean="0"/>
              <a:t>with</a:t>
            </a:r>
          </a:p>
          <a:p>
            <a:pPr lvl="1"/>
            <a:endParaRPr lang="en-US" dirty="0"/>
          </a:p>
          <a:p>
            <a:r>
              <a:rPr lang="en-US" dirty="0" smtClean="0"/>
              <a:t>SCADA systems are also being interconnected with the Internet to allow for increased control and cost savings.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Recent attacks on SCADA systems</a:t>
            </a:r>
          </a:p>
          <a:p>
            <a:pPr lvl="1"/>
            <a:r>
              <a:rPr lang="en-US" dirty="0" err="1" smtClean="0"/>
              <a:t>Stuxnet</a:t>
            </a:r>
            <a:endParaRPr lang="en-US" dirty="0" smtClean="0"/>
          </a:p>
          <a:p>
            <a:pPr lvl="1"/>
            <a:r>
              <a:rPr lang="en-US" dirty="0"/>
              <a:t>Davis-</a:t>
            </a:r>
            <a:r>
              <a:rPr lang="en-US" dirty="0" err="1"/>
              <a:t>Besse</a:t>
            </a:r>
            <a:r>
              <a:rPr lang="en-US" dirty="0"/>
              <a:t> Nuclear </a:t>
            </a:r>
            <a:r>
              <a:rPr lang="en-US" dirty="0" smtClean="0"/>
              <a:t>Plant</a:t>
            </a:r>
            <a:endParaRPr lang="en-US" dirty="0"/>
          </a:p>
          <a:p>
            <a:pPr lvl="1"/>
            <a:r>
              <a:rPr lang="en-US" dirty="0" err="1" smtClean="0"/>
              <a:t>Maroochy</a:t>
            </a:r>
            <a:r>
              <a:rPr lang="en-US" dirty="0" smtClean="0"/>
              <a:t>,  Australia</a:t>
            </a:r>
          </a:p>
          <a:p>
            <a:pPr lvl="1"/>
            <a:r>
              <a:rPr lang="en-US" dirty="0" smtClean="0"/>
              <a:t>Flame</a:t>
            </a:r>
            <a:endParaRPr lang="en-US" dirty="0"/>
          </a:p>
          <a:p>
            <a:pPr lvl="1"/>
            <a:r>
              <a:rPr lang="en-US" dirty="0"/>
              <a:t>Aurora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www.nimeche.org/wp-content/uploads/2015/04/nuclear-power-plant-9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697355"/>
            <a:ext cx="2626481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iteusholdings.com/wp-content/uploads/2013/08/wa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3861604"/>
            <a:ext cx="2626481" cy="20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8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Intrusion Detection System (IDS) researchers require tools and data to further their research in preventing these attacks</a:t>
            </a:r>
          </a:p>
          <a:p>
            <a:pPr lvl="1"/>
            <a:r>
              <a:rPr lang="en-US" dirty="0" smtClean="0"/>
              <a:t>Datasets are commonly used to train and test classifiers to detect various types of attacks</a:t>
            </a:r>
          </a:p>
          <a:p>
            <a:pPr lvl="1"/>
            <a:r>
              <a:rPr lang="en-US" dirty="0" smtClean="0"/>
              <a:t>1999 DARPA dataset [1]</a:t>
            </a:r>
          </a:p>
          <a:p>
            <a:r>
              <a:rPr lang="en-US" dirty="0" smtClean="0"/>
              <a:t>Currently, no commonly shared datasets exist for SCADA systems</a:t>
            </a:r>
          </a:p>
          <a:p>
            <a:pPr lvl="1"/>
            <a:r>
              <a:rPr lang="en-US" dirty="0" smtClean="0"/>
              <a:t>Comparison of IDS solutions is difficult</a:t>
            </a:r>
          </a:p>
          <a:p>
            <a:pPr lvl="1"/>
            <a:r>
              <a:rPr lang="en-US" dirty="0" smtClean="0"/>
              <a:t>Third-party validation of IDSs is difficult</a:t>
            </a:r>
          </a:p>
          <a:p>
            <a:pPr lvl="1"/>
            <a:r>
              <a:rPr lang="en-US" dirty="0" smtClean="0"/>
              <a:t>Not all categories of attacks are included in each individual dataset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1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0109900"/>
              </p:ext>
            </p:extLst>
          </p:nvPr>
        </p:nvGraphicFramePr>
        <p:xfrm>
          <a:off x="453358" y="1219200"/>
          <a:ext cx="8229600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 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-Width Clustering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r>
                        <a:rPr lang="en-US" baseline="0" dirty="0" smtClean="0"/>
                        <a:t>, only real world faults if 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Self-Organizing</a:t>
                      </a:r>
                      <a:r>
                        <a:rPr lang="en-US" baseline="0" dirty="0" smtClean="0"/>
                        <a:t> Maps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Specified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SCADA Testbed 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provided,</a:t>
                      </a:r>
                      <a:r>
                        <a:rPr lang="en-US" baseline="0" dirty="0" smtClean="0"/>
                        <a:t> created by user of testbed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Model-Based</a:t>
                      </a:r>
                      <a:r>
                        <a:rPr lang="en-US" baseline="0" dirty="0" smtClean="0"/>
                        <a:t> Intrusion 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Reconnaissance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AAKR 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Denial</a:t>
                      </a:r>
                      <a:r>
                        <a:rPr lang="en-US" baseline="0" dirty="0" smtClean="0"/>
                        <a:t> of Service and Injection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59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Work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former PhD student under Dr. Morris collected data from </a:t>
            </a:r>
            <a:r>
              <a:rPr lang="en-US" dirty="0" smtClean="0"/>
              <a:t>MSU’s gas pipeline </a:t>
            </a:r>
            <a:r>
              <a:rPr lang="en-US" dirty="0"/>
              <a:t>SCADA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Traffic between the Master Terminal Unit (MTU) and the slave Remote Terminal Unit (RTU) was </a:t>
            </a:r>
            <a:r>
              <a:rPr lang="en-US" dirty="0" smtClean="0"/>
              <a:t>recorded in a Comma- Separated Values (CSV) file</a:t>
            </a:r>
            <a:endParaRPr lang="en-US" dirty="0"/>
          </a:p>
          <a:p>
            <a:pPr lvl="1"/>
            <a:r>
              <a:rPr lang="en-US" dirty="0"/>
              <a:t>He created 28 attacks/anomalies against </a:t>
            </a:r>
            <a:r>
              <a:rPr lang="en-US" dirty="0" smtClean="0"/>
              <a:t>the gas pipeline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Pipeline</a:t>
            </a:r>
            <a:endParaRPr lang="en-US" dirty="0"/>
          </a:p>
        </p:txBody>
      </p:sp>
      <p:pic>
        <p:nvPicPr>
          <p:cNvPr id="112" name="Content Placeholder 111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2217020"/>
            <a:ext cx="8229600" cy="29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0</TotalTime>
  <Words>2490</Words>
  <Application>Microsoft Office PowerPoint</Application>
  <PresentationFormat>On-screen Show (4:3)</PresentationFormat>
  <Paragraphs>409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Thesis Defense:  A new SCADA dataset for intrusion detection research</vt:lpstr>
      <vt:lpstr>Introduction: What are SCADA systems?</vt:lpstr>
      <vt:lpstr>Typical SCADA topology</vt:lpstr>
      <vt:lpstr>Security Issues with SCADA systems</vt:lpstr>
      <vt:lpstr>Motivation</vt:lpstr>
      <vt:lpstr>Motivation</vt:lpstr>
      <vt:lpstr>Motivation</vt:lpstr>
      <vt:lpstr>Research Problem</vt:lpstr>
      <vt:lpstr>Gas Pipeline</vt:lpstr>
      <vt:lpstr>MODBUS Protocol</vt:lpstr>
      <vt:lpstr>Research Problem </vt:lpstr>
      <vt:lpstr>Research Problem</vt:lpstr>
      <vt:lpstr>Research Contribution</vt:lpstr>
      <vt:lpstr>Research Contribution</vt:lpstr>
      <vt:lpstr>Raw Dataset</vt:lpstr>
      <vt:lpstr>ARFF Dataset</vt:lpstr>
      <vt:lpstr>ARFF Feature List</vt:lpstr>
      <vt:lpstr>Gas Pipeline Datasets</vt:lpstr>
      <vt:lpstr>Attacks on Gas Pipeline</vt:lpstr>
      <vt:lpstr>Dataset Collection Framework</vt:lpstr>
      <vt:lpstr>How Do I Know the Dataset Improved?</vt:lpstr>
      <vt:lpstr>Problems with Previous Dataset</vt:lpstr>
      <vt:lpstr>Algorithm Selection</vt:lpstr>
      <vt:lpstr>Results from Algorithms</vt:lpstr>
      <vt:lpstr>Normal vs attack traffic</vt:lpstr>
      <vt:lpstr>False Positive Rates </vt:lpstr>
      <vt:lpstr>Precision and Recall</vt:lpstr>
      <vt:lpstr>Precision and Recall</vt:lpstr>
      <vt:lpstr>MPCI: Setpoint Coverage Comparison</vt:lpstr>
      <vt:lpstr>MPCI: PID DB Coverage Comparison</vt:lpstr>
      <vt:lpstr>MSCI: System Control Mode Coverage</vt:lpstr>
      <vt:lpstr>Attack Patterns to Features</vt:lpstr>
      <vt:lpstr>Conclusions</vt:lpstr>
      <vt:lpstr>Future Work</vt:lpstr>
      <vt:lpstr>References</vt:lpstr>
      <vt:lpstr>Questions/Comments?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2015-04-27T02:30:55Z</dcterms:created>
  <dcterms:modified xsi:type="dcterms:W3CDTF">2015-06-19T13:48:02Z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