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embeddedFontLst>
    <p:embeddedFont>
      <p:font typeface="Source Sans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7F553A2-22A8-42FE-ACDA-579F0FD44426}">
  <a:tblStyle styleId="{F7F553A2-22A8-42FE-ACDA-579F0FD4442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ourceSansPro-bold.fntdata"/><Relationship Id="rId14" Type="http://schemas.openxmlformats.org/officeDocument/2006/relationships/slide" Target="slides/slide9.xml"/><Relationship Id="rId36" Type="http://schemas.openxmlformats.org/officeDocument/2006/relationships/font" Target="fonts/SourceSansPro-regular.fntdata"/><Relationship Id="rId17" Type="http://schemas.openxmlformats.org/officeDocument/2006/relationships/slide" Target="slides/slide12.xml"/><Relationship Id="rId39" Type="http://schemas.openxmlformats.org/officeDocument/2006/relationships/font" Target="fonts/SourceSansPro-boldItalic.fntdata"/><Relationship Id="rId16" Type="http://schemas.openxmlformats.org/officeDocument/2006/relationships/slide" Target="slides/slide11.xml"/><Relationship Id="rId38" Type="http://schemas.openxmlformats.org/officeDocument/2006/relationships/font" Target="fonts/SourceSansPr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Shape 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Shape 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8" name="Shape 8"/>
        <p:cNvGrpSpPr/>
        <p:nvPr/>
      </p:nvGrpSpPr>
      <p:grpSpPr>
        <a:xfrm>
          <a:off x="0" y="0"/>
          <a:ext cx="0" cy="0"/>
          <a:chOff x="0" y="0"/>
          <a:chExt cx="0" cy="0"/>
        </a:xfrm>
      </p:grpSpPr>
      <p:pic>
        <p:nvPicPr>
          <p:cNvPr id="9" name="Shape 9"/>
          <p:cNvPicPr preferRelativeResize="0"/>
          <p:nvPr/>
        </p:nvPicPr>
        <p:blipFill rotWithShape="1">
          <a:blip r:embed="rId2">
            <a:alphaModFix/>
          </a:blip>
          <a:srcRect b="0" l="0" r="0" t="0"/>
          <a:stretch/>
        </p:blipFill>
        <p:spPr>
          <a:xfrm>
            <a:off x="2304260" y="2425149"/>
            <a:ext cx="4535480" cy="1253225"/>
          </a:xfrm>
          <a:prstGeom prst="rect">
            <a:avLst/>
          </a:prstGeom>
          <a:noFill/>
          <a:ln>
            <a:noFill/>
          </a:ln>
        </p:spPr>
      </p:pic>
      <p:cxnSp>
        <p:nvCxnSpPr>
          <p:cNvPr id="10" name="Shape 10"/>
          <p:cNvCxnSpPr/>
          <p:nvPr/>
        </p:nvCxnSpPr>
        <p:spPr>
          <a:xfrm flipH="1" rot="10800000">
            <a:off x="724653" y="4874877"/>
            <a:ext cx="7694694" cy="15903"/>
          </a:xfrm>
          <a:prstGeom prst="straightConnector1">
            <a:avLst/>
          </a:prstGeom>
          <a:noFill/>
          <a:ln cap="flat" cmpd="sng" w="9525">
            <a:solidFill>
              <a:schemeClr val="lt1"/>
            </a:solidFill>
            <a:prstDash val="solid"/>
            <a:miter lim="800000"/>
            <a:headEnd len="sm" w="sm" type="none"/>
            <a:tailEnd len="sm" w="sm" type="none"/>
          </a:ln>
        </p:spPr>
      </p:cxnSp>
      <p:sp>
        <p:nvSpPr>
          <p:cNvPr id="11" name="Shape 11"/>
          <p:cNvSpPr txBox="1"/>
          <p:nvPr>
            <p:ph type="title"/>
          </p:nvPr>
        </p:nvSpPr>
        <p:spPr>
          <a:xfrm>
            <a:off x="617805" y="5067152"/>
            <a:ext cx="7886700" cy="285526"/>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2000"/>
              <a:buFont typeface="Source Sans Pro"/>
              <a:buNone/>
              <a:defRPr b="0" i="0" sz="2000" u="none" cap="none" strike="noStrike">
                <a:solidFill>
                  <a:schemeClr val="lt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Shape 12"/>
          <p:cNvSpPr txBox="1"/>
          <p:nvPr>
            <p:ph idx="1" type="subTitle"/>
          </p:nvPr>
        </p:nvSpPr>
        <p:spPr>
          <a:xfrm>
            <a:off x="617805" y="5365824"/>
            <a:ext cx="7886700" cy="262853"/>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lt1"/>
              </a:buClr>
              <a:buSzPts val="1400"/>
              <a:buFont typeface="Arial"/>
              <a:buNone/>
              <a:defRPr b="0" i="0" sz="1400" u="none" cap="none" strike="noStrike">
                <a:solidFill>
                  <a:schemeClr val="lt1"/>
                </a:solidFill>
                <a:latin typeface="Source Sans Pro"/>
                <a:ea typeface="Source Sans Pro"/>
                <a:cs typeface="Source Sans Pro"/>
                <a:sym typeface="Source Sans Pro"/>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Shape 1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1"/>
              </a:buClr>
              <a:buSzPts val="4500"/>
              <a:buFont typeface="Source Sans Pro"/>
              <a:buNone/>
              <a:defRPr b="0" i="0" sz="4500" u="none" cap="none" strike="noStrike">
                <a:solidFill>
                  <a:schemeClr val="lt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Shape 1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750"/>
              </a:spcBef>
              <a:spcAft>
                <a:spcPts val="0"/>
              </a:spcAft>
              <a:buClr>
                <a:schemeClr val="lt1"/>
              </a:buClr>
              <a:buSzPts val="1800"/>
              <a:buFont typeface="Arial"/>
              <a:buNone/>
              <a:defRPr b="0" i="0" sz="1800" u="none" cap="none" strike="noStrike">
                <a:solidFill>
                  <a:schemeClr val="lt1"/>
                </a:solidFill>
                <a:latin typeface="Source Sans Pro"/>
                <a:ea typeface="Source Sans Pro"/>
                <a:cs typeface="Source Sans Pro"/>
                <a:sym typeface="Source Sans Pro"/>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pic>
        <p:nvPicPr>
          <p:cNvPr id="16" name="Shape 16"/>
          <p:cNvPicPr preferRelativeResize="0"/>
          <p:nvPr/>
        </p:nvPicPr>
        <p:blipFill rotWithShape="1">
          <a:blip r:embed="rId2">
            <a:alphaModFix/>
          </a:blip>
          <a:srcRect b="0" l="0" r="0" t="0"/>
          <a:stretch/>
        </p:blipFill>
        <p:spPr>
          <a:xfrm>
            <a:off x="3563396" y="5951822"/>
            <a:ext cx="2017209" cy="5573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p:nvPr/>
        </p:nvSpPr>
        <p:spPr>
          <a:xfrm>
            <a:off x="1" y="0"/>
            <a:ext cx="9144000" cy="56345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Shape 19"/>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rgbClr val="1E73B9"/>
              </a:buClr>
              <a:buSzPts val="3300"/>
              <a:buFont typeface="Source Sans Pro"/>
              <a:buNone/>
              <a:defRPr b="0" i="0" sz="3300" u="none" cap="none" strike="noStrike">
                <a:solidFill>
                  <a:srgbClr val="1E73B9"/>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Shape 20"/>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rgbClr val="1E73B9"/>
              </a:buClr>
              <a:buSzPts val="2100"/>
              <a:buFont typeface="Arial"/>
              <a:buChar char="•"/>
              <a:defRPr b="0" i="0" sz="2100" u="none" cap="none" strike="noStrike">
                <a:solidFill>
                  <a:srgbClr val="1E73B9"/>
                </a:solidFill>
                <a:latin typeface="Source Sans Pro"/>
                <a:ea typeface="Source Sans Pro"/>
                <a:cs typeface="Source Sans Pro"/>
                <a:sym typeface="Source Sans Pro"/>
              </a:defRPr>
            </a:lvl1pPr>
            <a:lvl2pPr indent="-342900" lvl="1" marL="914400" marR="0" rtl="0" algn="l">
              <a:lnSpc>
                <a:spcPct val="90000"/>
              </a:lnSpc>
              <a:spcBef>
                <a:spcPts val="375"/>
              </a:spcBef>
              <a:spcAft>
                <a:spcPts val="0"/>
              </a:spcAft>
              <a:buClr>
                <a:srgbClr val="1E73B9"/>
              </a:buClr>
              <a:buSzPts val="1800"/>
              <a:buFont typeface="Arial"/>
              <a:buChar char="•"/>
              <a:defRPr b="0" i="0" sz="1800" u="none" cap="none" strike="noStrike">
                <a:solidFill>
                  <a:srgbClr val="1E73B9"/>
                </a:solidFill>
                <a:latin typeface="Source Sans Pro"/>
                <a:ea typeface="Source Sans Pro"/>
                <a:cs typeface="Source Sans Pro"/>
                <a:sym typeface="Source Sans Pro"/>
              </a:defRPr>
            </a:lvl2pPr>
            <a:lvl3pPr indent="-323850" lvl="2" marL="1371600" marR="0" rtl="0" algn="l">
              <a:lnSpc>
                <a:spcPct val="90000"/>
              </a:lnSpc>
              <a:spcBef>
                <a:spcPts val="375"/>
              </a:spcBef>
              <a:spcAft>
                <a:spcPts val="0"/>
              </a:spcAft>
              <a:buClr>
                <a:srgbClr val="1E73B9"/>
              </a:buClr>
              <a:buSzPts val="1500"/>
              <a:buFont typeface="Arial"/>
              <a:buChar char="•"/>
              <a:defRPr b="0" i="0" sz="1500" u="none" cap="none" strike="noStrike">
                <a:solidFill>
                  <a:srgbClr val="1E73B9"/>
                </a:solidFill>
                <a:latin typeface="Source Sans Pro"/>
                <a:ea typeface="Source Sans Pro"/>
                <a:cs typeface="Source Sans Pro"/>
                <a:sym typeface="Source Sans Pro"/>
              </a:defRPr>
            </a:lvl3pPr>
            <a:lvl4pPr indent="-314325" lvl="3" marL="1828800" marR="0" rtl="0" algn="l">
              <a:lnSpc>
                <a:spcPct val="90000"/>
              </a:lnSpc>
              <a:spcBef>
                <a:spcPts val="375"/>
              </a:spcBef>
              <a:spcAft>
                <a:spcPts val="0"/>
              </a:spcAft>
              <a:buClr>
                <a:srgbClr val="1E73B9"/>
              </a:buClr>
              <a:buSzPts val="1350"/>
              <a:buFont typeface="Arial"/>
              <a:buChar char="•"/>
              <a:defRPr b="0" i="0" sz="1350" u="none" cap="none" strike="noStrike">
                <a:solidFill>
                  <a:srgbClr val="1E73B9"/>
                </a:solidFill>
                <a:latin typeface="Source Sans Pro"/>
                <a:ea typeface="Source Sans Pro"/>
                <a:cs typeface="Source Sans Pro"/>
                <a:sym typeface="Source Sans Pro"/>
              </a:defRPr>
            </a:lvl4pPr>
            <a:lvl5pPr indent="-314325" lvl="4" marL="2286000" marR="0" rtl="0" algn="l">
              <a:lnSpc>
                <a:spcPct val="90000"/>
              </a:lnSpc>
              <a:spcBef>
                <a:spcPts val="375"/>
              </a:spcBef>
              <a:spcAft>
                <a:spcPts val="0"/>
              </a:spcAft>
              <a:buClr>
                <a:srgbClr val="1E73B9"/>
              </a:buClr>
              <a:buSzPts val="1350"/>
              <a:buFont typeface="Arial"/>
              <a:buChar char="•"/>
              <a:defRPr b="0" i="0" sz="1350" u="none" cap="none" strike="noStrike">
                <a:solidFill>
                  <a:srgbClr val="1E73B9"/>
                </a:solidFill>
                <a:latin typeface="Source Sans Pro"/>
                <a:ea typeface="Source Sans Pro"/>
                <a:cs typeface="Source Sans Pro"/>
                <a:sym typeface="Source Sans Pro"/>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1" name="Shape 21"/>
          <p:cNvPicPr preferRelativeResize="0"/>
          <p:nvPr/>
        </p:nvPicPr>
        <p:blipFill rotWithShape="1">
          <a:blip r:embed="rId2">
            <a:alphaModFix/>
          </a:blip>
          <a:srcRect b="0" l="0" r="0" t="0"/>
          <a:stretch/>
        </p:blipFill>
        <p:spPr>
          <a:xfrm>
            <a:off x="3563396" y="5951822"/>
            <a:ext cx="2017209" cy="557387"/>
          </a:xfrm>
          <a:prstGeom prst="rect">
            <a:avLst/>
          </a:prstGeom>
          <a:noFill/>
          <a:ln>
            <a:noFill/>
          </a:ln>
        </p:spPr>
      </p:pic>
      <p:cxnSp>
        <p:nvCxnSpPr>
          <p:cNvPr id="22" name="Shape 22"/>
          <p:cNvCxnSpPr/>
          <p:nvPr/>
        </p:nvCxnSpPr>
        <p:spPr>
          <a:xfrm>
            <a:off x="733689" y="1058374"/>
            <a:ext cx="7705536" cy="2187"/>
          </a:xfrm>
          <a:prstGeom prst="straightConnector1">
            <a:avLst/>
          </a:prstGeom>
          <a:noFill/>
          <a:ln cap="flat" cmpd="sng" w="9525">
            <a:solidFill>
              <a:srgbClr val="1E73B9"/>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E73B9"/>
        </a:solidFill>
      </p:bgPr>
    </p:bg>
    <p:spTree>
      <p:nvGrpSpPr>
        <p:cNvPr id="5" name="Shape 5"/>
        <p:cNvGrpSpPr/>
        <p:nvPr/>
      </p:nvGrpSpPr>
      <p:grpSpPr>
        <a:xfrm>
          <a:off x="0" y="0"/>
          <a:ext cx="0" cy="0"/>
          <a:chOff x="0" y="0"/>
          <a:chExt cx="0" cy="0"/>
        </a:xfrm>
      </p:grpSpPr>
      <p:sp>
        <p:nvSpPr>
          <p:cNvPr id="6" name="Shape 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Software" TargetMode="External"/><Relationship Id="rId4" Type="http://schemas.openxmlformats.org/officeDocument/2006/relationships/hyperlink" Target="https://en.wikipedia.org/wiki/Profession" TargetMode="External"/><Relationship Id="rId5" Type="http://schemas.openxmlformats.org/officeDocument/2006/relationships/hyperlink" Target="https://en.wikipedia.org/wiki/Engineering" TargetMode="External"/><Relationship Id="rId6" Type="http://schemas.openxmlformats.org/officeDocument/2006/relationships/hyperlink" Target="https://en.wikipedia.org/wiki/Scientific_knowledge" TargetMode="External"/><Relationship Id="rId7" Type="http://schemas.openxmlformats.org/officeDocument/2006/relationships/hyperlink" Target="https://en.wikipedia.org/wiki/Mathematics" TargetMode="External"/><Relationship Id="rId8" Type="http://schemas.openxmlformats.org/officeDocument/2006/relationships/hyperlink" Target="https://en.wikipedia.org/wiki/Ingenu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ph type="title"/>
          </p:nvPr>
        </p:nvSpPr>
        <p:spPr>
          <a:xfrm>
            <a:off x="617805" y="5098460"/>
            <a:ext cx="7886700" cy="28552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Source Sans Pro"/>
              <a:buNone/>
            </a:pPr>
            <a:r>
              <a:rPr b="0" i="0" lang="en-US" sz="1800" u="none" cap="none" strike="noStrike">
                <a:solidFill>
                  <a:schemeClr val="lt1"/>
                </a:solidFill>
                <a:latin typeface="Source Sans Pro"/>
                <a:ea typeface="Source Sans Pro"/>
                <a:cs typeface="Source Sans Pro"/>
                <a:sym typeface="Source Sans Pro"/>
              </a:rPr>
              <a:t>INTRODUCTION. USING VERSION CONTROL SYSTEM</a:t>
            </a:r>
            <a:endParaRPr/>
          </a:p>
        </p:txBody>
      </p:sp>
      <p:sp>
        <p:nvSpPr>
          <p:cNvPr id="28" name="Shape 28"/>
          <p:cNvSpPr txBox="1"/>
          <p:nvPr>
            <p:ph idx="1" type="subTitle"/>
          </p:nvPr>
        </p:nvSpPr>
        <p:spPr>
          <a:xfrm>
            <a:off x="617805" y="5662387"/>
            <a:ext cx="7886700" cy="262853"/>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lt1"/>
              </a:buClr>
              <a:buSzPts val="1400"/>
              <a:buFont typeface="Arial"/>
              <a:buNone/>
            </a:pPr>
            <a:r>
              <a:rPr b="0" i="0" lang="en-US" sz="1400" u="none" cap="none" strike="noStrike">
                <a:solidFill>
                  <a:schemeClr val="lt1"/>
                </a:solidFill>
                <a:latin typeface="Source Sans Pro"/>
                <a:ea typeface="Source Sans Pro"/>
                <a:cs typeface="Source Sans Pro"/>
                <a:sym typeface="Source Sans Pro"/>
              </a:rPr>
              <a:t>YURII HOHAN</a:t>
            </a:r>
            <a:endParaRPr/>
          </a:p>
        </p:txBody>
      </p:sp>
      <p:sp>
        <p:nvSpPr>
          <p:cNvPr id="29" name="Shape 29"/>
          <p:cNvSpPr/>
          <p:nvPr/>
        </p:nvSpPr>
        <p:spPr>
          <a:xfrm>
            <a:off x="2280697" y="4450728"/>
            <a:ext cx="3637663"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Continous staff improvement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VERSION CONTROL SYSTEM MOTIVATION</a:t>
            </a:r>
            <a:endParaRPr b="0" i="0" sz="3300" u="none" cap="none" strike="noStrike">
              <a:solidFill>
                <a:srgbClr val="1E73B9"/>
              </a:solidFill>
              <a:latin typeface="Source Sans Pro"/>
              <a:ea typeface="Source Sans Pro"/>
              <a:cs typeface="Source Sans Pro"/>
              <a:sym typeface="Source Sans Pro"/>
            </a:endParaRPr>
          </a:p>
        </p:txBody>
      </p:sp>
      <p:pic>
        <p:nvPicPr>
          <p:cNvPr descr="https://documents.lucidchart.com/documents/3a58065e-4c43-4a04-b674-723d9303674f/pages/Bpm6YTCO4NdU?a=2929&amp;x=40&amp;y=763&amp;w=325&amp;h=264&amp;store=1&amp;accept=image%2F*&amp;auth=LCA%20d7f80be005dc1df54e7003399f7e22313eca4068-ts%3D1466168371" id="84" name="Shape 84"/>
          <p:cNvPicPr preferRelativeResize="0"/>
          <p:nvPr/>
        </p:nvPicPr>
        <p:blipFill rotWithShape="1">
          <a:blip r:embed="rId3">
            <a:alphaModFix/>
          </a:blip>
          <a:srcRect b="0" l="0" r="0" t="0"/>
          <a:stretch/>
        </p:blipFill>
        <p:spPr>
          <a:xfrm>
            <a:off x="5949546" y="3479373"/>
            <a:ext cx="2314575" cy="1885950"/>
          </a:xfrm>
          <a:prstGeom prst="rect">
            <a:avLst/>
          </a:prstGeom>
          <a:noFill/>
          <a:ln>
            <a:noFill/>
          </a:ln>
        </p:spPr>
      </p:pic>
      <p:sp>
        <p:nvSpPr>
          <p:cNvPr id="85" name="Shape 85"/>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rgbClr val="1E73B9"/>
              </a:buClr>
              <a:buSzPts val="1800"/>
              <a:buFont typeface="Arial"/>
              <a:buChar char="•"/>
            </a:pPr>
            <a:r>
              <a:rPr b="1" i="0" lang="en-US" sz="1800" u="none" cap="none" strike="noStrike">
                <a:solidFill>
                  <a:srgbClr val="1E73B9"/>
                </a:solidFill>
                <a:latin typeface="Source Sans Pro"/>
                <a:ea typeface="Source Sans Pro"/>
                <a:cs typeface="Source Sans Pro"/>
                <a:sym typeface="Source Sans Pro"/>
              </a:rPr>
              <a:t>Version control </a:t>
            </a:r>
            <a:r>
              <a:rPr b="0" i="0" lang="en-US" sz="1800" u="none" cap="none" strike="noStrike">
                <a:solidFill>
                  <a:srgbClr val="1E73B9"/>
                </a:solidFill>
                <a:latin typeface="Source Sans Pro"/>
                <a:ea typeface="Source Sans Pro"/>
                <a:cs typeface="Source Sans Pro"/>
                <a:sym typeface="Source Sans Pro"/>
              </a:rPr>
              <a:t>is a system that records changes to a file or set of files over time so that you can recall specific versions later</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It can  be useful not only for a developer, but also for a graphic designer, web designer.</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It is like a “time machine”!</a:t>
            </a:r>
            <a:endParaRPr/>
          </a:p>
          <a:p>
            <a:pPr indent="-342900" lvl="1" marL="685800" marR="0" rtl="0" algn="just">
              <a:lnSpc>
                <a:spcPct val="90000"/>
              </a:lnSpc>
              <a:spcBef>
                <a:spcPts val="375"/>
              </a:spcBef>
              <a:spcAft>
                <a:spcPts val="0"/>
              </a:spcAft>
              <a:buClr>
                <a:srgbClr val="1E73B9"/>
              </a:buClr>
              <a:buSzPts val="1500"/>
              <a:buFont typeface="Calibri"/>
              <a:buAutoNum type="arabicPeriod"/>
            </a:pPr>
            <a:r>
              <a:rPr b="0" i="0" lang="en-US" sz="1500" u="none" cap="none" strike="noStrike">
                <a:solidFill>
                  <a:srgbClr val="1E73B9"/>
                </a:solidFill>
                <a:latin typeface="Source Sans Pro"/>
                <a:ea typeface="Source Sans Pro"/>
                <a:cs typeface="Source Sans Pro"/>
                <a:sym typeface="Source Sans Pro"/>
              </a:rPr>
              <a:t>You can recover an older version</a:t>
            </a:r>
            <a:endParaRPr/>
          </a:p>
          <a:p>
            <a:pPr indent="-342900" lvl="1" marL="685800" marR="0" rtl="0" algn="just">
              <a:lnSpc>
                <a:spcPct val="90000"/>
              </a:lnSpc>
              <a:spcBef>
                <a:spcPts val="375"/>
              </a:spcBef>
              <a:spcAft>
                <a:spcPts val="0"/>
              </a:spcAft>
              <a:buClr>
                <a:srgbClr val="1E73B9"/>
              </a:buClr>
              <a:buSzPts val="1500"/>
              <a:buFont typeface="Calibri"/>
              <a:buAutoNum type="arabicPeriod"/>
            </a:pPr>
            <a:r>
              <a:rPr b="0" i="0" lang="en-US" sz="1500" u="none" cap="none" strike="noStrike">
                <a:solidFill>
                  <a:srgbClr val="1E73B9"/>
                </a:solidFill>
                <a:latin typeface="Source Sans Pro"/>
                <a:ea typeface="Source Sans Pro"/>
                <a:cs typeface="Source Sans Pro"/>
                <a:sym typeface="Source Sans Pro"/>
              </a:rPr>
              <a:t>Examine the history of the project</a:t>
            </a:r>
            <a:endParaRPr/>
          </a:p>
          <a:p>
            <a:pPr indent="-342900" lvl="1" marL="685800" marR="0" rtl="0" algn="just">
              <a:lnSpc>
                <a:spcPct val="90000"/>
              </a:lnSpc>
              <a:spcBef>
                <a:spcPts val="375"/>
              </a:spcBef>
              <a:spcAft>
                <a:spcPts val="0"/>
              </a:spcAft>
              <a:buClr>
                <a:srgbClr val="1E73B9"/>
              </a:buClr>
              <a:buSzPts val="1500"/>
              <a:buFont typeface="Calibri"/>
              <a:buAutoNum type="arabicPeriod"/>
            </a:pPr>
            <a:r>
              <a:rPr b="0" i="0" lang="en-US" sz="1500" u="none" cap="none" strike="noStrike">
                <a:solidFill>
                  <a:srgbClr val="1E73B9"/>
                </a:solidFill>
                <a:latin typeface="Source Sans Pro"/>
                <a:ea typeface="Source Sans Pro"/>
                <a:cs typeface="Source Sans Pro"/>
                <a:sym typeface="Source Sans Pro"/>
              </a:rPr>
              <a:t>Resolve conflicts when working in a team</a:t>
            </a:r>
            <a:endParaRPr/>
          </a:p>
          <a:p>
            <a:pPr indent="-342900" lvl="1" marL="685800" marR="0" rtl="0" algn="just">
              <a:lnSpc>
                <a:spcPct val="90000"/>
              </a:lnSpc>
              <a:spcBef>
                <a:spcPts val="375"/>
              </a:spcBef>
              <a:spcAft>
                <a:spcPts val="0"/>
              </a:spcAft>
              <a:buClr>
                <a:srgbClr val="1E73B9"/>
              </a:buClr>
              <a:buSzPts val="1500"/>
              <a:buFont typeface="Calibri"/>
              <a:buAutoNum type="arabicPeriod"/>
            </a:pPr>
            <a:r>
              <a:rPr b="0" i="0" lang="en-US" sz="1500" u="none" cap="none" strike="noStrike">
                <a:solidFill>
                  <a:srgbClr val="1E73B9"/>
                </a:solidFill>
                <a:latin typeface="Source Sans Pro"/>
                <a:ea typeface="Source Sans Pro"/>
                <a:cs typeface="Source Sans Pro"/>
                <a:sym typeface="Source Sans Pro"/>
              </a:rPr>
              <a:t>Have many versions of the product easy to control</a:t>
            </a:r>
            <a:endParaRPr b="0" i="0" sz="1800" u="none" cap="none" strike="noStrike">
              <a:solidFill>
                <a:srgbClr val="1E73B9"/>
              </a:solidFill>
              <a:latin typeface="Source Sans Pro"/>
              <a:ea typeface="Source Sans Pro"/>
              <a:cs typeface="Source Sans Pro"/>
              <a:sym typeface="Source Sans Pro"/>
            </a:endParaRPr>
          </a:p>
          <a:p>
            <a:pPr indent="-171450" lvl="0" marL="171450" marR="0" rtl="0" algn="just">
              <a:lnSpc>
                <a:spcPct val="90000"/>
              </a:lnSpc>
              <a:spcBef>
                <a:spcPts val="750"/>
              </a:spcBef>
              <a:spcAft>
                <a:spcPts val="0"/>
              </a:spcAft>
              <a:buClr>
                <a:srgbClr val="1E73B9"/>
              </a:buClr>
              <a:buSzPts val="1800"/>
              <a:buFont typeface="Arial"/>
              <a:buChar char="•"/>
            </a:pPr>
            <a:r>
              <a:rPr b="1" i="0" lang="en-US" sz="1800" u="none" cap="none" strike="noStrike">
                <a:solidFill>
                  <a:srgbClr val="1E73B9"/>
                </a:solidFill>
                <a:latin typeface="Source Sans Pro"/>
                <a:ea typeface="Source Sans Pro"/>
                <a:cs typeface="Source Sans Pro"/>
                <a:sym typeface="Source Sans Pro"/>
              </a:rPr>
              <a:t>Repository </a:t>
            </a:r>
            <a:r>
              <a:rPr b="0" i="0" lang="en-US" sz="1800" u="none" cap="none" strike="noStrike">
                <a:solidFill>
                  <a:srgbClr val="1E73B9"/>
                </a:solidFill>
                <a:latin typeface="Source Sans Pro"/>
                <a:ea typeface="Source Sans Pro"/>
                <a:cs typeface="Source Sans Pro"/>
                <a:sym typeface="Source Sans Pro"/>
              </a:rPr>
              <a:t>is the store of the project’s data</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Changeset  - a group of changes made in different files.</a:t>
            </a:r>
            <a:endParaRPr/>
          </a:p>
          <a:p>
            <a:pPr indent="-76200" lvl="0" marL="171450" marR="0" rtl="0" algn="just">
              <a:lnSpc>
                <a:spcPct val="90000"/>
              </a:lnSpc>
              <a:spcBef>
                <a:spcPts val="750"/>
              </a:spcBef>
              <a:spcAft>
                <a:spcPts val="0"/>
              </a:spcAft>
              <a:buClr>
                <a:srgbClr val="1E73B9"/>
              </a:buClr>
              <a:buSzPts val="1500"/>
              <a:buFont typeface="Arial"/>
              <a:buNone/>
            </a:pPr>
            <a:r>
              <a:t/>
            </a:r>
            <a:endParaRPr b="0" i="0" sz="1500" u="none" cap="none" strike="noStrike">
              <a:solidFill>
                <a:srgbClr val="1E73B9"/>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MODELS OF VCS</a:t>
            </a:r>
            <a:endParaRPr/>
          </a:p>
        </p:txBody>
      </p:sp>
      <p:sp>
        <p:nvSpPr>
          <p:cNvPr id="91" name="Shape 91"/>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Client-server model (Centralized) </a:t>
            </a:r>
            <a:endParaRPr/>
          </a:p>
          <a:p>
            <a:pPr indent="0" lvl="1" marL="342900" marR="0" rtl="0" algn="l">
              <a:lnSpc>
                <a:spcPct val="90000"/>
              </a:lnSpc>
              <a:spcBef>
                <a:spcPts val="375"/>
              </a:spcBef>
              <a:spcAft>
                <a:spcPts val="0"/>
              </a:spcAft>
              <a:buClr>
                <a:srgbClr val="1E73B9"/>
              </a:buClr>
              <a:buSzPts val="1800"/>
              <a:buFont typeface="Arial"/>
              <a:buNone/>
            </a:pPr>
            <a:r>
              <a:rPr b="0" i="0" lang="en-US" sz="1800" u="none" cap="none" strike="noStrike">
                <a:solidFill>
                  <a:srgbClr val="1E73B9"/>
                </a:solidFill>
                <a:latin typeface="Source Sans Pro"/>
                <a:ea typeface="Source Sans Pro"/>
                <a:cs typeface="Source Sans Pro"/>
                <a:sym typeface="Source Sans Pro"/>
              </a:rPr>
              <a:t>1.  Uses Client-Server architecture</a:t>
            </a:r>
            <a:endParaRPr/>
          </a:p>
          <a:p>
            <a:pPr indent="-342900" lvl="1" marL="685800" marR="0" rtl="0" algn="l">
              <a:lnSpc>
                <a:spcPct val="90000"/>
              </a:lnSpc>
              <a:spcBef>
                <a:spcPts val="375"/>
              </a:spcBef>
              <a:spcAft>
                <a:spcPts val="0"/>
              </a:spcAft>
              <a:buClr>
                <a:srgbClr val="1E73B9"/>
              </a:buClr>
              <a:buSzPts val="1800"/>
              <a:buFont typeface="Arial"/>
              <a:buAutoNum type="arabicPeriod" startAt="2"/>
            </a:pPr>
            <a:r>
              <a:rPr b="0" i="0" lang="en-US" sz="1800" u="none" cap="none" strike="noStrike">
                <a:solidFill>
                  <a:srgbClr val="1E73B9"/>
                </a:solidFill>
                <a:latin typeface="Source Sans Pro"/>
                <a:ea typeface="Source Sans Pro"/>
                <a:cs typeface="Source Sans Pro"/>
                <a:sym typeface="Source Sans Pro"/>
              </a:rPr>
              <a:t>Based on the idea that there is a single “central” copy of the project somewhere on the server. </a:t>
            </a:r>
            <a:endParaRPr/>
          </a:p>
          <a:p>
            <a:pPr indent="-342900" lvl="1" marL="685800" marR="0" rtl="0" algn="l">
              <a:lnSpc>
                <a:spcPct val="90000"/>
              </a:lnSpc>
              <a:spcBef>
                <a:spcPts val="375"/>
              </a:spcBef>
              <a:spcAft>
                <a:spcPts val="0"/>
              </a:spcAft>
              <a:buClr>
                <a:srgbClr val="1E73B9"/>
              </a:buClr>
              <a:buSzPts val="1800"/>
              <a:buFont typeface="Arial"/>
              <a:buAutoNum type="arabicPeriod" startAt="2"/>
            </a:pPr>
            <a:r>
              <a:rPr b="0" i="0" lang="en-US" sz="1800" u="none" cap="none" strike="noStrike">
                <a:solidFill>
                  <a:srgbClr val="1E73B9"/>
                </a:solidFill>
                <a:latin typeface="Source Sans Pro"/>
                <a:ea typeface="Source Sans Pro"/>
                <a:cs typeface="Source Sans Pro"/>
                <a:sym typeface="Source Sans Pro"/>
              </a:rPr>
              <a:t>All programmers “commit” their changes to the central repository</a:t>
            </a:r>
            <a:endParaRPr/>
          </a:p>
          <a:p>
            <a:pPr indent="-342900" lvl="1" marL="685800" marR="0" rtl="0" algn="l">
              <a:lnSpc>
                <a:spcPct val="90000"/>
              </a:lnSpc>
              <a:spcBef>
                <a:spcPts val="375"/>
              </a:spcBef>
              <a:spcAft>
                <a:spcPts val="0"/>
              </a:spcAft>
              <a:buClr>
                <a:srgbClr val="1E73B9"/>
              </a:buClr>
              <a:buSzPts val="1800"/>
              <a:buFont typeface="Arial"/>
              <a:buAutoNum type="arabicPeriod" startAt="2"/>
            </a:pPr>
            <a:r>
              <a:rPr b="0" i="0" lang="en-US" sz="1800" u="none" cap="none" strike="noStrike">
                <a:solidFill>
                  <a:srgbClr val="1E73B9"/>
                </a:solidFill>
                <a:latin typeface="Source Sans Pro"/>
                <a:ea typeface="Source Sans Pro"/>
                <a:cs typeface="Source Sans Pro"/>
                <a:sym typeface="Source Sans Pro"/>
              </a:rPr>
              <a:t>Examples : CVS, SVN, TFS, etc</a:t>
            </a:r>
            <a:endParaRPr b="0" i="0" sz="1800" u="none" cap="none" strike="noStrike">
              <a:solidFill>
                <a:srgbClr val="1E73B9"/>
              </a:solidFill>
              <a:latin typeface="Source Sans Pro"/>
              <a:ea typeface="Source Sans Pro"/>
              <a:cs typeface="Source Sans Pro"/>
              <a:sym typeface="Source Sans Pro"/>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Distributed model </a:t>
            </a:r>
            <a:endParaRPr/>
          </a:p>
          <a:p>
            <a:pPr indent="-342900" lvl="1" marL="685800" marR="0" rtl="0" algn="l">
              <a:lnSpc>
                <a:spcPct val="90000"/>
              </a:lnSpc>
              <a:spcBef>
                <a:spcPts val="375"/>
              </a:spcBef>
              <a:spcAft>
                <a:spcPts val="0"/>
              </a:spcAft>
              <a:buClr>
                <a:srgbClr val="1E73B9"/>
              </a:buClr>
              <a:buSzPts val="1800"/>
              <a:buFont typeface="Arial"/>
              <a:buAutoNum type="arabicPeriod"/>
            </a:pPr>
            <a:r>
              <a:rPr b="0" i="0" lang="en-US" sz="1800" u="none" cap="none" strike="noStrike">
                <a:solidFill>
                  <a:srgbClr val="1E73B9"/>
                </a:solidFill>
                <a:latin typeface="Source Sans Pro"/>
                <a:ea typeface="Source Sans Pro"/>
                <a:cs typeface="Source Sans Pro"/>
                <a:sym typeface="Source Sans Pro"/>
              </a:rPr>
              <a:t>Uses distributed architecture</a:t>
            </a:r>
            <a:endParaRPr/>
          </a:p>
          <a:p>
            <a:pPr indent="-342900" lvl="1" marL="685800" marR="0" rtl="0" algn="l">
              <a:lnSpc>
                <a:spcPct val="90000"/>
              </a:lnSpc>
              <a:spcBef>
                <a:spcPts val="375"/>
              </a:spcBef>
              <a:spcAft>
                <a:spcPts val="0"/>
              </a:spcAft>
              <a:buClr>
                <a:srgbClr val="1E73B9"/>
              </a:buClr>
              <a:buSzPts val="1800"/>
              <a:buFont typeface="Arial"/>
              <a:buAutoNum type="arabicPeriod"/>
            </a:pPr>
            <a:r>
              <a:rPr b="0" i="0" lang="en-US" sz="1800" u="none" cap="none" strike="noStrike">
                <a:solidFill>
                  <a:srgbClr val="1E73B9"/>
                </a:solidFill>
                <a:latin typeface="Source Sans Pro"/>
                <a:ea typeface="Source Sans Pro"/>
                <a:cs typeface="Source Sans Pro"/>
                <a:sym typeface="Source Sans Pro"/>
              </a:rPr>
              <a:t>Based on the idea that each developer has its own repository with whole history. </a:t>
            </a:r>
            <a:endParaRPr/>
          </a:p>
          <a:p>
            <a:pPr indent="-342900" lvl="1" marL="685800" marR="0" rtl="0" algn="l">
              <a:lnSpc>
                <a:spcPct val="90000"/>
              </a:lnSpc>
              <a:spcBef>
                <a:spcPts val="375"/>
              </a:spcBef>
              <a:spcAft>
                <a:spcPts val="0"/>
              </a:spcAft>
              <a:buClr>
                <a:srgbClr val="1E73B9"/>
              </a:buClr>
              <a:buSzPts val="1800"/>
              <a:buFont typeface="Arial"/>
              <a:buAutoNum type="arabicPeriod"/>
            </a:pPr>
            <a:r>
              <a:rPr b="0" i="0" lang="en-US" sz="1800" u="none" cap="none" strike="noStrike">
                <a:solidFill>
                  <a:srgbClr val="1E73B9"/>
                </a:solidFill>
                <a:latin typeface="Source Sans Pro"/>
                <a:ea typeface="Source Sans Pro"/>
                <a:cs typeface="Source Sans Pro"/>
                <a:sym typeface="Source Sans Pro"/>
              </a:rPr>
              <a:t>All programmers can synchronize their changes between each other without any central repository</a:t>
            </a:r>
            <a:endParaRPr/>
          </a:p>
          <a:p>
            <a:pPr indent="-342900" lvl="1" marL="685800" marR="0" rtl="0" algn="l">
              <a:lnSpc>
                <a:spcPct val="90000"/>
              </a:lnSpc>
              <a:spcBef>
                <a:spcPts val="375"/>
              </a:spcBef>
              <a:spcAft>
                <a:spcPts val="0"/>
              </a:spcAft>
              <a:buClr>
                <a:srgbClr val="1E73B9"/>
              </a:buClr>
              <a:buSzPts val="1800"/>
              <a:buFont typeface="Arial"/>
              <a:buAutoNum type="arabicPeriod"/>
            </a:pPr>
            <a:r>
              <a:rPr b="0" i="0" lang="en-US" sz="1800" u="none" cap="none" strike="noStrike">
                <a:solidFill>
                  <a:srgbClr val="1E73B9"/>
                </a:solidFill>
                <a:latin typeface="Source Sans Pro"/>
                <a:ea typeface="Source Sans Pro"/>
                <a:cs typeface="Source Sans Pro"/>
                <a:sym typeface="Source Sans Pro"/>
              </a:rPr>
              <a:t>Examples: Mercurial, Git, Bazaar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914100" y="0"/>
            <a:ext cx="7315810" cy="6857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descr="https://documents.lucidchart.com/documents/3a58065e-4c43-4a04-b674-723d9303674f/pages/Bpm6YTCO4NdU?a=2850&amp;x=69&amp;y=15&amp;w=688&amp;h=545&amp;store=1&amp;accept=image%2F*&amp;auth=LCA%205351425481129aa7e4c32b52bd0de15d1699259d-ts%3D1466166303" id="101" name="Shape 101"/>
          <p:cNvPicPr preferRelativeResize="0"/>
          <p:nvPr/>
        </p:nvPicPr>
        <p:blipFill rotWithShape="1">
          <a:blip r:embed="rId3">
            <a:alphaModFix/>
          </a:blip>
          <a:srcRect b="0" l="0" r="0" t="0"/>
          <a:stretch/>
        </p:blipFill>
        <p:spPr>
          <a:xfrm>
            <a:off x="5012575" y="1553034"/>
            <a:ext cx="3932053" cy="3114780"/>
          </a:xfrm>
          <a:prstGeom prst="rect">
            <a:avLst/>
          </a:prstGeom>
          <a:noFill/>
          <a:ln>
            <a:noFill/>
          </a:ln>
        </p:spPr>
      </p:pic>
      <p:sp>
        <p:nvSpPr>
          <p:cNvPr id="102" name="Shape 102"/>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CENTRALIZED VCS</a:t>
            </a:r>
            <a:endParaRPr/>
          </a:p>
        </p:txBody>
      </p:sp>
      <p:sp>
        <p:nvSpPr>
          <p:cNvPr id="103" name="Shape 103"/>
          <p:cNvSpPr txBox="1"/>
          <p:nvPr>
            <p:ph idx="1" type="body"/>
          </p:nvPr>
        </p:nvSpPr>
        <p:spPr>
          <a:xfrm>
            <a:off x="628649" y="1261366"/>
            <a:ext cx="4899315" cy="4145521"/>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The main authority is repository server. The server keeps the entire history of all changes.</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All developers know only about the central repository server. All changes are sent to central server. In order to share a change with another developer the change must be “committed” to server.</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Each developer has its own working copy on local machine. Working copy is a snapshot of files at certain point in time.</a:t>
            </a:r>
            <a:endParaRPr/>
          </a:p>
          <a:p>
            <a:pPr indent="-38100" lvl="0" marL="171450" marR="0" rtl="0" algn="l">
              <a:lnSpc>
                <a:spcPct val="90000"/>
              </a:lnSpc>
              <a:spcBef>
                <a:spcPts val="75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descr="https://documents.lucidchart.com/documents/3a58065e-4c43-4a04-b674-723d9303674f/pages/Bpm6YTCO4NdU?a=2850&amp;x=793&amp;y=366&amp;w=699&amp;h=523&amp;store=1&amp;accept=image%2F*&amp;auth=LCA%20a7ea4f2989b372c729c79eadd1918aa74a756ab0-ts%3D1466166303" id="108" name="Shape 108"/>
          <p:cNvPicPr preferRelativeResize="0"/>
          <p:nvPr/>
        </p:nvPicPr>
        <p:blipFill rotWithShape="1">
          <a:blip r:embed="rId3">
            <a:alphaModFix/>
          </a:blip>
          <a:srcRect b="0" l="0" r="0" t="0"/>
          <a:stretch/>
        </p:blipFill>
        <p:spPr>
          <a:xfrm>
            <a:off x="4880006" y="1182636"/>
            <a:ext cx="4263994" cy="3189858"/>
          </a:xfrm>
          <a:prstGeom prst="rect">
            <a:avLst/>
          </a:prstGeom>
          <a:noFill/>
          <a:ln>
            <a:noFill/>
          </a:ln>
        </p:spPr>
      </p:pic>
      <p:sp>
        <p:nvSpPr>
          <p:cNvPr id="109" name="Shape 109"/>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DISTRIBUTED VCS</a:t>
            </a:r>
            <a:endParaRPr/>
          </a:p>
        </p:txBody>
      </p:sp>
      <p:sp>
        <p:nvSpPr>
          <p:cNvPr id="110" name="Shape 110"/>
          <p:cNvSpPr txBox="1"/>
          <p:nvPr>
            <p:ph idx="1" type="body"/>
          </p:nvPr>
        </p:nvSpPr>
        <p:spPr>
          <a:xfrm>
            <a:off x="628650" y="1261366"/>
            <a:ext cx="4558492" cy="4145521"/>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Each developer has its own copy of repository with all changes. </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Each repository can be connected with as many repositories as needed</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Developer commit to local repository its changes.</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Developer can choose which changes to synchronize with other repositories.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WORKING PROCESS IN CENTRALIZED VCS</a:t>
            </a:r>
            <a:endParaRPr b="0" i="0" sz="3300" u="none" cap="none" strike="noStrike">
              <a:solidFill>
                <a:srgbClr val="1E73B9"/>
              </a:solidFill>
              <a:latin typeface="Source Sans Pro"/>
              <a:ea typeface="Source Sans Pro"/>
              <a:cs typeface="Source Sans Pro"/>
              <a:sym typeface="Source Sans Pro"/>
            </a:endParaRPr>
          </a:p>
        </p:txBody>
      </p:sp>
      <p:sp>
        <p:nvSpPr>
          <p:cNvPr id="116" name="Shape 116"/>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57150" lvl="0" marL="171450" marR="0" rtl="0" algn="just">
              <a:lnSpc>
                <a:spcPct val="90000"/>
              </a:lnSpc>
              <a:spcBef>
                <a:spcPts val="0"/>
              </a:spcBef>
              <a:spcAft>
                <a:spcPts val="0"/>
              </a:spcAft>
              <a:buClr>
                <a:srgbClr val="1E73B9"/>
              </a:buClr>
              <a:buSzPts val="1800"/>
              <a:buFont typeface="Arial"/>
              <a:buNone/>
            </a:pPr>
            <a:r>
              <a:t/>
            </a:r>
            <a:endParaRPr b="0" i="1" sz="1800" u="none" cap="none" strike="noStrike">
              <a:solidFill>
                <a:schemeClr val="dk1"/>
              </a:solidFill>
              <a:latin typeface="Arial"/>
              <a:ea typeface="Arial"/>
              <a:cs typeface="Arial"/>
              <a:sym typeface="Arial"/>
            </a:endParaRPr>
          </a:p>
        </p:txBody>
      </p:sp>
      <p:pic>
        <p:nvPicPr>
          <p:cNvPr descr="http://integrators.weebly.com/uploads/1/7/6/0/17600253/3087570_orig.jpg" id="117" name="Shape 117"/>
          <p:cNvPicPr preferRelativeResize="0"/>
          <p:nvPr/>
        </p:nvPicPr>
        <p:blipFill rotWithShape="1">
          <a:blip r:embed="rId3">
            <a:alphaModFix/>
          </a:blip>
          <a:srcRect b="0" l="0" r="0" t="0"/>
          <a:stretch/>
        </p:blipFill>
        <p:spPr>
          <a:xfrm>
            <a:off x="628650" y="1327269"/>
            <a:ext cx="7486650" cy="40796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WORKING PROCESS IN DISTRIBUTED VCS</a:t>
            </a:r>
            <a:endParaRPr b="0" i="0" sz="3300" u="none" cap="none" strike="noStrike">
              <a:solidFill>
                <a:srgbClr val="1E73B9"/>
              </a:solidFill>
              <a:latin typeface="Source Sans Pro"/>
              <a:ea typeface="Source Sans Pro"/>
              <a:cs typeface="Source Sans Pro"/>
              <a:sym typeface="Source Sans Pro"/>
            </a:endParaRPr>
          </a:p>
        </p:txBody>
      </p:sp>
      <p:pic>
        <p:nvPicPr>
          <p:cNvPr id="123" name="Shape 123"/>
          <p:cNvPicPr preferRelativeResize="0"/>
          <p:nvPr>
            <p:ph idx="1" type="body"/>
          </p:nvPr>
        </p:nvPicPr>
        <p:blipFill rotWithShape="1">
          <a:blip r:embed="rId3">
            <a:alphaModFix/>
          </a:blip>
          <a:srcRect b="0" l="0" r="0" t="0"/>
          <a:stretch/>
        </p:blipFill>
        <p:spPr>
          <a:xfrm>
            <a:off x="1595437" y="1456041"/>
            <a:ext cx="5953125" cy="352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CHECKOUT REPOSITORY</a:t>
            </a:r>
            <a:endParaRPr/>
          </a:p>
        </p:txBody>
      </p:sp>
      <p:sp>
        <p:nvSpPr>
          <p:cNvPr id="129" name="Shape 129"/>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1</a:t>
            </a:r>
            <a:endParaRPr/>
          </a:p>
          <a:p>
            <a:pPr indent="-38100" lvl="0" marL="171450" marR="0" rtl="0" algn="l">
              <a:lnSpc>
                <a:spcPct val="90000"/>
              </a:lnSpc>
              <a:spcBef>
                <a:spcPts val="75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a:p>
            <a:pPr indent="-38100" lvl="0" marL="171450" marR="0" rtl="0" algn="l">
              <a:lnSpc>
                <a:spcPct val="90000"/>
              </a:lnSpc>
              <a:spcBef>
                <a:spcPts val="75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a:p>
            <a:pPr indent="-38100" lvl="0" marL="171450" marR="0" rtl="0" algn="l">
              <a:lnSpc>
                <a:spcPct val="90000"/>
              </a:lnSpc>
              <a:spcBef>
                <a:spcPts val="75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a:p>
            <a:pPr indent="-38100" lvl="0" marL="171450" marR="0" rtl="0" algn="l">
              <a:lnSpc>
                <a:spcPct val="90000"/>
              </a:lnSpc>
              <a:spcBef>
                <a:spcPts val="75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a:p>
            <a:pPr indent="-38100" lvl="0" marL="171450" marR="0" rtl="0" algn="l">
              <a:lnSpc>
                <a:spcPct val="90000"/>
              </a:lnSpc>
              <a:spcBef>
                <a:spcPts val="75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a:p>
            <a:pPr indent="-38100" lvl="0" marL="171450" marR="0" rtl="0" algn="l">
              <a:lnSpc>
                <a:spcPct val="90000"/>
              </a:lnSpc>
              <a:spcBef>
                <a:spcPts val="75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2</a:t>
            </a:r>
            <a:endParaRPr/>
          </a:p>
        </p:txBody>
      </p:sp>
      <p:pic>
        <p:nvPicPr>
          <p:cNvPr id="130" name="Shape 130"/>
          <p:cNvPicPr preferRelativeResize="0"/>
          <p:nvPr/>
        </p:nvPicPr>
        <p:blipFill rotWithShape="1">
          <a:blip r:embed="rId3">
            <a:alphaModFix/>
          </a:blip>
          <a:srcRect b="0" l="0" r="0" t="0"/>
          <a:stretch/>
        </p:blipFill>
        <p:spPr>
          <a:xfrm>
            <a:off x="1127412" y="1261366"/>
            <a:ext cx="7718713" cy="2678144"/>
          </a:xfrm>
          <a:prstGeom prst="rect">
            <a:avLst/>
          </a:prstGeom>
          <a:noFill/>
          <a:ln>
            <a:noFill/>
          </a:ln>
        </p:spPr>
      </p:pic>
      <p:pic>
        <p:nvPicPr>
          <p:cNvPr id="131" name="Shape 131"/>
          <p:cNvPicPr preferRelativeResize="0"/>
          <p:nvPr/>
        </p:nvPicPr>
        <p:blipFill rotWithShape="1">
          <a:blip r:embed="rId4">
            <a:alphaModFix/>
          </a:blip>
          <a:srcRect b="0" l="0" r="0" t="0"/>
          <a:stretch/>
        </p:blipFill>
        <p:spPr>
          <a:xfrm>
            <a:off x="1216256" y="3900695"/>
            <a:ext cx="5314950" cy="1704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VISUAL STUDIO DIFF TOOL</a:t>
            </a:r>
            <a:endParaRPr/>
          </a:p>
        </p:txBody>
      </p:sp>
      <p:sp>
        <p:nvSpPr>
          <p:cNvPr id="137" name="Shape 137"/>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Shows the difference between two version of file</a:t>
            </a:r>
            <a:endParaRPr/>
          </a:p>
        </p:txBody>
      </p:sp>
      <p:pic>
        <p:nvPicPr>
          <p:cNvPr id="138" name="Shape 138"/>
          <p:cNvPicPr preferRelativeResize="0"/>
          <p:nvPr/>
        </p:nvPicPr>
        <p:blipFill rotWithShape="1">
          <a:blip r:embed="rId3">
            <a:alphaModFix/>
          </a:blip>
          <a:srcRect b="0" l="0" r="0" t="0"/>
          <a:stretch/>
        </p:blipFill>
        <p:spPr>
          <a:xfrm>
            <a:off x="353291" y="1658679"/>
            <a:ext cx="8429416" cy="37482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TEXT CONFLICT</a:t>
            </a:r>
            <a:endParaRPr b="0" i="0" sz="3300" u="none" cap="none" strike="noStrike">
              <a:solidFill>
                <a:srgbClr val="1E73B9"/>
              </a:solidFill>
              <a:latin typeface="Source Sans Pro"/>
              <a:ea typeface="Source Sans Pro"/>
              <a:cs typeface="Source Sans Pro"/>
              <a:sym typeface="Source Sans Pro"/>
            </a:endParaRPr>
          </a:p>
        </p:txBody>
      </p:sp>
      <p:sp>
        <p:nvSpPr>
          <p:cNvPr id="144" name="Shape 144"/>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Text conflicts happen when local changes have been made to a file and remote version also include changes to the file in such a way that it can not be automatically determined how they should be merged.</a:t>
            </a:r>
            <a:endParaRPr/>
          </a:p>
          <a:p>
            <a:pPr indent="-120650" lvl="0" marL="171450" marR="0" rtl="0" algn="just">
              <a:lnSpc>
                <a:spcPct val="90000"/>
              </a:lnSpc>
              <a:spcBef>
                <a:spcPts val="750"/>
              </a:spcBef>
              <a:spcAft>
                <a:spcPts val="0"/>
              </a:spcAft>
              <a:buClr>
                <a:srgbClr val="1E73B9"/>
              </a:buClr>
              <a:buSzPts val="800"/>
              <a:buFont typeface="Arial"/>
              <a:buNone/>
            </a:pPr>
            <a:r>
              <a:t/>
            </a:r>
            <a:endParaRPr b="0" i="0" sz="800" u="none" cap="none" strike="noStrike">
              <a:solidFill>
                <a:srgbClr val="1E73B9"/>
              </a:solidFill>
              <a:latin typeface="Source Sans Pro"/>
              <a:ea typeface="Source Sans Pro"/>
              <a:cs typeface="Source Sans Pro"/>
              <a:sym typeface="Source Sans Pro"/>
            </a:endParaRPr>
          </a:p>
          <a:p>
            <a:pPr indent="0" lvl="1" marL="342900" marR="0" rtl="0" algn="just">
              <a:lnSpc>
                <a:spcPct val="90000"/>
              </a:lnSpc>
              <a:spcBef>
                <a:spcPts val="375"/>
              </a:spcBef>
              <a:spcAft>
                <a:spcPts val="0"/>
              </a:spcAft>
              <a:buClr>
                <a:srgbClr val="1E73B9"/>
              </a:buClr>
              <a:buSzPts val="900"/>
              <a:buFont typeface="Arial"/>
              <a:buNone/>
            </a:pPr>
            <a:r>
              <a:rPr b="0" i="0" lang="en-US" sz="900" u="none" cap="none" strike="noStrike">
                <a:solidFill>
                  <a:srgbClr val="1E73B9"/>
                </a:solidFill>
                <a:latin typeface="Arial"/>
                <a:ea typeface="Arial"/>
                <a:cs typeface="Arial"/>
                <a:sym typeface="Arial"/>
              </a:rPr>
              <a:t> &lt;&lt;&lt;&lt;&lt;&lt;&lt; HEAD:mergetest</a:t>
            </a:r>
            <a:endParaRPr b="0" i="0" sz="900" u="none" cap="none" strike="noStrike">
              <a:solidFill>
                <a:srgbClr val="1E73B9"/>
              </a:solidFill>
              <a:latin typeface="Arial"/>
              <a:ea typeface="Arial"/>
              <a:cs typeface="Arial"/>
              <a:sym typeface="Arial"/>
            </a:endParaRPr>
          </a:p>
          <a:p>
            <a:pPr indent="0" lvl="1" marL="342900" marR="0" rtl="0" algn="just">
              <a:lnSpc>
                <a:spcPct val="90000"/>
              </a:lnSpc>
              <a:spcBef>
                <a:spcPts val="375"/>
              </a:spcBef>
              <a:spcAft>
                <a:spcPts val="0"/>
              </a:spcAft>
              <a:buClr>
                <a:srgbClr val="1E73B9"/>
              </a:buClr>
              <a:buSzPts val="900"/>
              <a:buFont typeface="Arial"/>
              <a:buNone/>
            </a:pPr>
            <a:r>
              <a:rPr b="0" i="0" lang="en-US" sz="900" u="none" cap="none" strike="noStrike">
                <a:solidFill>
                  <a:srgbClr val="1E73B9"/>
                </a:solidFill>
                <a:latin typeface="Arial"/>
                <a:ea typeface="Arial"/>
                <a:cs typeface="Arial"/>
                <a:sym typeface="Arial"/>
              </a:rPr>
              <a:t> This is my third line</a:t>
            </a:r>
            <a:endParaRPr/>
          </a:p>
          <a:p>
            <a:pPr indent="0" lvl="1" marL="342900" marR="0" rtl="0" algn="just">
              <a:lnSpc>
                <a:spcPct val="90000"/>
              </a:lnSpc>
              <a:spcBef>
                <a:spcPts val="375"/>
              </a:spcBef>
              <a:spcAft>
                <a:spcPts val="0"/>
              </a:spcAft>
              <a:buClr>
                <a:srgbClr val="1E73B9"/>
              </a:buClr>
              <a:buSzPts val="900"/>
              <a:buFont typeface="Arial"/>
              <a:buNone/>
            </a:pPr>
            <a:r>
              <a:rPr b="0" i="0" lang="en-US" sz="900" u="none" cap="none" strike="noStrike">
                <a:solidFill>
                  <a:srgbClr val="1E73B9"/>
                </a:solidFill>
                <a:latin typeface="Arial"/>
                <a:ea typeface="Arial"/>
                <a:cs typeface="Arial"/>
                <a:sym typeface="Arial"/>
              </a:rPr>
              <a:t> =======</a:t>
            </a:r>
            <a:endParaRPr/>
          </a:p>
          <a:p>
            <a:pPr indent="0" lvl="1" marL="342900" marR="0" rtl="0" algn="just">
              <a:lnSpc>
                <a:spcPct val="90000"/>
              </a:lnSpc>
              <a:spcBef>
                <a:spcPts val="375"/>
              </a:spcBef>
              <a:spcAft>
                <a:spcPts val="0"/>
              </a:spcAft>
              <a:buClr>
                <a:srgbClr val="1E73B9"/>
              </a:buClr>
              <a:buSzPts val="900"/>
              <a:buFont typeface="Arial"/>
              <a:buNone/>
            </a:pPr>
            <a:r>
              <a:rPr b="0" i="0" lang="en-US" sz="900" u="none" cap="none" strike="noStrike">
                <a:solidFill>
                  <a:srgbClr val="1E73B9"/>
                </a:solidFill>
                <a:latin typeface="Arial"/>
                <a:ea typeface="Arial"/>
                <a:cs typeface="Arial"/>
                <a:sym typeface="Arial"/>
              </a:rPr>
              <a:t> This is a fourth line I am adding</a:t>
            </a:r>
            <a:endParaRPr/>
          </a:p>
          <a:p>
            <a:pPr indent="0" lvl="1" marL="342900" marR="0" rtl="0" algn="just">
              <a:lnSpc>
                <a:spcPct val="90000"/>
              </a:lnSpc>
              <a:spcBef>
                <a:spcPts val="375"/>
              </a:spcBef>
              <a:spcAft>
                <a:spcPts val="0"/>
              </a:spcAft>
              <a:buClr>
                <a:srgbClr val="1E73B9"/>
              </a:buClr>
              <a:buSzPts val="900"/>
              <a:buFont typeface="Arial"/>
              <a:buNone/>
            </a:pPr>
            <a:r>
              <a:rPr b="0" i="0" lang="en-US" sz="900" u="none" cap="none" strike="noStrike">
                <a:solidFill>
                  <a:srgbClr val="1E73B9"/>
                </a:solidFill>
                <a:latin typeface="Arial"/>
                <a:ea typeface="Arial"/>
                <a:cs typeface="Arial"/>
                <a:sym typeface="Arial"/>
              </a:rPr>
              <a:t> &gt;&gt;&gt;&gt;&gt;&gt;&gt; 4e2b407f501b68f8588aa645acafffa0224b9b78:mergetest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Shape 3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4500"/>
              <a:buFont typeface="Source Sans Pro"/>
              <a:buNone/>
            </a:pPr>
            <a:r>
              <a:rPr b="0" i="0" lang="en-US" sz="4500" u="none" cap="none" strike="noStrike">
                <a:solidFill>
                  <a:schemeClr val="lt1"/>
                </a:solidFill>
                <a:latin typeface="Source Sans Pro"/>
                <a:ea typeface="Source Sans Pro"/>
                <a:cs typeface="Source Sans Pro"/>
                <a:sym typeface="Source Sans Pro"/>
              </a:rPr>
              <a:t>INTRODUCTION</a:t>
            </a:r>
            <a:endParaRPr/>
          </a:p>
        </p:txBody>
      </p:sp>
      <p:sp>
        <p:nvSpPr>
          <p:cNvPr id="35" name="Shape 3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lt1"/>
              </a:buClr>
              <a:buSzPts val="1800"/>
              <a:buFont typeface="Arial"/>
              <a:buChar char="•"/>
            </a:pPr>
            <a:r>
              <a:rPr b="0" i="0" lang="en-US" sz="1800" u="none" cap="none" strike="noStrike">
                <a:solidFill>
                  <a:schemeClr val="lt1"/>
                </a:solidFill>
                <a:latin typeface="Source Sans Pro"/>
                <a:ea typeface="Source Sans Pro"/>
                <a:cs typeface="Source Sans Pro"/>
                <a:sym typeface="Source Sans Pro"/>
              </a:rPr>
              <a:t>INTERNSHIP OVERVIEW AND GOAL</a:t>
            </a:r>
            <a:endParaRPr/>
          </a:p>
          <a:p>
            <a:pPr indent="-285750" lvl="0" marL="285750" marR="0" rtl="0" algn="l">
              <a:lnSpc>
                <a:spcPct val="90000"/>
              </a:lnSpc>
              <a:spcBef>
                <a:spcPts val="750"/>
              </a:spcBef>
              <a:spcAft>
                <a:spcPts val="0"/>
              </a:spcAft>
              <a:buClr>
                <a:schemeClr val="lt1"/>
              </a:buClr>
              <a:buSzPts val="1800"/>
              <a:buFont typeface="Arial"/>
              <a:buChar char="•"/>
            </a:pPr>
            <a:r>
              <a:rPr b="0" i="0" lang="en-US" sz="1800" u="none" cap="none" strike="noStrike">
                <a:solidFill>
                  <a:schemeClr val="lt1"/>
                </a:solidFill>
                <a:latin typeface="Source Sans Pro"/>
                <a:ea typeface="Source Sans Pro"/>
                <a:cs typeface="Source Sans Pro"/>
                <a:sym typeface="Source Sans Pro"/>
              </a:rPr>
              <a:t>PROCESS</a:t>
            </a:r>
            <a:endParaRPr/>
          </a:p>
          <a:p>
            <a:pPr indent="-285750" lvl="0" marL="285750" marR="0" rtl="0" algn="l">
              <a:lnSpc>
                <a:spcPct val="90000"/>
              </a:lnSpc>
              <a:spcBef>
                <a:spcPts val="750"/>
              </a:spcBef>
              <a:spcAft>
                <a:spcPts val="0"/>
              </a:spcAft>
              <a:buClr>
                <a:schemeClr val="lt1"/>
              </a:buClr>
              <a:buSzPts val="1800"/>
              <a:buFont typeface="Arial"/>
              <a:buChar char="•"/>
            </a:pPr>
            <a:r>
              <a:rPr b="0" i="0" lang="en-US" sz="1800" u="none" cap="none" strike="noStrike">
                <a:solidFill>
                  <a:schemeClr val="lt1"/>
                </a:solidFill>
                <a:latin typeface="Source Sans Pro"/>
                <a:ea typeface="Source Sans Pro"/>
                <a:cs typeface="Source Sans Pro"/>
                <a:sym typeface="Source Sans Pro"/>
              </a:rPr>
              <a:t>ROLE OF A SOFTWARE ENGINEER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TEXT CONFLICT</a:t>
            </a:r>
            <a:endParaRPr/>
          </a:p>
        </p:txBody>
      </p:sp>
      <p:sp>
        <p:nvSpPr>
          <p:cNvPr id="150" name="Shape 150"/>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38100" lvl="0" marL="171450" marR="0" rtl="0" algn="l">
              <a:lnSpc>
                <a:spcPct val="90000"/>
              </a:lnSpc>
              <a:spcBef>
                <a:spcPts val="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p:txBody>
      </p:sp>
      <p:pic>
        <p:nvPicPr>
          <p:cNvPr id="151" name="Shape 151"/>
          <p:cNvPicPr preferRelativeResize="0"/>
          <p:nvPr/>
        </p:nvPicPr>
        <p:blipFill rotWithShape="1">
          <a:blip r:embed="rId3">
            <a:alphaModFix/>
          </a:blip>
          <a:srcRect b="0" l="0" r="0" t="0"/>
          <a:stretch/>
        </p:blipFill>
        <p:spPr>
          <a:xfrm>
            <a:off x="287899" y="1207919"/>
            <a:ext cx="8568202" cy="41989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VISUAL STUDIO TEXT CONFLICT EDITOR</a:t>
            </a:r>
            <a:endParaRPr b="0" i="0" sz="3300" u="none" cap="none" strike="noStrike">
              <a:solidFill>
                <a:srgbClr val="1E73B9"/>
              </a:solidFill>
              <a:latin typeface="Source Sans Pro"/>
              <a:ea typeface="Source Sans Pro"/>
              <a:cs typeface="Source Sans Pro"/>
              <a:sym typeface="Source Sans Pro"/>
            </a:endParaRPr>
          </a:p>
        </p:txBody>
      </p:sp>
      <p:sp>
        <p:nvSpPr>
          <p:cNvPr id="157" name="Shape 157"/>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38100" lvl="0" marL="171450" marR="0" rtl="0" algn="l">
              <a:lnSpc>
                <a:spcPct val="90000"/>
              </a:lnSpc>
              <a:spcBef>
                <a:spcPts val="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p:txBody>
      </p:sp>
      <p:pic>
        <p:nvPicPr>
          <p:cNvPr id="158" name="Shape 158"/>
          <p:cNvPicPr preferRelativeResize="0"/>
          <p:nvPr/>
        </p:nvPicPr>
        <p:blipFill rotWithShape="1">
          <a:blip r:embed="rId3">
            <a:alphaModFix/>
          </a:blip>
          <a:srcRect b="0" l="0" r="0" t="0"/>
          <a:stretch/>
        </p:blipFill>
        <p:spPr>
          <a:xfrm>
            <a:off x="628650" y="1261365"/>
            <a:ext cx="7916155" cy="421664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REMOVED FILE CONFLICT</a:t>
            </a:r>
            <a:endParaRPr/>
          </a:p>
        </p:txBody>
      </p:sp>
      <p:sp>
        <p:nvSpPr>
          <p:cNvPr id="164" name="Shape 164"/>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Removed file conflict occurs when one person edits a file, and another person deletes that file in their branch.</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Removed file conflict can be resolved in following ways:</a:t>
            </a:r>
            <a:endParaRPr/>
          </a:p>
          <a:p>
            <a:pPr indent="0" lvl="1" marL="342900" marR="0" rtl="0" algn="l">
              <a:lnSpc>
                <a:spcPct val="90000"/>
              </a:lnSpc>
              <a:spcBef>
                <a:spcPts val="375"/>
              </a:spcBef>
              <a:spcAft>
                <a:spcPts val="0"/>
              </a:spcAft>
              <a:buClr>
                <a:srgbClr val="1E73B9"/>
              </a:buClr>
              <a:buSzPts val="1800"/>
              <a:buFont typeface="Arial"/>
              <a:buNone/>
            </a:pPr>
            <a:r>
              <a:rPr b="0" i="0" lang="en-US" sz="1800" u="none" cap="none" strike="noStrike">
                <a:solidFill>
                  <a:srgbClr val="1E73B9"/>
                </a:solidFill>
                <a:latin typeface="Source Sans Pro"/>
                <a:ea typeface="Source Sans Pro"/>
                <a:cs typeface="Source Sans Pro"/>
                <a:sym typeface="Source Sans Pro"/>
              </a:rPr>
              <a:t>1. Resolving by keeping the edited file</a:t>
            </a:r>
            <a:endParaRPr/>
          </a:p>
          <a:p>
            <a:pPr indent="0" lvl="1" marL="342900" marR="0" rtl="0" algn="l">
              <a:lnSpc>
                <a:spcPct val="90000"/>
              </a:lnSpc>
              <a:spcBef>
                <a:spcPts val="375"/>
              </a:spcBef>
              <a:spcAft>
                <a:spcPts val="0"/>
              </a:spcAft>
              <a:buClr>
                <a:srgbClr val="1E73B9"/>
              </a:buClr>
              <a:buSzPts val="1800"/>
              <a:buFont typeface="Arial"/>
              <a:buNone/>
            </a:pPr>
            <a:r>
              <a:rPr b="0" i="0" lang="en-US" sz="1800" u="none" cap="none" strike="noStrike">
                <a:solidFill>
                  <a:srgbClr val="1E73B9"/>
                </a:solidFill>
                <a:latin typeface="Source Sans Pro"/>
                <a:ea typeface="Source Sans Pro"/>
                <a:cs typeface="Source Sans Pro"/>
                <a:sym typeface="Source Sans Pro"/>
              </a:rPr>
              <a:t>2. Resolving by removing the file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REMOVED FILE CONFLICT</a:t>
            </a:r>
            <a:endParaRPr/>
          </a:p>
        </p:txBody>
      </p:sp>
      <p:sp>
        <p:nvSpPr>
          <p:cNvPr id="170" name="Shape 170"/>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38100" lvl="0" marL="171450" marR="0" rtl="0" algn="l">
              <a:lnSpc>
                <a:spcPct val="90000"/>
              </a:lnSpc>
              <a:spcBef>
                <a:spcPts val="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p:txBody>
      </p:sp>
      <p:pic>
        <p:nvPicPr>
          <p:cNvPr id="171" name="Shape 171"/>
          <p:cNvPicPr preferRelativeResize="0"/>
          <p:nvPr/>
        </p:nvPicPr>
        <p:blipFill rotWithShape="1">
          <a:blip r:embed="rId3">
            <a:alphaModFix/>
          </a:blip>
          <a:srcRect b="0" l="0" r="0" t="0"/>
          <a:stretch/>
        </p:blipFill>
        <p:spPr>
          <a:xfrm>
            <a:off x="785553" y="1368916"/>
            <a:ext cx="5943600" cy="695325"/>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785553" y="2149216"/>
            <a:ext cx="5943600" cy="2369820"/>
          </a:xfrm>
          <a:prstGeom prst="rect">
            <a:avLst/>
          </a:prstGeom>
          <a:noFill/>
          <a:ln>
            <a:noFill/>
          </a:ln>
        </p:spPr>
      </p:pic>
      <p:pic>
        <p:nvPicPr>
          <p:cNvPr id="173" name="Shape 173"/>
          <p:cNvPicPr preferRelativeResize="0"/>
          <p:nvPr/>
        </p:nvPicPr>
        <p:blipFill rotWithShape="1">
          <a:blip r:embed="rId5">
            <a:alphaModFix/>
          </a:blip>
          <a:srcRect b="0" l="0" r="0" t="0"/>
          <a:stretch/>
        </p:blipFill>
        <p:spPr>
          <a:xfrm>
            <a:off x="4202315" y="3158872"/>
            <a:ext cx="4180840" cy="23329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628650" y="365127"/>
            <a:ext cx="7886700" cy="6074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Clr>
                <a:srgbClr val="1E73B9"/>
              </a:buClr>
              <a:buSzPts val="3600"/>
              <a:buFont typeface="Source Sans Pro"/>
              <a:buNone/>
            </a:pPr>
            <a:r>
              <a:rPr b="0" i="0" lang="en-US" sz="3600" u="none" cap="none" strike="noStrike">
                <a:solidFill>
                  <a:srgbClr val="1E73B9"/>
                </a:solidFill>
                <a:latin typeface="Source Sans Pro"/>
                <a:ea typeface="Source Sans Pro"/>
                <a:cs typeface="Source Sans Pro"/>
                <a:sym typeface="Source Sans Pro"/>
              </a:rPr>
              <a:t>LOCKING IN </a:t>
            </a:r>
            <a:r>
              <a:rPr b="1" i="1" lang="en-US" sz="3600" u="none" cap="none" strike="noStrike">
                <a:solidFill>
                  <a:srgbClr val="1E73B9"/>
                </a:solidFill>
                <a:latin typeface="Source Sans Pro"/>
                <a:ea typeface="Source Sans Pro"/>
                <a:cs typeface="Source Sans Pro"/>
                <a:sym typeface="Source Sans Pro"/>
              </a:rPr>
              <a:t>CENTRALIZED</a:t>
            </a:r>
            <a:r>
              <a:rPr b="0" i="0" lang="en-US" sz="3600" u="none" cap="none" strike="noStrike">
                <a:solidFill>
                  <a:srgbClr val="1E73B9"/>
                </a:solidFill>
                <a:latin typeface="Source Sans Pro"/>
                <a:ea typeface="Source Sans Pro"/>
                <a:cs typeface="Source Sans Pro"/>
                <a:sym typeface="Source Sans Pro"/>
              </a:rPr>
              <a:t> VCS</a:t>
            </a:r>
            <a:endParaRPr/>
          </a:p>
        </p:txBody>
      </p:sp>
      <p:sp>
        <p:nvSpPr>
          <p:cNvPr id="179" name="Shape 179"/>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There are two forms of concurrency control that we can use in centralized VCS: </a:t>
            </a:r>
            <a:r>
              <a:rPr b="0" i="1" lang="en-US" sz="1800" u="none" cap="none" strike="noStrike">
                <a:solidFill>
                  <a:srgbClr val="1E73B9"/>
                </a:solidFill>
                <a:latin typeface="Source Sans Pro"/>
                <a:ea typeface="Source Sans Pro"/>
                <a:cs typeface="Source Sans Pro"/>
                <a:sym typeface="Source Sans Pro"/>
              </a:rPr>
              <a:t>optimistic</a:t>
            </a:r>
            <a:r>
              <a:rPr b="0" i="0" lang="en-US" sz="1800" u="none" cap="none" strike="noStrike">
                <a:solidFill>
                  <a:srgbClr val="1E73B9"/>
                </a:solidFill>
                <a:latin typeface="Source Sans Pro"/>
                <a:ea typeface="Source Sans Pro"/>
                <a:cs typeface="Source Sans Pro"/>
                <a:sym typeface="Source Sans Pro"/>
              </a:rPr>
              <a:t> and </a:t>
            </a:r>
            <a:r>
              <a:rPr b="0" i="1" lang="en-US" sz="1800" u="none" cap="none" strike="noStrike">
                <a:solidFill>
                  <a:srgbClr val="1E73B9"/>
                </a:solidFill>
                <a:latin typeface="Source Sans Pro"/>
                <a:ea typeface="Source Sans Pro"/>
                <a:cs typeface="Source Sans Pro"/>
                <a:sym typeface="Source Sans Pro"/>
              </a:rPr>
              <a:t>pessimistic</a:t>
            </a:r>
            <a:r>
              <a:rPr b="0" i="0" lang="en-US" sz="1800" u="none" cap="none" strike="noStrike">
                <a:solidFill>
                  <a:srgbClr val="1E73B9"/>
                </a:solidFill>
                <a:latin typeface="Source Sans Pro"/>
                <a:ea typeface="Source Sans Pro"/>
                <a:cs typeface="Source Sans Pro"/>
                <a:sym typeface="Source Sans Pro"/>
              </a:rPr>
              <a:t> locking.</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Let us suppose that Mark and Albert are going to edit the same file containing info about sales.</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With </a:t>
            </a:r>
            <a:r>
              <a:rPr b="0" i="1" lang="en-US" sz="1800" u="none" cap="none" strike="noStrike">
                <a:solidFill>
                  <a:srgbClr val="1E73B9"/>
                </a:solidFill>
                <a:latin typeface="Source Sans Pro"/>
                <a:ea typeface="Source Sans Pro"/>
                <a:cs typeface="Source Sans Pro"/>
                <a:sym typeface="Source Sans Pro"/>
              </a:rPr>
              <a:t>pessimistic locking </a:t>
            </a:r>
            <a:r>
              <a:rPr b="0" i="0" lang="en-US" sz="1800" u="none" cap="none" strike="noStrike">
                <a:solidFill>
                  <a:srgbClr val="1E73B9"/>
                </a:solidFill>
                <a:latin typeface="Source Sans Pro"/>
                <a:ea typeface="Source Sans Pro"/>
                <a:cs typeface="Source Sans Pro"/>
                <a:sym typeface="Source Sans Pro"/>
              </a:rPr>
              <a:t>whoever checks out the file first prevents anyone else from editing it. So if Mark is first to check out, Albert can't work with the file until Mark is finished with it and commits his changes. </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With </a:t>
            </a:r>
            <a:r>
              <a:rPr b="0" i="1" lang="en-US" sz="1800" u="none" cap="none" strike="noStrike">
                <a:solidFill>
                  <a:srgbClr val="1E73B9"/>
                </a:solidFill>
                <a:latin typeface="Source Sans Pro"/>
                <a:ea typeface="Source Sans Pro"/>
                <a:cs typeface="Source Sans Pro"/>
                <a:sym typeface="Source Sans Pro"/>
              </a:rPr>
              <a:t>optimistic locking </a:t>
            </a:r>
            <a:r>
              <a:rPr b="0" i="0" lang="en-US" sz="1800" u="none" cap="none" strike="noStrike">
                <a:solidFill>
                  <a:srgbClr val="1E73B9"/>
                </a:solidFill>
                <a:latin typeface="Source Sans Pro"/>
                <a:ea typeface="Source Sans Pro"/>
                <a:cs typeface="Source Sans Pro"/>
                <a:sym typeface="Source Sans Pro"/>
              </a:rPr>
              <a:t>both of them can make a copy of the file and edit it freely. Mark and Albert can work on the file simultaneously, the first of them, Mark, will commit the file without problems and Albert will have to deal with the conflict during his commit (depending on the sophistication of the 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70C0"/>
              </a:buClr>
              <a:buSzPts val="3300"/>
              <a:buFont typeface="Source Sans Pro"/>
              <a:buNone/>
            </a:pPr>
            <a:r>
              <a:rPr b="0" i="0" lang="en-US" sz="3300" u="none" cap="none" strike="noStrike">
                <a:solidFill>
                  <a:srgbClr val="0070C0"/>
                </a:solidFill>
                <a:latin typeface="Source Sans Pro"/>
                <a:ea typeface="Source Sans Pro"/>
                <a:cs typeface="Source Sans Pro"/>
                <a:sym typeface="Source Sans Pro"/>
              </a:rPr>
              <a:t>BASIC BRANCHING</a:t>
            </a:r>
            <a:endParaRPr/>
          </a:p>
        </p:txBody>
      </p:sp>
      <p:sp>
        <p:nvSpPr>
          <p:cNvPr id="185" name="Shape 185"/>
          <p:cNvSpPr/>
          <p:nvPr/>
        </p:nvSpPr>
        <p:spPr>
          <a:xfrm>
            <a:off x="0" y="-138499"/>
            <a:ext cx="259669" cy="276999"/>
          </a:xfrm>
          <a:prstGeom prst="rect">
            <a:avLst/>
          </a:prstGeom>
          <a:solidFill>
            <a:srgbClr val="FFFFFF"/>
          </a:solidFill>
          <a:ln>
            <a:noFill/>
          </a:ln>
        </p:spPr>
        <p:txBody>
          <a:bodyPr anchorCtr="0" anchor="ctr" bIns="0" lIns="257075"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86" name="Shape 186"/>
          <p:cNvPicPr preferRelativeResize="0"/>
          <p:nvPr/>
        </p:nvPicPr>
        <p:blipFill rotWithShape="1">
          <a:blip r:embed="rId3">
            <a:alphaModFix/>
          </a:blip>
          <a:srcRect b="0" l="0" r="0" t="0"/>
          <a:stretch/>
        </p:blipFill>
        <p:spPr>
          <a:xfrm>
            <a:off x="5432227" y="1180407"/>
            <a:ext cx="2904119" cy="4372495"/>
          </a:xfrm>
          <a:prstGeom prst="rect">
            <a:avLst/>
          </a:prstGeom>
          <a:noFill/>
          <a:ln>
            <a:noFill/>
          </a:ln>
        </p:spPr>
      </p:pic>
      <p:sp>
        <p:nvSpPr>
          <p:cNvPr id="187" name="Shape 187"/>
          <p:cNvSpPr txBox="1"/>
          <p:nvPr>
            <p:ph idx="1" type="body"/>
          </p:nvPr>
        </p:nvSpPr>
        <p:spPr>
          <a:xfrm>
            <a:off x="628649" y="1180408"/>
            <a:ext cx="4803577" cy="422648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Branch is a copy of an object under revision control which has it’s own history. Branch is like a nested repository inside the repository. </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One repository must have at least one branch.</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Branch allows to work parallel and isolated on different versions of source code.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BRANCH PER FEATURE</a:t>
            </a:r>
            <a:endParaRPr/>
          </a:p>
        </p:txBody>
      </p:sp>
      <p:sp>
        <p:nvSpPr>
          <p:cNvPr id="193" name="Shape 193"/>
          <p:cNvSpPr txBox="1"/>
          <p:nvPr>
            <p:ph idx="1" type="body"/>
          </p:nvPr>
        </p:nvSpPr>
        <p:spPr>
          <a:xfrm>
            <a:off x="628649" y="1261366"/>
            <a:ext cx="5098819" cy="4145521"/>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Branch per feature is development process when each new User story/feature is done in its own branch.</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Branch per feature allows maintain main branch in stable state, releasable at any time.</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Feature branch is merged in main branch when the work is done.</a:t>
            </a:r>
            <a:endParaRPr/>
          </a:p>
        </p:txBody>
      </p:sp>
      <p:pic>
        <p:nvPicPr>
          <p:cNvPr id="194" name="Shape 194"/>
          <p:cNvPicPr preferRelativeResize="0"/>
          <p:nvPr/>
        </p:nvPicPr>
        <p:blipFill rotWithShape="1">
          <a:blip r:embed="rId3">
            <a:alphaModFix/>
          </a:blip>
          <a:srcRect b="0" l="0" r="0" t="0"/>
          <a:stretch/>
        </p:blipFill>
        <p:spPr>
          <a:xfrm>
            <a:off x="5627716" y="1062583"/>
            <a:ext cx="3424844" cy="45386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GIT SPECIAL FILES</a:t>
            </a:r>
            <a:endParaRPr/>
          </a:p>
        </p:txBody>
      </p:sp>
      <p:sp>
        <p:nvSpPr>
          <p:cNvPr id="200" name="Shape 200"/>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.gitignore – specifies intentionally untracked files that Git should ignore. Almost all VCS contains such file. </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.gitattributes – defines attributes for path names. Usually is used to specify line endings.</a:t>
            </a:r>
            <a:endParaRPr/>
          </a:p>
          <a:p>
            <a:pPr indent="-38100" lvl="0" marL="171450" marR="0" rtl="0" algn="l">
              <a:lnSpc>
                <a:spcPct val="90000"/>
              </a:lnSpc>
              <a:spcBef>
                <a:spcPts val="75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MAIN GIT COMMANDS</a:t>
            </a:r>
            <a:endParaRPr/>
          </a:p>
        </p:txBody>
      </p:sp>
      <p:sp>
        <p:nvSpPr>
          <p:cNvPr id="206" name="Shape 206"/>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git clone – creates a new local copy of remote repository </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git add – adds pending changes to index</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git commit – creates new commit</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git status – shows status of working tree</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git pull – get changes from remote repository branch</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git push – sends local commits to remote repository</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git checkout – switches working branch</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git branch – shows local branches</a:t>
            </a:r>
            <a:endParaRPr/>
          </a:p>
          <a:p>
            <a:pPr indent="-171450" lvl="0" marL="171450" marR="0" rtl="0" algn="l">
              <a:lnSpc>
                <a:spcPct val="90000"/>
              </a:lnSpc>
              <a:spcBef>
                <a:spcPts val="750"/>
              </a:spcBef>
              <a:spcAft>
                <a:spcPts val="0"/>
              </a:spcAft>
              <a:buClr>
                <a:srgbClr val="1E73B9"/>
              </a:buClr>
              <a:buSzPts val="2100"/>
              <a:buFont typeface="Arial"/>
              <a:buChar char="•"/>
            </a:pPr>
            <a:r>
              <a:rPr b="0" i="0" lang="en-US" sz="2100" u="none" cap="none" strike="noStrike">
                <a:solidFill>
                  <a:srgbClr val="1E73B9"/>
                </a:solidFill>
                <a:latin typeface="Source Sans Pro"/>
                <a:ea typeface="Source Sans Pro"/>
                <a:cs typeface="Source Sans Pro"/>
                <a:sym typeface="Source Sans Pro"/>
              </a:rPr>
              <a:t>gitk – Visualize the commit graph, showing the information related to each commit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ctrTitle"/>
          </p:nvPr>
        </p:nvSpPr>
        <p:spPr>
          <a:xfrm>
            <a:off x="1143000" y="1122363"/>
            <a:ext cx="6858000" cy="1052426"/>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4500"/>
              <a:buFont typeface="Source Sans Pro"/>
              <a:buNone/>
            </a:pPr>
            <a:r>
              <a:rPr b="0" i="0" lang="en-US" sz="4500" u="none" cap="none" strike="noStrike">
                <a:solidFill>
                  <a:schemeClr val="lt1"/>
                </a:solidFill>
                <a:latin typeface="Source Sans Pro"/>
                <a:ea typeface="Source Sans Pro"/>
                <a:cs typeface="Source Sans Pro"/>
                <a:sym typeface="Source Sans Pro"/>
              </a:rPr>
              <a:t>ASSIGNMENT</a:t>
            </a:r>
            <a:endParaRPr/>
          </a:p>
        </p:txBody>
      </p:sp>
      <p:sp>
        <p:nvSpPr>
          <p:cNvPr id="212" name="Shape 212"/>
          <p:cNvSpPr txBox="1"/>
          <p:nvPr>
            <p:ph idx="1" type="subTitle"/>
          </p:nvPr>
        </p:nvSpPr>
        <p:spPr>
          <a:xfrm>
            <a:off x="1142999" y="2275746"/>
            <a:ext cx="6954795" cy="2807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80000"/>
              </a:lnSpc>
              <a:spcBef>
                <a:spcPts val="0"/>
              </a:spcBef>
              <a:spcAft>
                <a:spcPts val="0"/>
              </a:spcAft>
              <a:buClr>
                <a:schemeClr val="lt1"/>
              </a:buClr>
              <a:buSzPts val="1665"/>
              <a:buFont typeface="Arial"/>
              <a:buChar char="•"/>
            </a:pPr>
            <a:r>
              <a:rPr b="0" i="0" lang="en-US" sz="1665" u="none" cap="none" strike="noStrike">
                <a:solidFill>
                  <a:schemeClr val="lt1"/>
                </a:solidFill>
                <a:latin typeface="Source Sans Pro"/>
                <a:ea typeface="Source Sans Pro"/>
                <a:cs typeface="Source Sans Pro"/>
                <a:sym typeface="Source Sans Pro"/>
              </a:rPr>
              <a:t>CREATE A REPOSITORY IN THE VERSION CONTROL SYSTEM OF YOUR CHOICE (SVN, TFS OR GIT).</a:t>
            </a:r>
            <a:endParaRPr/>
          </a:p>
          <a:p>
            <a:pPr indent="-285750" lvl="0" marL="285750" marR="0" rtl="0" algn="l">
              <a:lnSpc>
                <a:spcPct val="80000"/>
              </a:lnSpc>
              <a:spcBef>
                <a:spcPts val="750"/>
              </a:spcBef>
              <a:spcAft>
                <a:spcPts val="0"/>
              </a:spcAft>
              <a:buClr>
                <a:schemeClr val="lt1"/>
              </a:buClr>
              <a:buSzPts val="1665"/>
              <a:buFont typeface="Arial"/>
              <a:buChar char="•"/>
            </a:pPr>
            <a:r>
              <a:rPr b="0" i="0" lang="en-US" sz="1665" u="none" cap="none" strike="noStrike">
                <a:solidFill>
                  <a:schemeClr val="lt1"/>
                </a:solidFill>
                <a:latin typeface="Source Sans Pro"/>
                <a:ea typeface="Source Sans Pro"/>
                <a:cs typeface="Source Sans Pro"/>
                <a:sym typeface="Source Sans Pro"/>
              </a:rPr>
              <a:t>DO SEVERAL  TEST COMMITS.</a:t>
            </a:r>
            <a:endParaRPr/>
          </a:p>
          <a:p>
            <a:pPr indent="-285750" lvl="0" marL="285750" marR="0" rtl="0" algn="l">
              <a:lnSpc>
                <a:spcPct val="80000"/>
              </a:lnSpc>
              <a:spcBef>
                <a:spcPts val="750"/>
              </a:spcBef>
              <a:spcAft>
                <a:spcPts val="0"/>
              </a:spcAft>
              <a:buClr>
                <a:schemeClr val="lt1"/>
              </a:buClr>
              <a:buSzPts val="1665"/>
              <a:buFont typeface="Arial"/>
              <a:buChar char="•"/>
            </a:pPr>
            <a:r>
              <a:rPr b="0" i="0" lang="en-US" sz="1665" u="none" cap="none" strike="noStrike">
                <a:solidFill>
                  <a:schemeClr val="lt1"/>
                </a:solidFill>
                <a:latin typeface="Source Sans Pro"/>
                <a:ea typeface="Source Sans Pro"/>
                <a:cs typeface="Source Sans Pro"/>
                <a:sym typeface="Source Sans Pro"/>
              </a:rPr>
              <a:t>REPRODUCE A SITUATION FOR A TEXT CONFLICT AND EXPLAIN HOW YOU RESOLVED IT.</a:t>
            </a:r>
            <a:endParaRPr/>
          </a:p>
          <a:p>
            <a:pPr indent="-285750" lvl="0" marL="285750" marR="0" rtl="0" algn="l">
              <a:lnSpc>
                <a:spcPct val="80000"/>
              </a:lnSpc>
              <a:spcBef>
                <a:spcPts val="750"/>
              </a:spcBef>
              <a:spcAft>
                <a:spcPts val="0"/>
              </a:spcAft>
              <a:buClr>
                <a:schemeClr val="lt1"/>
              </a:buClr>
              <a:buSzPts val="1665"/>
              <a:buFont typeface="Arial"/>
              <a:buChar char="•"/>
            </a:pPr>
            <a:r>
              <a:rPr b="0" i="0" lang="en-US" sz="1665" u="none" cap="none" strike="noStrike">
                <a:solidFill>
                  <a:schemeClr val="lt1"/>
                </a:solidFill>
                <a:latin typeface="Source Sans Pro"/>
                <a:ea typeface="Source Sans Pro"/>
                <a:cs typeface="Source Sans Pro"/>
                <a:sym typeface="Source Sans Pro"/>
              </a:rPr>
              <a:t>REPRODUCE A SITUATION FOR A DELETED FILE CONFLICT AND EXPLAIN HOW YOU RESOLVED IT.</a:t>
            </a:r>
            <a:endParaRPr/>
          </a:p>
          <a:p>
            <a:pPr indent="-285750" lvl="0" marL="285750" marR="0" rtl="0" algn="l">
              <a:lnSpc>
                <a:spcPct val="80000"/>
              </a:lnSpc>
              <a:spcBef>
                <a:spcPts val="750"/>
              </a:spcBef>
              <a:spcAft>
                <a:spcPts val="0"/>
              </a:spcAft>
              <a:buClr>
                <a:schemeClr val="lt1"/>
              </a:buClr>
              <a:buSzPts val="1665"/>
              <a:buFont typeface="Arial"/>
              <a:buChar char="•"/>
            </a:pPr>
            <a:r>
              <a:rPr b="0" i="0" lang="en-US" sz="1665" u="none" cap="none" strike="noStrike">
                <a:solidFill>
                  <a:schemeClr val="lt1"/>
                </a:solidFill>
                <a:latin typeface="Source Sans Pro"/>
                <a:ea typeface="Source Sans Pro"/>
                <a:cs typeface="Source Sans Pro"/>
                <a:sym typeface="Source Sans Pro"/>
              </a:rPr>
              <a:t>CREATE A BRANCH FROM MASTER/TRUNK AND DO SEVERAL COMMITS TO BRANCH AND MASTER.</a:t>
            </a:r>
            <a:endParaRPr b="0" i="0" sz="1665" u="none" cap="none" strike="noStrike">
              <a:solidFill>
                <a:schemeClr val="lt1"/>
              </a:solidFill>
              <a:latin typeface="Source Sans Pro"/>
              <a:ea typeface="Source Sans Pro"/>
              <a:cs typeface="Source Sans Pro"/>
              <a:sym typeface="Source Sans Pro"/>
            </a:endParaRPr>
          </a:p>
          <a:p>
            <a:pPr indent="-285750" lvl="0" marL="285750" marR="0" rtl="0" algn="l">
              <a:lnSpc>
                <a:spcPct val="80000"/>
              </a:lnSpc>
              <a:spcBef>
                <a:spcPts val="750"/>
              </a:spcBef>
              <a:spcAft>
                <a:spcPts val="0"/>
              </a:spcAft>
              <a:buClr>
                <a:schemeClr val="lt1"/>
              </a:buClr>
              <a:buSzPts val="1665"/>
              <a:buFont typeface="Arial"/>
              <a:buChar char="•"/>
            </a:pPr>
            <a:r>
              <a:rPr b="0" i="0" lang="en-US" sz="1665" u="none" cap="none" strike="noStrike">
                <a:solidFill>
                  <a:schemeClr val="lt1"/>
                </a:solidFill>
                <a:latin typeface="Source Sans Pro"/>
                <a:ea typeface="Source Sans Pro"/>
                <a:cs typeface="Source Sans Pro"/>
                <a:sym typeface="Source Sans Pro"/>
              </a:rPr>
              <a:t>MERGE AND DELETE THE BRANCH.</a:t>
            </a:r>
            <a:endParaRPr/>
          </a:p>
          <a:p>
            <a:pPr indent="-180022" lvl="0" marL="285750" marR="0" rtl="0" algn="l">
              <a:lnSpc>
                <a:spcPct val="80000"/>
              </a:lnSpc>
              <a:spcBef>
                <a:spcPts val="750"/>
              </a:spcBef>
              <a:spcAft>
                <a:spcPts val="0"/>
              </a:spcAft>
              <a:buClr>
                <a:schemeClr val="lt1"/>
              </a:buClr>
              <a:buSzPts val="1665"/>
              <a:buFont typeface="Arial"/>
              <a:buNone/>
            </a:pPr>
            <a:r>
              <a:t/>
            </a:r>
            <a:endParaRPr b="0" i="0" sz="1665"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Shape 40"/>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INTERNSHIP OVERVIEW AND GOAL</a:t>
            </a:r>
            <a:endParaRPr/>
          </a:p>
        </p:txBody>
      </p:sp>
      <p:sp>
        <p:nvSpPr>
          <p:cNvPr id="41" name="Shape 41"/>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Internship will contain four courses one built on top of the another:</a:t>
            </a:r>
            <a:endParaRPr/>
          </a:p>
          <a:p>
            <a:pPr indent="-57150" lvl="0" marL="17145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57150" lvl="0" marL="17145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57150" lvl="0" marL="17145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0" lvl="0" marL="0" marR="0" rtl="0" algn="l">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171450" lvl="0" marL="171450" marR="0" rtl="0" algn="l">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Your final goal you will be working towards the whole internship is a small NTier Web application covered with tests.</a:t>
            </a:r>
            <a:endParaRPr/>
          </a:p>
          <a:p>
            <a:pPr indent="-171450" lvl="0" marL="171450" marR="0" rtl="0" algn="l">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The application’s functionality should be a CRUD (create, update and delete) on the chosen domain. </a:t>
            </a:r>
            <a:endParaRPr/>
          </a:p>
          <a:p>
            <a:pPr indent="-171450" lvl="0" marL="171450" marR="0" rtl="0" algn="l">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You will be prepared to become a Junior .NET Developer</a:t>
            </a:r>
            <a:endParaRPr/>
          </a:p>
          <a:p>
            <a:pPr indent="-57150" lvl="0" marL="17145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57150" lvl="0" marL="17145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76200" lvl="0" marL="171450" marR="0" rtl="0" algn="just">
              <a:lnSpc>
                <a:spcPct val="90000"/>
              </a:lnSpc>
              <a:spcBef>
                <a:spcPts val="750"/>
              </a:spcBef>
              <a:spcAft>
                <a:spcPts val="0"/>
              </a:spcAft>
              <a:buClr>
                <a:srgbClr val="1E73B9"/>
              </a:buClr>
              <a:buSzPts val="1500"/>
              <a:buFont typeface="Arial"/>
              <a:buNone/>
            </a:pPr>
            <a:r>
              <a:t/>
            </a:r>
            <a:endParaRPr b="0" i="0" sz="1500" u="none" cap="none" strike="noStrike">
              <a:solidFill>
                <a:srgbClr val="1E73B9"/>
              </a:solidFill>
              <a:latin typeface="Source Sans Pro"/>
              <a:ea typeface="Source Sans Pro"/>
              <a:cs typeface="Source Sans Pro"/>
              <a:sym typeface="Source Sans Pro"/>
            </a:endParaRPr>
          </a:p>
        </p:txBody>
      </p:sp>
      <p:graphicFrame>
        <p:nvGraphicFramePr>
          <p:cNvPr id="42" name="Shape 42"/>
          <p:cNvGraphicFramePr/>
          <p:nvPr/>
        </p:nvGraphicFramePr>
        <p:xfrm>
          <a:off x="2012178" y="1692013"/>
          <a:ext cx="3000000" cy="3000000"/>
        </p:xfrm>
        <a:graphic>
          <a:graphicData uri="http://schemas.openxmlformats.org/drawingml/2006/table">
            <a:tbl>
              <a:tblPr bandRow="1" firstCol="1" firstRow="1">
                <a:noFill/>
                <a:tableStyleId>{F7F553A2-22A8-42FE-ACDA-579F0FD44426}</a:tableStyleId>
              </a:tblPr>
              <a:tblGrid>
                <a:gridCol w="4171950"/>
                <a:gridCol w="1079500"/>
              </a:tblGrid>
              <a:tr h="165100">
                <a:tc>
                  <a:txBody>
                    <a:bodyPr>
                      <a:noAutofit/>
                    </a:bodyPr>
                    <a:lstStyle/>
                    <a:p>
                      <a:pPr indent="0" lvl="0" marL="0" marR="0" rtl="0" algn="ctr">
                        <a:lnSpc>
                          <a:spcPct val="107000"/>
                        </a:lnSpc>
                        <a:spcBef>
                          <a:spcPts val="0"/>
                        </a:spcBef>
                        <a:spcAft>
                          <a:spcPts val="0"/>
                        </a:spcAft>
                        <a:buNone/>
                      </a:pPr>
                      <a:r>
                        <a:rPr lang="en-US" sz="1300" u="none" cap="none" strike="noStrike"/>
                        <a:t>Course name</a:t>
                      </a:r>
                      <a:endParaRPr sz="11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lang="en-US" sz="1300" u="none" cap="none" strike="noStrike"/>
                        <a:t>Time (%)</a:t>
                      </a:r>
                      <a:endParaRPr sz="1100" u="none" cap="none" strike="noStrike">
                        <a:latin typeface="Calibri"/>
                        <a:ea typeface="Calibri"/>
                        <a:cs typeface="Calibri"/>
                        <a:sym typeface="Calibri"/>
                      </a:endParaRPr>
                    </a:p>
                  </a:txBody>
                  <a:tcPr marT="0" marB="0" marR="68575" marL="68575"/>
                </a:tc>
              </a:tr>
              <a:tr h="165100">
                <a:tc>
                  <a:txBody>
                    <a:bodyPr>
                      <a:noAutofit/>
                    </a:bodyPr>
                    <a:lstStyle/>
                    <a:p>
                      <a:pPr indent="0" lvl="0" marL="0" marR="0" rtl="0" algn="ctr">
                        <a:lnSpc>
                          <a:spcPct val="107000"/>
                        </a:lnSpc>
                        <a:spcBef>
                          <a:spcPts val="0"/>
                        </a:spcBef>
                        <a:spcAft>
                          <a:spcPts val="0"/>
                        </a:spcAft>
                        <a:buClr>
                          <a:schemeClr val="dk1"/>
                        </a:buClr>
                        <a:buSzPts val="1300"/>
                        <a:buFont typeface="Calibri"/>
                        <a:buNone/>
                      </a:pPr>
                      <a:r>
                        <a:rPr lang="en-US" sz="1300" u="none" cap="none" strike="noStrike"/>
                        <a:t>1. Basic C#, .NET Framework and OOP. SOLID</a:t>
                      </a:r>
                      <a:endParaRPr sz="11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lang="en-US" sz="1300" u="none" cap="none" strike="noStrike"/>
                        <a:t>40</a:t>
                      </a:r>
                      <a:endParaRPr sz="1100" u="none" cap="none" strike="noStrike">
                        <a:latin typeface="Calibri"/>
                        <a:ea typeface="Calibri"/>
                        <a:cs typeface="Calibri"/>
                        <a:sym typeface="Calibri"/>
                      </a:endParaRPr>
                    </a:p>
                  </a:txBody>
                  <a:tcPr marT="0" marB="0" marR="68575" marL="68575"/>
                </a:tc>
              </a:tr>
              <a:tr h="165100">
                <a:tc>
                  <a:txBody>
                    <a:bodyPr>
                      <a:noAutofit/>
                    </a:bodyPr>
                    <a:lstStyle/>
                    <a:p>
                      <a:pPr indent="0" lvl="0" marL="0" marR="0" rtl="0" algn="ctr">
                        <a:lnSpc>
                          <a:spcPct val="107000"/>
                        </a:lnSpc>
                        <a:spcBef>
                          <a:spcPts val="0"/>
                        </a:spcBef>
                        <a:spcAft>
                          <a:spcPts val="0"/>
                        </a:spcAft>
                        <a:buNone/>
                      </a:pPr>
                      <a:r>
                        <a:rPr lang="en-US" sz="1300" u="none" cap="none" strike="noStrike"/>
                        <a:t>2. Database access: T-SQL / ORM / NHibernate</a:t>
                      </a:r>
                      <a:endParaRPr sz="11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lang="en-US" sz="1300" u="none" cap="none" strike="noStrike"/>
                        <a:t>20</a:t>
                      </a:r>
                      <a:endParaRPr sz="1100" u="none" cap="none" strike="noStrike">
                        <a:latin typeface="Calibri"/>
                        <a:ea typeface="Calibri"/>
                        <a:cs typeface="Calibri"/>
                        <a:sym typeface="Calibri"/>
                      </a:endParaRPr>
                    </a:p>
                  </a:txBody>
                  <a:tcPr marT="0" marB="0" marR="68575" marL="68575"/>
                </a:tc>
              </a:tr>
              <a:tr h="165100">
                <a:tc>
                  <a:txBody>
                    <a:bodyPr>
                      <a:noAutofit/>
                    </a:bodyPr>
                    <a:lstStyle/>
                    <a:p>
                      <a:pPr indent="0" lvl="0" marL="0" marR="0" rtl="0" algn="ctr">
                        <a:lnSpc>
                          <a:spcPct val="107000"/>
                        </a:lnSpc>
                        <a:spcBef>
                          <a:spcPts val="0"/>
                        </a:spcBef>
                        <a:spcAft>
                          <a:spcPts val="0"/>
                        </a:spcAft>
                        <a:buNone/>
                      </a:pPr>
                      <a:r>
                        <a:rPr lang="en-US" sz="1300" u="none" cap="none" strike="noStrike"/>
                        <a:t>3. Web Applications: ASP.Net MVC / JQuery</a:t>
                      </a:r>
                      <a:endParaRPr sz="11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lang="en-US" sz="1300" u="none" cap="none" strike="noStrike"/>
                        <a:t>30</a:t>
                      </a:r>
                      <a:endParaRPr sz="1100" u="none" cap="none" strike="noStrike">
                        <a:latin typeface="Calibri"/>
                        <a:ea typeface="Calibri"/>
                        <a:cs typeface="Calibri"/>
                        <a:sym typeface="Calibri"/>
                      </a:endParaRPr>
                    </a:p>
                  </a:txBody>
                  <a:tcPr marT="0" marB="0" marR="68575" marL="68575"/>
                </a:tc>
              </a:tr>
              <a:tr h="165100">
                <a:tc>
                  <a:txBody>
                    <a:bodyPr>
                      <a:noAutofit/>
                    </a:bodyPr>
                    <a:lstStyle/>
                    <a:p>
                      <a:pPr indent="0" lvl="0" marL="0" marR="0" rtl="0" algn="ctr">
                        <a:lnSpc>
                          <a:spcPct val="107000"/>
                        </a:lnSpc>
                        <a:spcBef>
                          <a:spcPts val="0"/>
                        </a:spcBef>
                        <a:spcAft>
                          <a:spcPts val="0"/>
                        </a:spcAft>
                        <a:buNone/>
                      </a:pPr>
                      <a:r>
                        <a:rPr lang="en-US" sz="1300" u="none" cap="none" strike="noStrike"/>
                        <a:t>4. Communication: ASP.Net WebApi / WCF</a:t>
                      </a:r>
                      <a:endParaRPr sz="1100" u="none" cap="none" strike="noStrike">
                        <a:latin typeface="Calibri"/>
                        <a:ea typeface="Calibri"/>
                        <a:cs typeface="Calibri"/>
                        <a:sym typeface="Calibri"/>
                      </a:endParaRPr>
                    </a:p>
                  </a:txBody>
                  <a:tcPr marT="0" marB="0" marR="68575" marL="68575"/>
                </a:tc>
                <a:tc>
                  <a:txBody>
                    <a:bodyPr>
                      <a:noAutofit/>
                    </a:bodyPr>
                    <a:lstStyle/>
                    <a:p>
                      <a:pPr indent="0" lvl="0" marL="0" marR="0" rtl="0" algn="ctr">
                        <a:lnSpc>
                          <a:spcPct val="107000"/>
                        </a:lnSpc>
                        <a:spcBef>
                          <a:spcPts val="0"/>
                        </a:spcBef>
                        <a:spcAft>
                          <a:spcPts val="0"/>
                        </a:spcAft>
                        <a:buNone/>
                      </a:pPr>
                      <a:r>
                        <a:rPr lang="en-US" sz="1300" u="none" cap="none" strike="noStrike"/>
                        <a:t>10</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REVISIONS</a:t>
            </a:r>
            <a:endParaRPr/>
          </a:p>
        </p:txBody>
      </p:sp>
      <p:sp>
        <p:nvSpPr>
          <p:cNvPr id="218" name="Shape 218"/>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38100" lvl="0" marL="171450" marR="0" rtl="0" algn="l">
              <a:lnSpc>
                <a:spcPct val="90000"/>
              </a:lnSpc>
              <a:spcBef>
                <a:spcPts val="0"/>
              </a:spcBef>
              <a:spcAft>
                <a:spcPts val="0"/>
              </a:spcAft>
              <a:buClr>
                <a:srgbClr val="1E73B9"/>
              </a:buClr>
              <a:buSzPts val="2100"/>
              <a:buFont typeface="Arial"/>
              <a:buNone/>
            </a:pPr>
            <a:r>
              <a:t/>
            </a:r>
            <a:endParaRPr b="0" i="0" sz="2100" u="none" cap="none" strike="noStrike">
              <a:solidFill>
                <a:srgbClr val="1E73B9"/>
              </a:solidFill>
              <a:latin typeface="Source Sans Pro"/>
              <a:ea typeface="Source Sans Pro"/>
              <a:cs typeface="Source Sans Pro"/>
              <a:sym typeface="Source Sans Pro"/>
            </a:endParaRPr>
          </a:p>
        </p:txBody>
      </p:sp>
      <p:sp>
        <p:nvSpPr>
          <p:cNvPr id="219" name="Shape 219"/>
          <p:cNvSpPr txBox="1"/>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REVISIONS </a:t>
            </a:r>
            <a:endParaRPr b="0" i="0" sz="3300" u="none" cap="none" strike="noStrike">
              <a:solidFill>
                <a:srgbClr val="1E73B9"/>
              </a:solidFill>
              <a:latin typeface="Source Sans Pro"/>
              <a:ea typeface="Source Sans Pro"/>
              <a:cs typeface="Source Sans Pro"/>
              <a:sym typeface="Source Sans Pro"/>
            </a:endParaRPr>
          </a:p>
        </p:txBody>
      </p:sp>
      <p:sp>
        <p:nvSpPr>
          <p:cNvPr id="220" name="Shape 220"/>
          <p:cNvSpPr txBox="1"/>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76200" lvl="0" marL="171450" marR="0" rtl="0" algn="just">
              <a:lnSpc>
                <a:spcPct val="90000"/>
              </a:lnSpc>
              <a:spcBef>
                <a:spcPts val="0"/>
              </a:spcBef>
              <a:spcAft>
                <a:spcPts val="0"/>
              </a:spcAft>
              <a:buClr>
                <a:srgbClr val="1E73B9"/>
              </a:buClr>
              <a:buSzPts val="1500"/>
              <a:buFont typeface="Arial"/>
              <a:buNone/>
            </a:pPr>
            <a:r>
              <a:t/>
            </a:r>
            <a:endParaRPr b="0" i="0" sz="1500" u="none" cap="none" strike="noStrike">
              <a:solidFill>
                <a:srgbClr val="1E73B9"/>
              </a:solidFill>
              <a:latin typeface="Source Sans Pro"/>
              <a:ea typeface="Source Sans Pro"/>
              <a:cs typeface="Source Sans Pro"/>
              <a:sym typeface="Source Sans Pro"/>
            </a:endParaRPr>
          </a:p>
          <a:p>
            <a:pPr indent="-76200" lvl="1" marL="514350" marR="0" rtl="0" algn="just">
              <a:lnSpc>
                <a:spcPct val="90000"/>
              </a:lnSpc>
              <a:spcBef>
                <a:spcPts val="375"/>
              </a:spcBef>
              <a:spcAft>
                <a:spcPts val="0"/>
              </a:spcAft>
              <a:buClr>
                <a:srgbClr val="1E73B9"/>
              </a:buClr>
              <a:buSzPts val="1500"/>
              <a:buFont typeface="Arial"/>
              <a:buNone/>
            </a:pPr>
            <a:r>
              <a:t/>
            </a:r>
            <a:endParaRPr b="0" i="0" sz="1500" u="none" cap="none" strike="noStrike">
              <a:solidFill>
                <a:srgbClr val="1E73B9"/>
              </a:solidFill>
              <a:latin typeface="Source Sans Pro"/>
              <a:ea typeface="Source Sans Pro"/>
              <a:cs typeface="Source Sans Pro"/>
              <a:sym typeface="Source Sans Pro"/>
            </a:endParaRPr>
          </a:p>
          <a:p>
            <a:pPr indent="0" lvl="0" marL="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0" lvl="0" marL="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0" lvl="0" marL="0" marR="0" rtl="0" algn="just">
              <a:lnSpc>
                <a:spcPct val="90000"/>
              </a:lnSpc>
              <a:spcBef>
                <a:spcPts val="750"/>
              </a:spcBef>
              <a:spcAft>
                <a:spcPts val="0"/>
              </a:spcAft>
              <a:buClr>
                <a:srgbClr val="1E73B9"/>
              </a:buClr>
              <a:buSzPts val="1500"/>
              <a:buFont typeface="Arial"/>
              <a:buNone/>
            </a:pPr>
            <a:r>
              <a:t/>
            </a:r>
            <a:endParaRPr b="0" i="0" sz="1500" u="none" cap="none" strike="noStrike">
              <a:solidFill>
                <a:srgbClr val="1E73B9"/>
              </a:solidFill>
              <a:latin typeface="Source Sans Pro"/>
              <a:ea typeface="Source Sans Pro"/>
              <a:cs typeface="Source Sans Pro"/>
              <a:sym typeface="Source Sans Pro"/>
            </a:endParaRPr>
          </a:p>
        </p:txBody>
      </p:sp>
      <p:graphicFrame>
        <p:nvGraphicFramePr>
          <p:cNvPr id="221" name="Shape 221"/>
          <p:cNvGraphicFramePr/>
          <p:nvPr/>
        </p:nvGraphicFramePr>
        <p:xfrm>
          <a:off x="1524000" y="1397000"/>
          <a:ext cx="3000000" cy="3000000"/>
        </p:xfrm>
        <a:graphic>
          <a:graphicData uri="http://schemas.openxmlformats.org/drawingml/2006/table">
            <a:tbl>
              <a:tblPr bandRow="1" firstRow="1">
                <a:noFill/>
                <a:tableStyleId>{F7F553A2-22A8-42FE-ACDA-579F0FD44426}</a:tableStyleId>
              </a:tblPr>
              <a:tblGrid>
                <a:gridCol w="1524000"/>
                <a:gridCol w="1524000"/>
                <a:gridCol w="1524000"/>
                <a:gridCol w="1524000"/>
              </a:tblGrid>
              <a:tr h="370850">
                <a:tc>
                  <a:txBody>
                    <a:bodyPr>
                      <a:noAutofit/>
                    </a:bodyPr>
                    <a:lstStyle/>
                    <a:p>
                      <a:pPr indent="0" lvl="0" marL="0" marR="0" rtl="0" algn="l">
                        <a:spcBef>
                          <a:spcPts val="0"/>
                        </a:spcBef>
                        <a:spcAft>
                          <a:spcPts val="0"/>
                        </a:spcAft>
                        <a:buNone/>
                      </a:pPr>
                      <a:r>
                        <a:rPr lang="en-US" sz="1350" u="none" cap="none" strike="noStrike"/>
                        <a:t>Number</a:t>
                      </a:r>
                      <a:endParaRPr/>
                    </a:p>
                  </a:txBody>
                  <a:tcPr marT="45725" marB="45725" marR="91450" marL="91450"/>
                </a:tc>
                <a:tc>
                  <a:txBody>
                    <a:bodyPr>
                      <a:noAutofit/>
                    </a:bodyPr>
                    <a:lstStyle/>
                    <a:p>
                      <a:pPr indent="0" lvl="0" marL="0" marR="0" rtl="0" algn="l">
                        <a:spcBef>
                          <a:spcPts val="0"/>
                        </a:spcBef>
                        <a:spcAft>
                          <a:spcPts val="0"/>
                        </a:spcAft>
                        <a:buNone/>
                      </a:pPr>
                      <a:r>
                        <a:rPr lang="en-US" sz="1350"/>
                        <a:t>Author</a:t>
                      </a:r>
                      <a:endParaRPr/>
                    </a:p>
                  </a:txBody>
                  <a:tcPr marT="45725" marB="45725" marR="91450" marL="91450"/>
                </a:tc>
                <a:tc>
                  <a:txBody>
                    <a:bodyPr>
                      <a:noAutofit/>
                    </a:bodyPr>
                    <a:lstStyle/>
                    <a:p>
                      <a:pPr indent="0" lvl="0" marL="0" marR="0" rtl="0" algn="l">
                        <a:spcBef>
                          <a:spcPts val="0"/>
                        </a:spcBef>
                        <a:spcAft>
                          <a:spcPts val="0"/>
                        </a:spcAft>
                        <a:buNone/>
                      </a:pPr>
                      <a:r>
                        <a:rPr lang="en-US" sz="1350"/>
                        <a:t>Date</a:t>
                      </a:r>
                      <a:endParaRPr/>
                    </a:p>
                  </a:txBody>
                  <a:tcPr marT="45725" marB="45725" marR="91450" marL="91450"/>
                </a:tc>
                <a:tc>
                  <a:txBody>
                    <a:bodyPr>
                      <a:noAutofit/>
                    </a:bodyPr>
                    <a:lstStyle/>
                    <a:p>
                      <a:pPr indent="0" lvl="0" marL="0" marR="0" rtl="0" algn="l">
                        <a:spcBef>
                          <a:spcPts val="0"/>
                        </a:spcBef>
                        <a:spcAft>
                          <a:spcPts val="0"/>
                        </a:spcAft>
                        <a:buNone/>
                      </a:pPr>
                      <a:r>
                        <a:rPr lang="en-US" sz="1350"/>
                        <a:t>Description</a:t>
                      </a:r>
                      <a:endParaRPr/>
                    </a:p>
                  </a:txBody>
                  <a:tcPr marT="45725" marB="45725" marR="91450" marL="91450"/>
                </a:tc>
              </a:tr>
              <a:tr h="370850">
                <a:tc>
                  <a:txBody>
                    <a:bodyPr>
                      <a:noAutofit/>
                    </a:bodyPr>
                    <a:lstStyle/>
                    <a:p>
                      <a:pPr indent="0" lvl="0" marL="0" marR="0" rtl="0" algn="l">
                        <a:spcBef>
                          <a:spcPts val="0"/>
                        </a:spcBef>
                        <a:spcAft>
                          <a:spcPts val="0"/>
                        </a:spcAft>
                        <a:buNone/>
                      </a:pPr>
                      <a:r>
                        <a:rPr lang="en-US" sz="1350"/>
                        <a:t>1.0.0</a:t>
                      </a:r>
                      <a:endParaRPr/>
                    </a:p>
                  </a:txBody>
                  <a:tcPr marT="45725" marB="45725" marR="91450" marL="91450"/>
                </a:tc>
                <a:tc>
                  <a:txBody>
                    <a:bodyPr>
                      <a:noAutofit/>
                    </a:bodyPr>
                    <a:lstStyle/>
                    <a:p>
                      <a:pPr indent="0" lvl="0" marL="0" marR="0" rtl="0" algn="l">
                        <a:spcBef>
                          <a:spcPts val="0"/>
                        </a:spcBef>
                        <a:spcAft>
                          <a:spcPts val="0"/>
                        </a:spcAft>
                        <a:buNone/>
                      </a:pPr>
                      <a:r>
                        <a:rPr lang="en-US" sz="1350"/>
                        <a:t>Yurii Hohan</a:t>
                      </a:r>
                      <a:endParaRPr sz="1350"/>
                    </a:p>
                  </a:txBody>
                  <a:tcPr marT="45725" marB="45725" marR="91450" marL="91450"/>
                </a:tc>
                <a:tc>
                  <a:txBody>
                    <a:bodyPr>
                      <a:noAutofit/>
                    </a:bodyPr>
                    <a:lstStyle/>
                    <a:p>
                      <a:pPr indent="0" lvl="0" marL="0" marR="0" rtl="0" algn="l">
                        <a:spcBef>
                          <a:spcPts val="0"/>
                        </a:spcBef>
                        <a:spcAft>
                          <a:spcPts val="0"/>
                        </a:spcAft>
                        <a:buNone/>
                      </a:pPr>
                      <a:r>
                        <a:rPr lang="en-US" sz="1350"/>
                        <a:t>07.12.2015</a:t>
                      </a:r>
                      <a:endParaRPr/>
                    </a:p>
                  </a:txBody>
                  <a:tcPr marT="45725" marB="45725" marR="91450" marL="91450"/>
                </a:tc>
                <a:tc>
                  <a:txBody>
                    <a:bodyPr>
                      <a:noAutofit/>
                    </a:bodyPr>
                    <a:lstStyle/>
                    <a:p>
                      <a:pPr indent="0" lvl="0" marL="0" marR="0" rtl="0" algn="l">
                        <a:spcBef>
                          <a:spcPts val="0"/>
                        </a:spcBef>
                        <a:spcAft>
                          <a:spcPts val="0"/>
                        </a:spcAft>
                        <a:buNone/>
                      </a:pPr>
                      <a:r>
                        <a:rPr lang="en-US" sz="1350"/>
                        <a:t>Initial version</a:t>
                      </a:r>
                      <a:endParaRPr/>
                    </a:p>
                  </a:txBody>
                  <a:tcPr marT="45725" marB="45725" marR="91450" marL="91450"/>
                </a:tc>
              </a:tr>
              <a:tr h="370850">
                <a:tc>
                  <a:txBody>
                    <a:bodyPr>
                      <a:noAutofit/>
                    </a:bodyPr>
                    <a:lstStyle/>
                    <a:p>
                      <a:pPr indent="0" lvl="0" marL="0" marR="0" rtl="0" algn="l">
                        <a:spcBef>
                          <a:spcPts val="0"/>
                        </a:spcBef>
                        <a:spcAft>
                          <a:spcPts val="0"/>
                        </a:spcAft>
                        <a:buNone/>
                      </a:pPr>
                      <a:r>
                        <a:rPr lang="en-US" sz="1350"/>
                        <a:t>2.0.0</a:t>
                      </a:r>
                      <a:endParaRPr/>
                    </a:p>
                  </a:txBody>
                  <a:tcPr marT="45725" marB="45725" marR="91450" marL="91450"/>
                </a:tc>
                <a:tc>
                  <a:txBody>
                    <a:bodyPr>
                      <a:noAutofit/>
                    </a:bodyPr>
                    <a:lstStyle/>
                    <a:p>
                      <a:pPr indent="0" lvl="0" marL="0" marR="0" rtl="0" algn="l">
                        <a:spcBef>
                          <a:spcPts val="0"/>
                        </a:spcBef>
                        <a:spcAft>
                          <a:spcPts val="0"/>
                        </a:spcAft>
                        <a:buNone/>
                      </a:pPr>
                      <a:r>
                        <a:rPr lang="en-US" sz="1350"/>
                        <a:t>Serghei Grajdean</a:t>
                      </a:r>
                      <a:endParaRPr/>
                    </a:p>
                  </a:txBody>
                  <a:tcPr marT="45725" marB="45725" marR="91450" marL="91450"/>
                </a:tc>
                <a:tc>
                  <a:txBody>
                    <a:bodyPr>
                      <a:noAutofit/>
                    </a:bodyPr>
                    <a:lstStyle/>
                    <a:p>
                      <a:pPr indent="0" lvl="0" marL="0" marR="0" rtl="0" algn="l">
                        <a:spcBef>
                          <a:spcPts val="0"/>
                        </a:spcBef>
                        <a:spcAft>
                          <a:spcPts val="0"/>
                        </a:spcAft>
                        <a:buNone/>
                      </a:pPr>
                      <a:r>
                        <a:rPr lang="en-US" sz="1350"/>
                        <a:t>20.06.2016</a:t>
                      </a:r>
                      <a:endParaRPr/>
                    </a:p>
                  </a:txBody>
                  <a:tcPr marT="45725" marB="45725" marR="91450" marL="91450"/>
                </a:tc>
                <a:tc>
                  <a:txBody>
                    <a:bodyPr>
                      <a:noAutofit/>
                    </a:bodyPr>
                    <a:lstStyle/>
                    <a:p>
                      <a:pPr indent="0" lvl="0" marL="0" marR="0" rtl="0" algn="l">
                        <a:spcBef>
                          <a:spcPts val="0"/>
                        </a:spcBef>
                        <a:spcAft>
                          <a:spcPts val="0"/>
                        </a:spcAft>
                        <a:buNone/>
                      </a:pPr>
                      <a:r>
                        <a:rPr lang="en-US" sz="1350"/>
                        <a:t>SVN replaced with</a:t>
                      </a:r>
                      <a:r>
                        <a:rPr lang="en-US" sz="1350"/>
                        <a:t> </a:t>
                      </a:r>
                      <a:r>
                        <a:rPr lang="en-US" sz="1350"/>
                        <a:t>Git. Centralized vs distributed SVC added.</a:t>
                      </a:r>
                      <a:endParaRPr/>
                    </a:p>
                  </a:txBody>
                  <a:tcPr marT="45725" marB="45725" marR="91450" marL="91450"/>
                </a:tc>
              </a:tr>
              <a:tr h="370850">
                <a:tc>
                  <a:txBody>
                    <a:bodyPr>
                      <a:noAutofit/>
                    </a:bodyPr>
                    <a:lstStyle/>
                    <a:p>
                      <a:pPr indent="0" lvl="0" marL="0" marR="0" rtl="0" algn="l">
                        <a:spcBef>
                          <a:spcPts val="0"/>
                        </a:spcBef>
                        <a:spcAft>
                          <a:spcPts val="0"/>
                        </a:spcAft>
                        <a:buNone/>
                      </a:pPr>
                      <a:r>
                        <a:t/>
                      </a:r>
                      <a:endParaRPr sz="1350"/>
                    </a:p>
                  </a:txBody>
                  <a:tcPr marT="45725" marB="45725" marR="91450" marL="91450"/>
                </a:tc>
                <a:tc>
                  <a:txBody>
                    <a:bodyPr>
                      <a:noAutofit/>
                    </a:bodyPr>
                    <a:lstStyle/>
                    <a:p>
                      <a:pPr indent="0" lvl="0" marL="0" marR="0" rtl="0" algn="l">
                        <a:spcBef>
                          <a:spcPts val="0"/>
                        </a:spcBef>
                        <a:spcAft>
                          <a:spcPts val="0"/>
                        </a:spcAft>
                        <a:buNone/>
                      </a:pPr>
                      <a:r>
                        <a:t/>
                      </a:r>
                      <a:endParaRPr sz="1350"/>
                    </a:p>
                  </a:txBody>
                  <a:tcPr marT="45725" marB="45725" marR="91450" marL="91450"/>
                </a:tc>
                <a:tc>
                  <a:txBody>
                    <a:bodyPr>
                      <a:noAutofit/>
                    </a:bodyPr>
                    <a:lstStyle/>
                    <a:p>
                      <a:pPr indent="0" lvl="0" marL="0" marR="0" rtl="0" algn="l">
                        <a:spcBef>
                          <a:spcPts val="0"/>
                        </a:spcBef>
                        <a:spcAft>
                          <a:spcPts val="0"/>
                        </a:spcAft>
                        <a:buNone/>
                      </a:pPr>
                      <a:r>
                        <a:t/>
                      </a:r>
                      <a:endParaRPr sz="1350"/>
                    </a:p>
                  </a:txBody>
                  <a:tcPr marT="45725" marB="45725" marR="91450" marL="91450"/>
                </a:tc>
                <a:tc>
                  <a:txBody>
                    <a:bodyPr>
                      <a:noAutofit/>
                    </a:bodyPr>
                    <a:lstStyle/>
                    <a:p>
                      <a:pPr indent="0" lvl="0" marL="0" marR="0" rtl="0" algn="l">
                        <a:spcBef>
                          <a:spcPts val="0"/>
                        </a:spcBef>
                        <a:spcAft>
                          <a:spcPts val="0"/>
                        </a:spcAft>
                        <a:buNone/>
                      </a:pPr>
                      <a:r>
                        <a:t/>
                      </a:r>
                      <a:endParaRPr sz="1350"/>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Shape 47"/>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THE PROCESS</a:t>
            </a:r>
            <a:endParaRPr/>
          </a:p>
        </p:txBody>
      </p:sp>
      <p:sp>
        <p:nvSpPr>
          <p:cNvPr id="48" name="Shape 48"/>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Each day a 2 hour lecture on the topic.</a:t>
            </a:r>
            <a:endParaRPr/>
          </a:p>
          <a:p>
            <a:pPr indent="-171450" lvl="0" marL="171450" marR="0" rtl="0" algn="l">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Either a 5 hour practical assignment or 4 hours of studies followed by a quiz.</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If the topic is practical (most of them are), the task will be to write some code. The result of the code review will be reflected in the mark. If the topic is theoretical, the mark will be obtained during the quiz.</a:t>
            </a:r>
            <a:endParaRPr/>
          </a:p>
          <a:p>
            <a:pPr indent="-171450" lvl="0" marL="171450" marR="0" rtl="0" algn="l">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Each separate task will be assessed with a mark daily and each separate course will be assessed with a mark during exam. The final mark should be calculated as:</a:t>
            </a:r>
            <a:endParaRPr/>
          </a:p>
          <a:p>
            <a:pPr indent="0" lvl="0" marL="0" marR="0" rtl="0" algn="l">
              <a:lnSpc>
                <a:spcPct val="90000"/>
              </a:lnSpc>
              <a:spcBef>
                <a:spcPts val="750"/>
              </a:spcBef>
              <a:spcAft>
                <a:spcPts val="0"/>
              </a:spcAft>
              <a:buClr>
                <a:srgbClr val="1E73B9"/>
              </a:buClr>
              <a:buSzPts val="1800"/>
              <a:buFont typeface="Arial"/>
              <a:buNone/>
            </a:pPr>
            <a:r>
              <a:rPr b="0" i="1" lang="en-US" sz="1800" u="none" cap="none" strike="noStrike">
                <a:solidFill>
                  <a:srgbClr val="1E73B9"/>
                </a:solidFill>
                <a:latin typeface="Source Sans Pro"/>
                <a:ea typeface="Source Sans Pro"/>
                <a:cs typeface="Source Sans Pro"/>
                <a:sym typeface="Source Sans Pro"/>
              </a:rPr>
              <a:t>  Final_mark = 50% * average_daily_assessment_mark + 50% * exam_mark</a:t>
            </a:r>
            <a:endParaRPr b="0" i="1" sz="1800" u="none" cap="none" strike="noStrike">
              <a:solidFill>
                <a:srgbClr val="1E73B9"/>
              </a:solidFill>
              <a:latin typeface="Source Sans Pro"/>
              <a:ea typeface="Source Sans Pro"/>
              <a:cs typeface="Source Sans Pro"/>
              <a:sym typeface="Source Sans Pro"/>
            </a:endParaRPr>
          </a:p>
          <a:p>
            <a:pPr indent="0" lvl="0" marL="0" marR="0" rtl="0" algn="l">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57150" lvl="0" marL="17145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57150" lvl="0" marL="17145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76200" lvl="0" marL="171450" marR="0" rtl="0" algn="just">
              <a:lnSpc>
                <a:spcPct val="90000"/>
              </a:lnSpc>
              <a:spcBef>
                <a:spcPts val="750"/>
              </a:spcBef>
              <a:spcAft>
                <a:spcPts val="0"/>
              </a:spcAft>
              <a:buClr>
                <a:srgbClr val="1E73B9"/>
              </a:buClr>
              <a:buSzPts val="1500"/>
              <a:buFont typeface="Arial"/>
              <a:buNone/>
            </a:pPr>
            <a:r>
              <a:t/>
            </a:r>
            <a:endParaRPr b="0" i="0" sz="1500" u="none" cap="none" strike="noStrike">
              <a:solidFill>
                <a:srgbClr val="1E73B9"/>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Shape 53"/>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SOFTWARE ENGINEERING</a:t>
            </a:r>
            <a:endParaRPr/>
          </a:p>
        </p:txBody>
      </p:sp>
      <p:sp>
        <p:nvSpPr>
          <p:cNvPr id="54" name="Shape 54"/>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1E73B9"/>
              </a:buClr>
              <a:buSzPts val="1800"/>
              <a:buFont typeface="Arial"/>
              <a:buNone/>
            </a:pPr>
            <a:r>
              <a:rPr b="0" i="0" lang="en-US" sz="1800" u="none" cap="none" strike="noStrike">
                <a:solidFill>
                  <a:srgbClr val="1E73B9"/>
                </a:solidFill>
                <a:latin typeface="Source Sans Pro"/>
                <a:ea typeface="Source Sans Pro"/>
                <a:cs typeface="Source Sans Pro"/>
                <a:sym typeface="Source Sans Pro"/>
              </a:rPr>
              <a:t>Typical formal definitions of </a:t>
            </a:r>
            <a:r>
              <a:rPr b="1" i="0" lang="en-US" sz="1800" u="none" cap="none" strike="noStrike">
                <a:solidFill>
                  <a:srgbClr val="1E73B9"/>
                </a:solidFill>
                <a:latin typeface="Source Sans Pro"/>
                <a:ea typeface="Source Sans Pro"/>
                <a:cs typeface="Source Sans Pro"/>
                <a:sym typeface="Source Sans Pro"/>
              </a:rPr>
              <a:t>software engineering</a:t>
            </a:r>
            <a:r>
              <a:rPr b="0" i="0" lang="en-US" sz="1800" u="none" cap="none" strike="noStrike">
                <a:solidFill>
                  <a:srgbClr val="1E73B9"/>
                </a:solidFill>
                <a:latin typeface="Source Sans Pro"/>
                <a:ea typeface="Source Sans Pro"/>
                <a:cs typeface="Source Sans Pro"/>
                <a:sym typeface="Source Sans Pro"/>
              </a:rPr>
              <a:t> are:</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"research, design, develop, and test operating systems-level software, compilers, and network distribution software for medical, industrial, military, communications, aerospace, business, scientific, and general computing applications.“</a:t>
            </a:r>
            <a:endParaRPr b="0" baseline="30000" i="0" sz="1800" u="none" cap="none" strike="noStrike">
              <a:solidFill>
                <a:srgbClr val="1E73B9"/>
              </a:solidFill>
              <a:latin typeface="Source Sans Pro"/>
              <a:ea typeface="Source Sans Pro"/>
              <a:cs typeface="Source Sans Pro"/>
              <a:sym typeface="Source Sans Pro"/>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 "the systematic application of scientific and technological knowledge, methods, and experience to the design, implementation, testing, and documentation of software"</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"the application of a systematic, disciplined, quantifiable approach to the development, operation, and maintenance of </a:t>
            </a:r>
            <a:r>
              <a:rPr b="0" i="0" lang="en-US" sz="1800" u="sng" cap="none" strike="noStrike">
                <a:solidFill>
                  <a:schemeClr val="hlink"/>
                </a:solidFill>
                <a:latin typeface="Source Sans Pro"/>
                <a:ea typeface="Source Sans Pro"/>
                <a:cs typeface="Source Sans Pro"/>
                <a:sym typeface="Source Sans Pro"/>
                <a:hlinkClick r:id="rId3"/>
              </a:rPr>
              <a:t>software</a:t>
            </a:r>
            <a:r>
              <a:rPr b="0" i="0" lang="en-US" sz="1800" u="none" cap="none" strike="noStrike">
                <a:solidFill>
                  <a:srgbClr val="1E73B9"/>
                </a:solidFill>
                <a:latin typeface="Source Sans Pro"/>
                <a:ea typeface="Source Sans Pro"/>
                <a:cs typeface="Source Sans Pro"/>
                <a:sym typeface="Source Sans Pro"/>
              </a:rPr>
              <a:t>"</a:t>
            </a:r>
            <a:endParaRPr/>
          </a:p>
          <a:p>
            <a:pPr indent="0" lvl="0" marL="0" marR="0" rtl="0" algn="just">
              <a:lnSpc>
                <a:spcPct val="90000"/>
              </a:lnSpc>
              <a:spcBef>
                <a:spcPts val="750"/>
              </a:spcBef>
              <a:spcAft>
                <a:spcPts val="0"/>
              </a:spcAft>
              <a:buClr>
                <a:srgbClr val="1E73B9"/>
              </a:buClr>
              <a:buSzPts val="1800"/>
              <a:buFont typeface="Arial"/>
              <a:buNone/>
            </a:pPr>
            <a:r>
              <a:rPr b="0" i="0" lang="en-US" sz="1800" u="none" cap="none" strike="noStrike">
                <a:solidFill>
                  <a:srgbClr val="1E73B9"/>
                </a:solidFill>
                <a:latin typeface="Source Sans Pro"/>
                <a:ea typeface="Source Sans Pro"/>
                <a:cs typeface="Source Sans Pro"/>
                <a:sym typeface="Source Sans Pro"/>
              </a:rPr>
              <a:t>An </a:t>
            </a:r>
            <a:r>
              <a:rPr b="1" i="0" lang="en-US" sz="1800" u="none" cap="none" strike="noStrike">
                <a:solidFill>
                  <a:srgbClr val="1E73B9"/>
                </a:solidFill>
                <a:latin typeface="Source Sans Pro"/>
                <a:ea typeface="Source Sans Pro"/>
                <a:cs typeface="Source Sans Pro"/>
                <a:sym typeface="Source Sans Pro"/>
              </a:rPr>
              <a:t>engineer</a:t>
            </a:r>
            <a:r>
              <a:rPr b="0" i="0" lang="en-US" sz="1800" u="none" cap="none" strike="noStrike">
                <a:solidFill>
                  <a:srgbClr val="1E73B9"/>
                </a:solidFill>
                <a:latin typeface="Source Sans Pro"/>
                <a:ea typeface="Source Sans Pro"/>
                <a:cs typeface="Source Sans Pro"/>
                <a:sym typeface="Source Sans Pro"/>
              </a:rPr>
              <a:t> is a </a:t>
            </a:r>
            <a:r>
              <a:rPr b="0" i="0" lang="en-US" sz="1800" u="sng" cap="none" strike="noStrike">
                <a:solidFill>
                  <a:schemeClr val="hlink"/>
                </a:solidFill>
                <a:latin typeface="Source Sans Pro"/>
                <a:ea typeface="Source Sans Pro"/>
                <a:cs typeface="Source Sans Pro"/>
                <a:sym typeface="Source Sans Pro"/>
                <a:hlinkClick r:id="rId4"/>
              </a:rPr>
              <a:t>professional</a:t>
            </a:r>
            <a:r>
              <a:rPr b="0" i="0" lang="en-US" sz="1800" u="none" cap="none" strike="noStrike">
                <a:solidFill>
                  <a:srgbClr val="1E73B9"/>
                </a:solidFill>
                <a:latin typeface="Source Sans Pro"/>
                <a:ea typeface="Source Sans Pro"/>
                <a:cs typeface="Source Sans Pro"/>
                <a:sym typeface="Source Sans Pro"/>
              </a:rPr>
              <a:t> practitioner of </a:t>
            </a:r>
            <a:r>
              <a:rPr b="0" i="0" lang="en-US" sz="1800" u="sng" cap="none" strike="noStrike">
                <a:solidFill>
                  <a:schemeClr val="hlink"/>
                </a:solidFill>
                <a:latin typeface="Source Sans Pro"/>
                <a:ea typeface="Source Sans Pro"/>
                <a:cs typeface="Source Sans Pro"/>
                <a:sym typeface="Source Sans Pro"/>
                <a:hlinkClick r:id="rId5"/>
              </a:rPr>
              <a:t>engineering</a:t>
            </a:r>
            <a:r>
              <a:rPr b="0" i="0" lang="en-US" sz="1800" u="none" cap="none" strike="noStrike">
                <a:solidFill>
                  <a:srgbClr val="1E73B9"/>
                </a:solidFill>
                <a:latin typeface="Source Sans Pro"/>
                <a:ea typeface="Source Sans Pro"/>
                <a:cs typeface="Source Sans Pro"/>
                <a:sym typeface="Source Sans Pro"/>
              </a:rPr>
              <a:t>, concerned with applying </a:t>
            </a:r>
            <a:r>
              <a:rPr b="0" i="0" lang="en-US" sz="1800" u="sng" cap="none" strike="noStrike">
                <a:solidFill>
                  <a:schemeClr val="hlink"/>
                </a:solidFill>
                <a:latin typeface="Source Sans Pro"/>
                <a:ea typeface="Source Sans Pro"/>
                <a:cs typeface="Source Sans Pro"/>
                <a:sym typeface="Source Sans Pro"/>
                <a:hlinkClick r:id="rId6"/>
              </a:rPr>
              <a:t>scientific knowledge</a:t>
            </a:r>
            <a:r>
              <a:rPr b="0" i="0" lang="en-US" sz="1800" u="none" cap="none" strike="noStrike">
                <a:solidFill>
                  <a:srgbClr val="1E73B9"/>
                </a:solidFill>
                <a:latin typeface="Source Sans Pro"/>
                <a:ea typeface="Source Sans Pro"/>
                <a:cs typeface="Source Sans Pro"/>
                <a:sym typeface="Source Sans Pro"/>
              </a:rPr>
              <a:t>, </a:t>
            </a:r>
            <a:r>
              <a:rPr b="0" i="0" lang="en-US" sz="1800" u="sng" cap="none" strike="noStrike">
                <a:solidFill>
                  <a:schemeClr val="hlink"/>
                </a:solidFill>
                <a:latin typeface="Source Sans Pro"/>
                <a:ea typeface="Source Sans Pro"/>
                <a:cs typeface="Source Sans Pro"/>
                <a:sym typeface="Source Sans Pro"/>
                <a:hlinkClick r:id="rId7"/>
              </a:rPr>
              <a:t>mathematics</a:t>
            </a:r>
            <a:r>
              <a:rPr b="0" i="0" lang="en-US" sz="1800" u="none" cap="none" strike="noStrike">
                <a:solidFill>
                  <a:srgbClr val="1E73B9"/>
                </a:solidFill>
                <a:latin typeface="Source Sans Pro"/>
                <a:ea typeface="Source Sans Pro"/>
                <a:cs typeface="Source Sans Pro"/>
                <a:sym typeface="Source Sans Pro"/>
              </a:rPr>
              <a:t>, and </a:t>
            </a:r>
            <a:r>
              <a:rPr b="1" i="0" lang="en-US" sz="1800" u="sng" cap="none" strike="noStrike">
                <a:solidFill>
                  <a:schemeClr val="hlink"/>
                </a:solidFill>
                <a:latin typeface="Source Sans Pro"/>
                <a:ea typeface="Source Sans Pro"/>
                <a:cs typeface="Source Sans Pro"/>
                <a:sym typeface="Source Sans Pro"/>
                <a:hlinkClick r:id="rId8"/>
              </a:rPr>
              <a:t>ingenuity</a:t>
            </a:r>
            <a:r>
              <a:rPr b="0" i="0" lang="en-US" sz="1800" u="none" cap="none" strike="noStrike">
                <a:solidFill>
                  <a:srgbClr val="1E73B9"/>
                </a:solidFill>
                <a:latin typeface="Source Sans Pro"/>
                <a:ea typeface="Source Sans Pro"/>
                <a:cs typeface="Source Sans Pro"/>
                <a:sym typeface="Source Sans Pro"/>
              </a:rPr>
              <a:t> to develop solutions for technical, societal and commercial problems.</a:t>
            </a:r>
            <a:endParaRPr/>
          </a:p>
          <a:p>
            <a:pPr indent="0" lvl="0" marL="0" marR="0" rtl="0" algn="just">
              <a:lnSpc>
                <a:spcPct val="90000"/>
              </a:lnSpc>
              <a:spcBef>
                <a:spcPts val="750"/>
              </a:spcBef>
              <a:spcAft>
                <a:spcPts val="0"/>
              </a:spcAft>
              <a:buClr>
                <a:srgbClr val="1E73B9"/>
              </a:buClr>
              <a:buSzPts val="1800"/>
              <a:buFont typeface="Arial"/>
              <a:buNone/>
            </a:pPr>
            <a:r>
              <a:rPr b="1" i="0" lang="en-US" sz="1800" u="none" cap="none" strike="noStrike">
                <a:solidFill>
                  <a:srgbClr val="1E73B9"/>
                </a:solidFill>
                <a:latin typeface="Source Sans Pro"/>
                <a:ea typeface="Source Sans Pro"/>
                <a:cs typeface="Source Sans Pro"/>
                <a:sym typeface="Source Sans Pro"/>
              </a:rPr>
              <a:t>Ingenuity</a:t>
            </a:r>
            <a:r>
              <a:rPr b="0" i="0" lang="en-US" sz="1800" u="none" cap="none" strike="noStrike">
                <a:solidFill>
                  <a:srgbClr val="1E73B9"/>
                </a:solidFill>
                <a:latin typeface="Source Sans Pro"/>
                <a:ea typeface="Source Sans Pro"/>
                <a:cs typeface="Source Sans Pro"/>
                <a:sym typeface="Source Sans Pro"/>
              </a:rPr>
              <a:t> is the quality of being clever, original, and inventive, often in the process of applying ideas to solve problems or meet challenges</a:t>
            </a:r>
            <a:endParaRPr/>
          </a:p>
          <a:p>
            <a:pPr indent="-57150" lvl="0" marL="17145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57150" lvl="0" marL="17145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76200" lvl="0" marL="171450" marR="0" rtl="0" algn="just">
              <a:lnSpc>
                <a:spcPct val="90000"/>
              </a:lnSpc>
              <a:spcBef>
                <a:spcPts val="750"/>
              </a:spcBef>
              <a:spcAft>
                <a:spcPts val="0"/>
              </a:spcAft>
              <a:buClr>
                <a:srgbClr val="1E73B9"/>
              </a:buClr>
              <a:buSzPts val="1500"/>
              <a:buFont typeface="Arial"/>
              <a:buNone/>
            </a:pPr>
            <a:r>
              <a:t/>
            </a:r>
            <a:endParaRPr b="0" i="0" sz="1500" u="none" cap="none" strike="noStrike">
              <a:solidFill>
                <a:srgbClr val="1E73B9"/>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HOW IS TIME SPENT</a:t>
            </a:r>
            <a:endParaRPr b="0" i="0" sz="3300" u="none" cap="none" strike="noStrike">
              <a:solidFill>
                <a:srgbClr val="1E73B9"/>
              </a:solidFill>
              <a:latin typeface="Source Sans Pro"/>
              <a:ea typeface="Source Sans Pro"/>
              <a:cs typeface="Source Sans Pro"/>
              <a:sym typeface="Source Sans Pro"/>
            </a:endParaRPr>
          </a:p>
        </p:txBody>
      </p:sp>
      <p:sp>
        <p:nvSpPr>
          <p:cNvPr id="60" name="Shape 60"/>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1E73B9"/>
              </a:buClr>
              <a:buSzPts val="1800"/>
              <a:buFont typeface="Arial"/>
              <a:buNone/>
            </a:pPr>
            <a:r>
              <a:rPr b="0" i="0" lang="en-US" sz="1800" u="none" cap="none" strike="noStrike">
                <a:solidFill>
                  <a:srgbClr val="1E73B9"/>
                </a:solidFill>
                <a:latin typeface="Source Sans Pro"/>
                <a:ea typeface="Source Sans Pro"/>
                <a:cs typeface="Source Sans Pro"/>
                <a:sym typeface="Source Sans Pro"/>
              </a:rPr>
              <a:t>A rule of thumb for scheduling a software task (Fredrik Brooks):</a:t>
            </a:r>
            <a:endParaRPr/>
          </a:p>
          <a:p>
            <a:pPr indent="-171450" lvl="0" marL="171450" marR="0" rtl="0" algn="l">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1/3 planning</a:t>
            </a:r>
            <a:endParaRPr/>
          </a:p>
          <a:p>
            <a:pPr indent="-171450" lvl="0" marL="171450" marR="0" rtl="0" algn="l">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1/6 coding</a:t>
            </a:r>
            <a:endParaRPr/>
          </a:p>
          <a:p>
            <a:pPr indent="-171450" lvl="0" marL="171450" marR="0" rtl="0" algn="l">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1/4 component test and early system test</a:t>
            </a:r>
            <a:endParaRPr/>
          </a:p>
          <a:p>
            <a:pPr indent="-171450" lvl="0" marL="171450" marR="0" rtl="0" algn="l">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1/4 system test, all components in hand.</a:t>
            </a:r>
            <a:endParaRPr/>
          </a:p>
          <a:p>
            <a:pPr indent="-57150" lvl="0" marL="171450" marR="0" rtl="0" algn="just">
              <a:lnSpc>
                <a:spcPct val="90000"/>
              </a:lnSpc>
              <a:spcBef>
                <a:spcPts val="750"/>
              </a:spcBef>
              <a:spcAft>
                <a:spcPts val="0"/>
              </a:spcAft>
              <a:buClr>
                <a:srgbClr val="1E73B9"/>
              </a:buClr>
              <a:buSzPts val="1800"/>
              <a:buFont typeface="Arial"/>
              <a:buNone/>
            </a:pPr>
            <a:r>
              <a:t/>
            </a:r>
            <a:endParaRPr b="0" i="0" sz="1800" u="none" cap="none" strike="noStrike">
              <a:solidFill>
                <a:srgbClr val="1E73B9"/>
              </a:solidFill>
              <a:latin typeface="Source Sans Pro"/>
              <a:ea typeface="Source Sans Pro"/>
              <a:cs typeface="Source Sans Pro"/>
              <a:sym typeface="Source Sans Pro"/>
            </a:endParaRPr>
          </a:p>
          <a:p>
            <a:pPr indent="-76200" lvl="0" marL="171450" marR="0" rtl="0" algn="just">
              <a:lnSpc>
                <a:spcPct val="90000"/>
              </a:lnSpc>
              <a:spcBef>
                <a:spcPts val="750"/>
              </a:spcBef>
              <a:spcAft>
                <a:spcPts val="0"/>
              </a:spcAft>
              <a:buClr>
                <a:srgbClr val="1E73B9"/>
              </a:buClr>
              <a:buSzPts val="1500"/>
              <a:buFont typeface="Arial"/>
              <a:buNone/>
            </a:pPr>
            <a:r>
              <a:t/>
            </a:r>
            <a:endParaRPr b="0" i="0" sz="1500" u="none" cap="none" strike="noStrike">
              <a:solidFill>
                <a:srgbClr val="1E73B9"/>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THE JOYS OF THE CRAFT</a:t>
            </a:r>
            <a:endParaRPr/>
          </a:p>
        </p:txBody>
      </p:sp>
      <p:sp>
        <p:nvSpPr>
          <p:cNvPr id="66" name="Shape 66"/>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First is the sheer joy of making things. As the child delights in his mud pie, so the adult enjoys building things.</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Second is the pleasure of making things that are useful to other people.</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Third is the fascination of fashioning complex puzzle-like objects of interlocking moving parts and watching them work in subtle cycles.</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Fourth is the joy of always learning, which springs from the nonrepeating nature of the task. </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The delight of working in such a tractable medium. The programmer, like the poet, works only slightly removed from pure thought-stuff. He builds his castles in the air, from air, creating by exertion of the imagination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628650" y="365126"/>
            <a:ext cx="7886700" cy="69745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E73B9"/>
              </a:buClr>
              <a:buSzPts val="3300"/>
              <a:buFont typeface="Source Sans Pro"/>
              <a:buNone/>
            </a:pPr>
            <a:r>
              <a:rPr b="0" i="0" lang="en-US" sz="3300" u="none" cap="none" strike="noStrike">
                <a:solidFill>
                  <a:srgbClr val="1E73B9"/>
                </a:solidFill>
                <a:latin typeface="Source Sans Pro"/>
                <a:ea typeface="Source Sans Pro"/>
                <a:cs typeface="Source Sans Pro"/>
                <a:sym typeface="Source Sans Pro"/>
              </a:rPr>
              <a:t>THE WOES OF THE CRAFT</a:t>
            </a:r>
            <a:endParaRPr/>
          </a:p>
        </p:txBody>
      </p:sp>
      <p:sp>
        <p:nvSpPr>
          <p:cNvPr id="72" name="Shape 72"/>
          <p:cNvSpPr txBox="1"/>
          <p:nvPr>
            <p:ph idx="1" type="body"/>
          </p:nvPr>
        </p:nvSpPr>
        <p:spPr>
          <a:xfrm>
            <a:off x="628650" y="1261366"/>
            <a:ext cx="7886700" cy="4145521"/>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First, one must perform perfectly. </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Other people set one's objectives, provide one's resources, and furnish  one's  information. One rarely  controls the circumstances of his work, or even its goal.</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Dependence upon other people's  programs (which are not perfect).</a:t>
            </a:r>
            <a:endParaRPr/>
          </a:p>
          <a:p>
            <a:pPr indent="-171450" lvl="0" marL="171450" marR="0" rtl="0" algn="just">
              <a:lnSpc>
                <a:spcPct val="90000"/>
              </a:lnSpc>
              <a:spcBef>
                <a:spcPts val="750"/>
              </a:spcBef>
              <a:spcAft>
                <a:spcPts val="0"/>
              </a:spcAft>
              <a:buClr>
                <a:srgbClr val="1E73B9"/>
              </a:buClr>
              <a:buSzPts val="1800"/>
              <a:buFont typeface="Arial"/>
              <a:buChar char="•"/>
            </a:pPr>
            <a:r>
              <a:rPr b="0" i="0" lang="en-US" sz="1800" u="none" cap="none" strike="noStrike">
                <a:solidFill>
                  <a:srgbClr val="1E73B9"/>
                </a:solidFill>
                <a:latin typeface="Source Sans Pro"/>
                <a:ea typeface="Source Sans Pro"/>
                <a:cs typeface="Source Sans Pro"/>
                <a:sym typeface="Source Sans Pro"/>
              </a:rPr>
              <a:t>The product over which one has labored so long appears to be obsolete upon</a:t>
            </a:r>
            <a:endParaRPr/>
          </a:p>
          <a:p>
            <a:pPr indent="0" lvl="0" marL="0" marR="0" rtl="0" algn="just">
              <a:lnSpc>
                <a:spcPct val="90000"/>
              </a:lnSpc>
              <a:spcBef>
                <a:spcPts val="750"/>
              </a:spcBef>
              <a:spcAft>
                <a:spcPts val="0"/>
              </a:spcAft>
              <a:buClr>
                <a:srgbClr val="1E73B9"/>
              </a:buClr>
              <a:buSzPts val="1800"/>
              <a:buFont typeface="Arial"/>
              <a:buNone/>
            </a:pPr>
            <a:r>
              <a:rPr b="0" i="0" lang="en-US" sz="1800" u="none" cap="none" strike="noStrike">
                <a:solidFill>
                  <a:srgbClr val="1E73B9"/>
                </a:solidFill>
                <a:latin typeface="Source Sans Pro"/>
                <a:ea typeface="Source Sans Pro"/>
                <a:cs typeface="Source Sans Pro"/>
                <a:sym typeface="Source Sans Pro"/>
              </a:rPr>
              <a:t>(or before) completion.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4500"/>
              <a:buFont typeface="Source Sans Pro"/>
              <a:buNone/>
            </a:pPr>
            <a:r>
              <a:rPr b="0" i="0" lang="en-US" sz="4500" u="none" cap="none" strike="noStrike">
                <a:solidFill>
                  <a:schemeClr val="lt1"/>
                </a:solidFill>
                <a:latin typeface="Source Sans Pro"/>
                <a:ea typeface="Source Sans Pro"/>
                <a:cs typeface="Source Sans Pro"/>
                <a:sym typeface="Source Sans Pro"/>
              </a:rPr>
              <a:t>CONSTRUCTS TO DISCUSS</a:t>
            </a:r>
            <a:endParaRPr b="0" i="0" sz="4500" u="none" cap="none" strike="noStrike">
              <a:solidFill>
                <a:schemeClr val="lt1"/>
              </a:solidFill>
              <a:latin typeface="Source Sans Pro"/>
              <a:ea typeface="Source Sans Pro"/>
              <a:cs typeface="Source Sans Pro"/>
              <a:sym typeface="Source Sans Pro"/>
            </a:endParaRPr>
          </a:p>
        </p:txBody>
      </p:sp>
      <p:sp>
        <p:nvSpPr>
          <p:cNvPr id="78" name="Shape 7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285750" lvl="0" marL="285750" marR="0" rtl="0" algn="l">
              <a:lnSpc>
                <a:spcPct val="80000"/>
              </a:lnSpc>
              <a:spcBef>
                <a:spcPts val="0"/>
              </a:spcBef>
              <a:spcAft>
                <a:spcPts val="0"/>
              </a:spcAft>
              <a:buClr>
                <a:schemeClr val="lt1"/>
              </a:buClr>
              <a:buSzPts val="1800"/>
              <a:buFont typeface="Arial"/>
              <a:buChar char="•"/>
            </a:pPr>
            <a:r>
              <a:rPr b="0" i="0" lang="en-US" sz="1800" u="none" cap="none" strike="noStrike">
                <a:solidFill>
                  <a:schemeClr val="lt1"/>
                </a:solidFill>
                <a:latin typeface="Source Sans Pro"/>
                <a:ea typeface="Source Sans Pro"/>
                <a:cs typeface="Source Sans Pro"/>
                <a:sym typeface="Source Sans Pro"/>
              </a:rPr>
              <a:t>PESSIMISTIC AND OPTIMISTIC LOCKING</a:t>
            </a:r>
            <a:endParaRPr/>
          </a:p>
          <a:p>
            <a:pPr indent="-285750" lvl="0" marL="285750" marR="0" rtl="0" algn="l">
              <a:lnSpc>
                <a:spcPct val="80000"/>
              </a:lnSpc>
              <a:spcBef>
                <a:spcPts val="750"/>
              </a:spcBef>
              <a:spcAft>
                <a:spcPts val="0"/>
              </a:spcAft>
              <a:buClr>
                <a:schemeClr val="lt1"/>
              </a:buClr>
              <a:buSzPts val="1800"/>
              <a:buFont typeface="Arial"/>
              <a:buChar char="•"/>
            </a:pPr>
            <a:r>
              <a:rPr b="0" i="0" lang="en-US" sz="1800" u="none" cap="none" strike="noStrike">
                <a:solidFill>
                  <a:schemeClr val="lt1"/>
                </a:solidFill>
                <a:latin typeface="Source Sans Pro"/>
                <a:ea typeface="Source Sans Pro"/>
                <a:cs typeface="Source Sans Pro"/>
                <a:sym typeface="Source Sans Pro"/>
              </a:rPr>
              <a:t>WHAT IS UPDATE</a:t>
            </a:r>
            <a:endParaRPr/>
          </a:p>
          <a:p>
            <a:pPr indent="-285750" lvl="0" marL="285750" marR="0" rtl="0" algn="l">
              <a:lnSpc>
                <a:spcPct val="80000"/>
              </a:lnSpc>
              <a:spcBef>
                <a:spcPts val="750"/>
              </a:spcBef>
              <a:spcAft>
                <a:spcPts val="0"/>
              </a:spcAft>
              <a:buClr>
                <a:schemeClr val="lt1"/>
              </a:buClr>
              <a:buSzPts val="1800"/>
              <a:buFont typeface="Arial"/>
              <a:buChar char="•"/>
            </a:pPr>
            <a:r>
              <a:rPr b="0" i="0" lang="en-US" sz="1800" u="none" cap="none" strike="noStrike">
                <a:solidFill>
                  <a:schemeClr val="lt1"/>
                </a:solidFill>
                <a:latin typeface="Source Sans Pro"/>
                <a:ea typeface="Source Sans Pro"/>
                <a:cs typeface="Source Sans Pro"/>
                <a:sym typeface="Source Sans Pro"/>
              </a:rPr>
              <a:t>WHAT IS COMMIT</a:t>
            </a:r>
            <a:endParaRPr/>
          </a:p>
          <a:p>
            <a:pPr indent="-285750" lvl="0" marL="285750" marR="0" rtl="0" algn="l">
              <a:lnSpc>
                <a:spcPct val="80000"/>
              </a:lnSpc>
              <a:spcBef>
                <a:spcPts val="750"/>
              </a:spcBef>
              <a:spcAft>
                <a:spcPts val="0"/>
              </a:spcAft>
              <a:buClr>
                <a:schemeClr val="lt1"/>
              </a:buClr>
              <a:buSzPts val="1800"/>
              <a:buFont typeface="Arial"/>
              <a:buChar char="•"/>
            </a:pPr>
            <a:r>
              <a:rPr b="0" i="0" lang="en-US" sz="1800" u="none" cap="none" strike="noStrike">
                <a:solidFill>
                  <a:schemeClr val="lt1"/>
                </a:solidFill>
                <a:latin typeface="Source Sans Pro"/>
                <a:ea typeface="Source Sans Pro"/>
                <a:cs typeface="Source Sans Pro"/>
                <a:sym typeface="Source Sans Pro"/>
              </a:rPr>
              <a:t>TYPES OF CONFLICTS</a:t>
            </a:r>
            <a:endParaRPr/>
          </a:p>
          <a:p>
            <a:pPr indent="-285750" lvl="0" marL="285750" marR="0" rtl="0" algn="l">
              <a:lnSpc>
                <a:spcPct val="80000"/>
              </a:lnSpc>
              <a:spcBef>
                <a:spcPts val="750"/>
              </a:spcBef>
              <a:spcAft>
                <a:spcPts val="0"/>
              </a:spcAft>
              <a:buClr>
                <a:schemeClr val="lt1"/>
              </a:buClr>
              <a:buSzPts val="1800"/>
              <a:buFont typeface="Arial"/>
              <a:buChar char="•"/>
            </a:pPr>
            <a:r>
              <a:rPr b="0" i="0" lang="en-US" sz="1800" u="none" cap="none" strike="noStrike">
                <a:solidFill>
                  <a:schemeClr val="lt1"/>
                </a:solidFill>
                <a:latin typeface="Source Sans Pro"/>
                <a:ea typeface="Source Sans Pro"/>
                <a:cs typeface="Source Sans Pro"/>
                <a:sym typeface="Source Sans Pro"/>
              </a:rPr>
              <a:t>BASIC BRANCHING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