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08" r:id="rId3"/>
    <p:sldId id="429" r:id="rId4"/>
    <p:sldId id="42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22" r:id="rId14"/>
    <p:sldId id="423" r:id="rId15"/>
    <p:sldId id="418" r:id="rId16"/>
    <p:sldId id="419" r:id="rId17"/>
    <p:sldId id="424" r:id="rId18"/>
    <p:sldId id="425" r:id="rId19"/>
    <p:sldId id="420" r:id="rId20"/>
    <p:sldId id="426" r:id="rId21"/>
    <p:sldId id="421" r:id="rId22"/>
    <p:sldId id="42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miliano De Cristofaro" initials="ED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0A4"/>
    <a:srgbClr val="05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81" autoAdjust="0"/>
  </p:normalViewPr>
  <p:slideViewPr>
    <p:cSldViewPr snapToGrid="0" snapToObjects="1">
      <p:cViewPr varScale="1">
        <p:scale>
          <a:sx n="68" d="100"/>
          <a:sy n="68" d="100"/>
        </p:scale>
        <p:origin x="-1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 Neue 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4516B-798F-B44E-B987-EB862AA65789}" type="datetime1">
              <a:rPr lang="en-US">
                <a:latin typeface="Helvetica Neue "/>
              </a:rPr>
              <a:t>2/21/16</a:t>
            </a:fld>
            <a:endParaRPr lang="en-US" dirty="0">
              <a:latin typeface="Helvetica Neue 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 Neue 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8A185-AD82-B64A-A136-0A9283A3BE6E}" type="slidenum">
              <a:rPr>
                <a:latin typeface="Helvetica Neue "/>
              </a:rPr>
              <a:t>‹#›</a:t>
            </a:fld>
            <a:endParaRPr lang="en-US" dirty="0">
              <a:latin typeface="Helvetica Neue "/>
            </a:endParaRPr>
          </a:p>
        </p:txBody>
      </p:sp>
    </p:spTree>
    <p:extLst>
      <p:ext uri="{BB962C8B-B14F-4D97-AF65-F5344CB8AC3E}">
        <p14:creationId xmlns:p14="http://schemas.microsoft.com/office/powerpoint/2010/main" val="1135141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Neue 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Neue "/>
              </a:defRPr>
            </a:lvl1pPr>
          </a:lstStyle>
          <a:p>
            <a:fld id="{A2B4127F-A9C6-B04D-9202-21F4821C8273}" type="datetime1">
              <a:rPr lang="en-US" smtClean="0"/>
              <a:pPr/>
              <a:t>2/21/16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Neue 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Neue "/>
              </a:defRPr>
            </a:lvl1pPr>
          </a:lstStyle>
          <a:p>
            <a:fld id="{FEA595C6-17A1-BA4B-8C6F-C08D26AC6715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533796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elvetica Neue 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elvetica Neue 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elvetica Neue 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elvetica Neue 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elvetica Neue 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595C6-17A1-BA4B-8C6F-C08D26AC671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13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F3D6DD-E18D-D34D-8D52-8439CDE1D8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6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F3D6DD-E18D-D34D-8D52-8439CDE1D8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0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F3D6DD-E18D-D34D-8D52-8439CDE1D8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086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fld id="{72F3D6DD-E18D-D34D-8D52-8439CDE1D8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86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F3D6DD-E18D-D34D-8D52-8439CDE1D8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F3D6DD-E18D-D34D-8D52-8439CDE1D8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3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F3D6DD-E18D-D34D-8D52-8439CDE1D8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F3D6DD-E18D-D34D-8D52-8439CDE1D8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F3D6DD-E18D-D34D-8D52-8439CDE1D8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2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F3D6DD-E18D-D34D-8D52-8439CDE1D8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3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F3D6DD-E18D-D34D-8D52-8439CDE1D8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3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365" y="37576"/>
            <a:ext cx="8715901" cy="1012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365" y="1422401"/>
            <a:ext cx="8715901" cy="4737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85166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chemeClr val="tx1">
                    <a:tint val="75000"/>
                  </a:schemeClr>
                </a:solidFill>
                <a:latin typeface="Helvetica Neue "/>
              </a:defRPr>
            </a:lvl1pPr>
          </a:lstStyle>
          <a:p>
            <a:fld id="{D1E5C5CD-FB02-4B4D-AB6C-0000C64B7D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1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accent2">
              <a:lumMod val="75000"/>
            </a:schemeClr>
          </a:solidFill>
          <a:latin typeface="Helvetica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600"/>
        </a:spcAft>
        <a:buFont typeface="Arial"/>
        <a:buNone/>
        <a:defRPr sz="2800" kern="1200">
          <a:solidFill>
            <a:schemeClr val="tx1"/>
          </a:solidFill>
          <a:latin typeface="Helvetica Neue "/>
          <a:ea typeface="+mn-ea"/>
          <a:cs typeface="+mn-cs"/>
        </a:defRPr>
      </a:lvl1pPr>
      <a:lvl2pPr marL="284163" indent="0" algn="l" defTabSz="457200" rtl="0" eaLnBrk="1" latinLnBrk="0" hangingPunct="1">
        <a:lnSpc>
          <a:spcPct val="105000"/>
        </a:lnSpc>
        <a:spcBef>
          <a:spcPts val="400"/>
        </a:spcBef>
        <a:spcAft>
          <a:spcPts val="400"/>
        </a:spcAft>
        <a:buFont typeface="Arial"/>
        <a:buNone/>
        <a:defRPr sz="2600" kern="1200" baseline="0">
          <a:solidFill>
            <a:schemeClr val="tx1"/>
          </a:solidFill>
          <a:latin typeface="Helvetica Neue "/>
          <a:ea typeface="+mn-ea"/>
          <a:cs typeface="+mn-cs"/>
        </a:defRPr>
      </a:lvl2pPr>
      <a:lvl3pPr marL="630238" indent="0" algn="l" defTabSz="457200" rtl="0" eaLnBrk="1" latinLnBrk="0" hangingPunct="1">
        <a:spcBef>
          <a:spcPts val="0"/>
        </a:spcBef>
        <a:spcAft>
          <a:spcPts val="300"/>
        </a:spcAft>
        <a:buFont typeface="Arial"/>
        <a:buNone/>
        <a:defRPr sz="2400" kern="1200">
          <a:solidFill>
            <a:schemeClr val="tx1"/>
          </a:solidFill>
          <a:latin typeface="Helvetica Neue 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Helvetica Neue 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Helvetica Neue 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ianodc.com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052620"/>
            <a:ext cx="9144000" cy="1882775"/>
          </a:xfrm>
        </p:spPr>
        <p:txBody>
          <a:bodyPr>
            <a:noAutofit/>
          </a:bodyPr>
          <a:lstStyle/>
          <a:p>
            <a:pPr>
              <a:spcAft>
                <a:spcPts val="3000"/>
              </a:spcAft>
            </a:pPr>
            <a:r>
              <a:rPr lang="en-US" sz="3800" dirty="0">
                <a:solidFill>
                  <a:schemeClr val="accent2">
                    <a:lumMod val="50000"/>
                  </a:schemeClr>
                </a:solidFill>
              </a:rPr>
              <a:t>Experimental Analysis of Popular Anonymous, Ephemeral, </a:t>
            </a:r>
            <a:r>
              <a:rPr lang="en-US" sz="3800" dirty="0" smtClean="0">
                <a:solidFill>
                  <a:schemeClr val="accent2">
                    <a:lumMod val="50000"/>
                  </a:schemeClr>
                </a:solidFill>
              </a:rPr>
              <a:t>and</a:t>
            </a:r>
            <a:br>
              <a:rPr lang="en-US" sz="3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3800" dirty="0" smtClean="0">
                <a:solidFill>
                  <a:schemeClr val="accent2">
                    <a:lumMod val="50000"/>
                  </a:schemeClr>
                </a:solidFill>
              </a:rPr>
              <a:t>End</a:t>
            </a:r>
            <a:r>
              <a:rPr lang="en-US" sz="3800" dirty="0">
                <a:solidFill>
                  <a:schemeClr val="accent2">
                    <a:lumMod val="50000"/>
                  </a:schemeClr>
                </a:solidFill>
              </a:rPr>
              <a:t>-to-End Encrypted Apps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639733"/>
            <a:ext cx="9143999" cy="1862666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sz="3000" b="1" dirty="0" smtClean="0">
                <a:solidFill>
                  <a:schemeClr val="tx1"/>
                </a:solidFill>
              </a:rPr>
              <a:t>Lucky </a:t>
            </a:r>
            <a:r>
              <a:rPr lang="en-US" sz="3000" b="1" dirty="0" err="1" smtClean="0">
                <a:solidFill>
                  <a:schemeClr val="tx1"/>
                </a:solidFill>
              </a:rPr>
              <a:t>Onwuzurike</a:t>
            </a:r>
            <a:r>
              <a:rPr lang="en-US" sz="3000" b="1" dirty="0">
                <a:solidFill>
                  <a:schemeClr val="tx1"/>
                </a:solidFill>
              </a:rPr>
              <a:t> and Emiliano De Cristofaro</a:t>
            </a:r>
            <a:endParaRPr lang="en-US" sz="3000" b="1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9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University College London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rgbClr val="632523"/>
                </a:solidFill>
                <a:cs typeface="Helvetica Neue "/>
                <a:hlinkClick r:id="rId3"/>
              </a:rPr>
              <a:t>https://emilianodc.com</a:t>
            </a:r>
            <a:r>
              <a:rPr lang="en-US" sz="2400" dirty="0" smtClean="0">
                <a:solidFill>
                  <a:srgbClr val="632523"/>
                </a:solidFill>
                <a:cs typeface="Helvetica Neue "/>
              </a:rPr>
              <a:t> </a:t>
            </a:r>
            <a:endParaRPr lang="en-US" sz="2400" dirty="0">
              <a:solidFill>
                <a:srgbClr val="632523"/>
              </a:solidFill>
              <a:cs typeface="Helvetica Neue 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511800" y="-1"/>
            <a:ext cx="3644900" cy="92075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 sz="2200" b="1" dirty="0" smtClean="0">
                <a:solidFill>
                  <a:schemeClr val="bg1"/>
                </a:solidFill>
                <a:latin typeface="Helvetica Neue "/>
                <a:cs typeface="Helvetica Neue "/>
              </a:rPr>
              <a:t>UEOP 2016</a:t>
            </a:r>
            <a:endParaRPr lang="en-US" sz="2200" b="1" dirty="0">
              <a:solidFill>
                <a:schemeClr val="bg1"/>
              </a:solidFill>
              <a:latin typeface="Helvetica Neue "/>
              <a:cs typeface="Helvetica Neue "/>
            </a:endParaRPr>
          </a:p>
        </p:txBody>
      </p:sp>
      <p:pic>
        <p:nvPicPr>
          <p:cNvPr id="5" name="Picture 2" descr="ucl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326763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3206750" y="0"/>
            <a:ext cx="2527300" cy="92075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3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endParaRPr lang="en-US" sz="2400" dirty="0">
              <a:solidFill>
                <a:schemeClr val="bg1"/>
              </a:solidFill>
              <a:latin typeface="Helvetica Neue "/>
              <a:cs typeface="Helvetica Neue "/>
            </a:endParaRPr>
          </a:p>
        </p:txBody>
      </p:sp>
    </p:spTree>
    <p:extLst>
      <p:ext uri="{BB962C8B-B14F-4D97-AF65-F5344CB8AC3E}">
        <p14:creationId xmlns:p14="http://schemas.microsoft.com/office/powerpoint/2010/main" val="136851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365" y="1371601"/>
            <a:ext cx="8715901" cy="498475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Decompiled the apps using dex2jar, looked for vulnerable interfaces:</a:t>
            </a:r>
          </a:p>
          <a:p>
            <a:pPr lvl="1"/>
            <a:r>
              <a:rPr lang="en-US" dirty="0" err="1" smtClean="0"/>
              <a:t>TrustManager</a:t>
            </a:r>
            <a:r>
              <a:rPr lang="en-US" dirty="0" smtClean="0"/>
              <a:t>, </a:t>
            </a:r>
            <a:r>
              <a:rPr lang="en-US" dirty="0" err="1" smtClean="0"/>
              <a:t>HostnameVerifier</a:t>
            </a:r>
            <a:r>
              <a:rPr lang="en-US" dirty="0" smtClean="0"/>
              <a:t>, </a:t>
            </a:r>
            <a:r>
              <a:rPr lang="en-US" dirty="0" err="1" smtClean="0"/>
              <a:t>SSLSocketFactory</a:t>
            </a:r>
            <a:r>
              <a:rPr lang="en-US" dirty="0" smtClean="0"/>
              <a:t>, </a:t>
            </a:r>
            <a:r>
              <a:rPr lang="en-US" dirty="0" err="1" smtClean="0"/>
              <a:t>HttpsURLConnection</a:t>
            </a:r>
            <a:r>
              <a:rPr lang="en-US" dirty="0" smtClean="0"/>
              <a:t>	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Frankly Chat (partly), Whisper, </a:t>
            </a:r>
            <a:r>
              <a:rPr lang="en-US" b="1" dirty="0" err="1" smtClean="0"/>
              <a:t>Wickr</a:t>
            </a:r>
            <a:r>
              <a:rPr lang="en-US" b="1" dirty="0" smtClean="0"/>
              <a:t> maybe vulnerable to Man in The Middle attacks</a:t>
            </a:r>
          </a:p>
          <a:p>
            <a:pPr lvl="1"/>
            <a:r>
              <a:rPr lang="en-US" dirty="0" err="1" smtClean="0"/>
              <a:t>TrustManager</a:t>
            </a:r>
            <a:r>
              <a:rPr lang="en-US" dirty="0" smtClean="0"/>
              <a:t> and </a:t>
            </a:r>
            <a:r>
              <a:rPr lang="en-US" dirty="0" err="1" smtClean="0"/>
              <a:t>HostnameVerifier</a:t>
            </a:r>
            <a:r>
              <a:rPr lang="en-US" dirty="0" smtClean="0"/>
              <a:t> accept all certificates and hostnames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Certificate Pinning in</a:t>
            </a:r>
          </a:p>
          <a:p>
            <a:pPr lvl="1"/>
            <a:r>
              <a:rPr lang="en-US" dirty="0"/>
              <a:t>Confide, Frankly </a:t>
            </a:r>
            <a:r>
              <a:rPr lang="en-US" dirty="0" smtClean="0"/>
              <a:t>Chat (chat sockets), Whisper (from April 2015)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D6DD-E18D-D34D-8D52-8439CDE1D84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9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Analysis: Fiddler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D6DD-E18D-D34D-8D52-8439CDE1D84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Screen Shot 2016-01-31 at 17.04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34" y="1041123"/>
            <a:ext cx="8682031" cy="548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8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Analysis: </a:t>
            </a:r>
            <a:r>
              <a:rPr lang="en-US" dirty="0" err="1" smtClean="0"/>
              <a:t>SSLsplit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D6DD-E18D-D34D-8D52-8439CDE1D84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Screen Shot 2016-01-31 at 17.13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98" y="1320805"/>
            <a:ext cx="8402098" cy="533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40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65" y="54514"/>
            <a:ext cx="8715901" cy="1012295"/>
          </a:xfrm>
        </p:spPr>
        <p:txBody>
          <a:bodyPr/>
          <a:lstStyle/>
          <a:p>
            <a:r>
              <a:rPr lang="en-US" dirty="0" smtClean="0"/>
              <a:t>Dynamic Analysis Feasibility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365" y="1270000"/>
            <a:ext cx="8715901" cy="5451475"/>
          </a:xfrm>
        </p:spPr>
        <p:txBody>
          <a:bodyPr>
            <a:normAutofit/>
          </a:bodyPr>
          <a:lstStyle/>
          <a:p>
            <a:r>
              <a:rPr lang="en-US" b="1" dirty="0" smtClean="0"/>
              <a:t>Confide</a:t>
            </a:r>
          </a:p>
          <a:p>
            <a:pPr lvl="1"/>
            <a:r>
              <a:rPr lang="en-US" dirty="0" smtClean="0"/>
              <a:t>No connection with either Fiddler or </a:t>
            </a:r>
            <a:r>
              <a:rPr lang="en-US" dirty="0" err="1" smtClean="0"/>
              <a:t>SSLsplit</a:t>
            </a:r>
            <a:r>
              <a:rPr lang="en-US" dirty="0" smtClean="0"/>
              <a:t> due to pinning</a:t>
            </a:r>
          </a:p>
          <a:p>
            <a:r>
              <a:rPr lang="en-US" b="1" dirty="0" smtClean="0"/>
              <a:t>Frankly Chat</a:t>
            </a:r>
          </a:p>
          <a:p>
            <a:pPr lvl="1"/>
            <a:r>
              <a:rPr lang="en-US" dirty="0" smtClean="0"/>
              <a:t>Fiddler: Decrypted but chats not going through proxy</a:t>
            </a:r>
          </a:p>
          <a:p>
            <a:pPr lvl="1"/>
            <a:r>
              <a:rPr lang="en-US" dirty="0" err="1" smtClean="0"/>
              <a:t>SSLsplit</a:t>
            </a:r>
            <a:r>
              <a:rPr lang="en-US" dirty="0" smtClean="0"/>
              <a:t>: No connection to the server when chat attempted</a:t>
            </a:r>
          </a:p>
          <a:p>
            <a:r>
              <a:rPr lang="en-US" b="1" dirty="0" smtClean="0"/>
              <a:t>Secret</a:t>
            </a:r>
          </a:p>
          <a:p>
            <a:pPr lvl="1"/>
            <a:r>
              <a:rPr lang="en-US" dirty="0" smtClean="0"/>
              <a:t>Fiddler: All TLS packets decrypted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SSLsplit</a:t>
            </a:r>
            <a:r>
              <a:rPr lang="en-US" dirty="0" smtClean="0"/>
              <a:t>: Discontinued before we could experiment</a:t>
            </a:r>
          </a:p>
          <a:p>
            <a:r>
              <a:rPr lang="en-US" b="1" dirty="0" err="1"/>
              <a:t>Snapchat</a:t>
            </a:r>
            <a:endParaRPr lang="en-US" b="1" dirty="0"/>
          </a:p>
          <a:p>
            <a:pPr lvl="1"/>
            <a:r>
              <a:rPr lang="en-US" dirty="0" smtClean="0"/>
              <a:t>Fiddler &amp; </a:t>
            </a:r>
            <a:r>
              <a:rPr lang="en-US" dirty="0" err="1" smtClean="0"/>
              <a:t>SSLsplit</a:t>
            </a:r>
            <a:r>
              <a:rPr lang="en-US" dirty="0" smtClean="0"/>
              <a:t>: </a:t>
            </a:r>
            <a:r>
              <a:rPr lang="en-US" dirty="0"/>
              <a:t>All </a:t>
            </a:r>
            <a:r>
              <a:rPr lang="en-US" dirty="0" smtClean="0"/>
              <a:t>TLS packets decrypted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D6DD-E18D-D34D-8D52-8439CDE1D84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90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65" y="54514"/>
            <a:ext cx="8715901" cy="1012295"/>
          </a:xfrm>
        </p:spPr>
        <p:txBody>
          <a:bodyPr/>
          <a:lstStyle/>
          <a:p>
            <a:r>
              <a:rPr lang="en-US" dirty="0" smtClean="0"/>
              <a:t>Dynamic Analysis Feasibility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365" y="1422401"/>
            <a:ext cx="8715901" cy="514773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Telegram </a:t>
            </a:r>
            <a:r>
              <a:rPr lang="en-US" dirty="0"/>
              <a:t>(Secret </a:t>
            </a:r>
            <a:r>
              <a:rPr lang="en-US" dirty="0" smtClean="0"/>
              <a:t>Chats)</a:t>
            </a:r>
            <a:endParaRPr lang="en-US" b="1" dirty="0" smtClean="0"/>
          </a:p>
          <a:p>
            <a:pPr lvl="1"/>
            <a:r>
              <a:rPr lang="en-US" dirty="0" smtClean="0"/>
              <a:t>Fiddler</a:t>
            </a:r>
            <a:r>
              <a:rPr lang="en-US" dirty="0"/>
              <a:t>: </a:t>
            </a:r>
            <a:r>
              <a:rPr lang="en-US" dirty="0" smtClean="0"/>
              <a:t>Connects but </a:t>
            </a:r>
            <a:r>
              <a:rPr lang="en-US" dirty="0"/>
              <a:t>chats not going through proxy</a:t>
            </a:r>
          </a:p>
          <a:p>
            <a:pPr lvl="1"/>
            <a:r>
              <a:rPr lang="en-US" dirty="0" err="1" smtClean="0"/>
              <a:t>SSLsplit</a:t>
            </a:r>
            <a:r>
              <a:rPr lang="en-US" dirty="0" smtClean="0"/>
              <a:t>: </a:t>
            </a:r>
            <a:r>
              <a:rPr lang="en-US" dirty="0" smtClean="0"/>
              <a:t>Decrypts TLS but chats E2EE’ed </a:t>
            </a:r>
          </a:p>
          <a:p>
            <a:r>
              <a:rPr lang="en-US" b="1" dirty="0" smtClean="0"/>
              <a:t>Whisper</a:t>
            </a:r>
          </a:p>
          <a:p>
            <a:pPr lvl="1"/>
            <a:r>
              <a:rPr lang="en-US" dirty="0" smtClean="0"/>
              <a:t>Fiddler: No connection, </a:t>
            </a:r>
            <a:r>
              <a:rPr lang="en-US" dirty="0" err="1" smtClean="0"/>
              <a:t>SSLsplit</a:t>
            </a:r>
            <a:r>
              <a:rPr lang="en-US" dirty="0" smtClean="0"/>
              <a:t>: No connection</a:t>
            </a:r>
          </a:p>
          <a:p>
            <a:r>
              <a:rPr lang="en-US" b="1" dirty="0" err="1" smtClean="0"/>
              <a:t>Wickr</a:t>
            </a:r>
            <a:endParaRPr lang="en-US" b="1" dirty="0"/>
          </a:p>
          <a:p>
            <a:pPr lvl="1"/>
            <a:r>
              <a:rPr lang="en-US" dirty="0" smtClean="0"/>
              <a:t>Fiddler: Traffic </a:t>
            </a:r>
            <a:r>
              <a:rPr lang="en-US" dirty="0"/>
              <a:t>does not </a:t>
            </a:r>
            <a:r>
              <a:rPr lang="en-US" dirty="0" smtClean="0"/>
              <a:t>go through the proxy</a:t>
            </a:r>
          </a:p>
          <a:p>
            <a:pPr lvl="1"/>
            <a:r>
              <a:rPr lang="en-US" dirty="0" err="1" smtClean="0"/>
              <a:t>SSLsplit</a:t>
            </a:r>
            <a:r>
              <a:rPr lang="en-US" dirty="0" smtClean="0"/>
              <a:t>: TLS decrypted </a:t>
            </a:r>
            <a:r>
              <a:rPr lang="en-US" dirty="0"/>
              <a:t>but E2EE is enabled </a:t>
            </a:r>
          </a:p>
          <a:p>
            <a:r>
              <a:rPr lang="en-US" b="1" dirty="0" err="1" smtClean="0"/>
              <a:t>Yik</a:t>
            </a:r>
            <a:r>
              <a:rPr lang="en-US" b="1" dirty="0" smtClean="0"/>
              <a:t> Yak</a:t>
            </a:r>
          </a:p>
          <a:p>
            <a:pPr lvl="1"/>
            <a:r>
              <a:rPr lang="en-US" dirty="0" smtClean="0"/>
              <a:t>Fiddler &amp; </a:t>
            </a:r>
            <a:r>
              <a:rPr lang="en-US" dirty="0" err="1" smtClean="0"/>
              <a:t>SSLsplit</a:t>
            </a:r>
            <a:r>
              <a:rPr lang="en-US" dirty="0" smtClean="0"/>
              <a:t>: </a:t>
            </a:r>
            <a:r>
              <a:rPr lang="en-US" dirty="0"/>
              <a:t>All </a:t>
            </a:r>
            <a:r>
              <a:rPr lang="en-US" dirty="0" smtClean="0"/>
              <a:t>TLS packets decrypted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D6DD-E18D-D34D-8D52-8439CDE1D84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28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W.r.t</a:t>
            </a:r>
            <a:r>
              <a:rPr lang="en-US" b="1" dirty="0" smtClean="0"/>
              <a:t>. other users: </a:t>
            </a:r>
          </a:p>
          <a:p>
            <a:pPr lvl="1"/>
            <a:r>
              <a:rPr lang="en-US" dirty="0" smtClean="0"/>
              <a:t>All good but</a:t>
            </a:r>
            <a:r>
              <a:rPr lang="is-IS" dirty="0" smtClean="0"/>
              <a:t>…</a:t>
            </a:r>
            <a:r>
              <a:rPr lang="en-US" dirty="0" smtClean="0"/>
              <a:t>in Whisper, one can link whispers to a display name while querying the distance to a target (also in IMC’14)</a:t>
            </a:r>
          </a:p>
          <a:p>
            <a:r>
              <a:rPr lang="en-US" b="1" dirty="0" err="1" smtClean="0"/>
              <a:t>W.r.t</a:t>
            </a:r>
            <a:r>
              <a:rPr lang="en-US" b="1" dirty="0" smtClean="0"/>
              <a:t>. service provider:</a:t>
            </a:r>
          </a:p>
          <a:p>
            <a:pPr lvl="1"/>
            <a:r>
              <a:rPr lang="en-US" dirty="0"/>
              <a:t>All apps </a:t>
            </a:r>
            <a:r>
              <a:rPr lang="en-US" dirty="0" smtClean="0"/>
              <a:t>associate </a:t>
            </a:r>
            <a:r>
              <a:rPr lang="en-US" dirty="0"/>
              <a:t>identifiers to its users, </a:t>
            </a:r>
            <a:r>
              <a:rPr lang="en-US" dirty="0" smtClean="0"/>
              <a:t>allowing to </a:t>
            </a:r>
            <a:r>
              <a:rPr lang="en-US" dirty="0"/>
              <a:t>link each user across multiple </a:t>
            </a:r>
            <a:r>
              <a:rPr lang="en-US" dirty="0" smtClean="0"/>
              <a:t>sessions</a:t>
            </a:r>
          </a:p>
          <a:p>
            <a:pPr lvl="1"/>
            <a:r>
              <a:rPr lang="en-US" dirty="0" smtClean="0"/>
              <a:t>Identifiers are persistent in </a:t>
            </a:r>
            <a:r>
              <a:rPr lang="en-US" dirty="0"/>
              <a:t>Secret, Whisper, and </a:t>
            </a:r>
            <a:r>
              <a:rPr lang="en-US" dirty="0" err="1"/>
              <a:t>Yik</a:t>
            </a:r>
            <a:r>
              <a:rPr lang="en-US" dirty="0"/>
              <a:t> </a:t>
            </a:r>
            <a:r>
              <a:rPr lang="en-US" dirty="0" smtClean="0"/>
              <a:t>Yak </a:t>
            </a:r>
            <a:r>
              <a:rPr lang="en-US" b="1" i="1" dirty="0" smtClean="0"/>
              <a:t>even after uninstall </a:t>
            </a:r>
          </a:p>
          <a:p>
            <a:pPr lvl="1"/>
            <a:r>
              <a:rPr lang="en-US" dirty="0" smtClean="0"/>
              <a:t>Apps also collect </a:t>
            </a:r>
            <a:r>
              <a:rPr lang="en-US" dirty="0"/>
              <a:t>information </a:t>
            </a:r>
            <a:r>
              <a:rPr lang="en-US" dirty="0" smtClean="0"/>
              <a:t>like device </a:t>
            </a:r>
            <a:r>
              <a:rPr lang="en-US" dirty="0"/>
              <a:t>ID, IP address, geo-location, which can be used to track </a:t>
            </a:r>
            <a:r>
              <a:rPr lang="en-US" dirty="0" smtClean="0"/>
              <a:t>users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D6DD-E18D-D34D-8D52-8439CDE1D84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58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Ephemerality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do disappear from the apps interface</a:t>
            </a:r>
            <a:endParaRPr lang="is-IS" dirty="0" smtClean="0"/>
          </a:p>
          <a:p>
            <a:r>
              <a:rPr lang="is-IS" dirty="0" smtClean="0"/>
              <a:t>But, in </a:t>
            </a:r>
            <a:r>
              <a:rPr lang="is-IS" b="1" dirty="0" smtClean="0"/>
              <a:t>Snapchat</a:t>
            </a:r>
            <a:r>
              <a:rPr lang="is-IS" dirty="0" smtClean="0"/>
              <a:t>, </a:t>
            </a:r>
            <a:r>
              <a:rPr lang="en-US" dirty="0"/>
              <a:t>previous chat messages </a:t>
            </a:r>
            <a:r>
              <a:rPr lang="en-US" dirty="0" smtClean="0"/>
              <a:t>part </a:t>
            </a:r>
            <a:r>
              <a:rPr lang="en-US" dirty="0"/>
              <a:t>of the response received from the </a:t>
            </a:r>
            <a:r>
              <a:rPr lang="en-US" dirty="0" smtClean="0"/>
              <a:t>server (?!?)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r>
              <a:rPr lang="en-US" dirty="0" smtClean="0"/>
              <a:t>Screenshot protection/notification works but obviously one can take a picture/video</a:t>
            </a:r>
          </a:p>
          <a:p>
            <a:pPr lvl="1"/>
            <a:r>
              <a:rPr lang="en-US" dirty="0" smtClean="0"/>
              <a:t>Confide claims to offer </a:t>
            </a:r>
            <a:r>
              <a:rPr lang="en-US" i="1" dirty="0" smtClean="0"/>
              <a:t>“plausible deniability”</a:t>
            </a:r>
            <a:br>
              <a:rPr lang="en-US" i="1" dirty="0" smtClean="0"/>
            </a:br>
            <a:r>
              <a:rPr lang="en-US" dirty="0" smtClean="0"/>
              <a:t>(need to wand over messages, so can’t take snapshot)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D6DD-E18D-D34D-8D52-8439CDE1D84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6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E2EE seems to work in Telegram &amp; </a:t>
            </a:r>
            <a:r>
              <a:rPr lang="en-US" dirty="0" err="1" smtClean="0"/>
              <a:t>Wickr</a:t>
            </a:r>
            <a:endParaRPr lang="en-US" dirty="0" smtClean="0"/>
          </a:p>
          <a:p>
            <a:pPr lvl="1"/>
            <a:r>
              <a:rPr lang="en-US" dirty="0" smtClean="0"/>
              <a:t>Telegram uses homebrew encryption</a:t>
            </a:r>
          </a:p>
          <a:p>
            <a:pPr lvl="1"/>
            <a:r>
              <a:rPr lang="en-US" dirty="0" smtClean="0"/>
              <a:t>Bounty program, no attack so far (other issues though</a:t>
            </a:r>
            <a:r>
              <a:rPr lang="is-IS" dirty="0" smtClean="0"/>
              <a:t>…)</a:t>
            </a:r>
          </a:p>
          <a:p>
            <a:pPr lvl="1"/>
            <a:r>
              <a:rPr lang="is-IS" dirty="0" smtClean="0"/>
              <a:t>See </a:t>
            </a:r>
            <a:r>
              <a:rPr lang="en-US" dirty="0"/>
              <a:t>http://</a:t>
            </a:r>
            <a:r>
              <a:rPr lang="en-US" dirty="0" err="1"/>
              <a:t>motherboard.vice.com</a:t>
            </a:r>
            <a:r>
              <a:rPr lang="en-US" dirty="0"/>
              <a:t>/read/encryption-app-telegram-probably-isnt-as-secure-for-terrorists-as-isis-thinks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D6DD-E18D-D34D-8D52-8439CDE1D84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3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Impersonation via SMS interception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Metadata often more relevant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Monetization?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D6DD-E18D-D34D-8D52-8439CDE1D84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13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Measurement-based studies</a:t>
            </a:r>
          </a:p>
          <a:p>
            <a:pPr lvl="1"/>
            <a:r>
              <a:rPr lang="en-US" dirty="0" smtClean="0"/>
              <a:t>Whisper vulnerability (recover Whispers)</a:t>
            </a:r>
          </a:p>
          <a:p>
            <a:pPr lvl="1"/>
            <a:r>
              <a:rPr lang="en-US" dirty="0" smtClean="0"/>
              <a:t>Anonymity sensitivity &amp; choices in </a:t>
            </a:r>
            <a:r>
              <a:rPr lang="en-US" dirty="0" err="1" smtClean="0"/>
              <a:t>Quora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Flaws</a:t>
            </a:r>
          </a:p>
          <a:p>
            <a:pPr lvl="1"/>
            <a:r>
              <a:rPr lang="en-US" dirty="0" smtClean="0"/>
              <a:t>Reconstructing </a:t>
            </a:r>
            <a:r>
              <a:rPr lang="en-US" dirty="0" err="1" smtClean="0"/>
              <a:t>Snapchat’s</a:t>
            </a:r>
            <a:r>
              <a:rPr lang="en-US" dirty="0" smtClean="0"/>
              <a:t> user base</a:t>
            </a:r>
            <a:endParaRPr lang="en-US" dirty="0"/>
          </a:p>
          <a:p>
            <a:pPr lvl="1"/>
            <a:r>
              <a:rPr lang="en-US" dirty="0" err="1" smtClean="0"/>
              <a:t>Linkability</a:t>
            </a:r>
            <a:r>
              <a:rPr lang="en-US" dirty="0" smtClean="0"/>
              <a:t> in </a:t>
            </a:r>
            <a:r>
              <a:rPr lang="en-US" dirty="0" err="1" smtClean="0"/>
              <a:t>Wickr</a:t>
            </a:r>
            <a:endParaRPr lang="en-US" dirty="0"/>
          </a:p>
          <a:p>
            <a:pPr lvl="1"/>
            <a:r>
              <a:rPr lang="en-US" dirty="0" smtClean="0"/>
              <a:t>Security of E2EE cryptography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D6DD-E18D-D34D-8D52-8439CDE1D84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08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Screen Shot 2016-01-31 at 15.35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464"/>
            <a:ext cx="9144000" cy="509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97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Privacy Perceptions</a:t>
            </a:r>
          </a:p>
          <a:p>
            <a:pPr lvl="1"/>
            <a:r>
              <a:rPr lang="en-US" dirty="0" smtClean="0"/>
              <a:t>Discrepancy between actual and desired privacy settings</a:t>
            </a:r>
          </a:p>
          <a:p>
            <a:pPr lvl="1"/>
            <a:r>
              <a:rPr lang="en-US" dirty="0" smtClean="0"/>
              <a:t>Why use ephemeral messages?</a:t>
            </a:r>
            <a:endParaRPr lang="en-US" dirty="0"/>
          </a:p>
          <a:p>
            <a:pPr lvl="1"/>
            <a:r>
              <a:rPr lang="en-US" dirty="0" smtClean="0"/>
              <a:t>Perceptions of privacy issues with apps and social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D6DD-E18D-D34D-8D52-8439CDE1D84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8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Larger, automated analysis of </a:t>
            </a:r>
            <a:r>
              <a:rPr lang="en-US" dirty="0" smtClean="0"/>
              <a:t>apps</a:t>
            </a:r>
          </a:p>
          <a:p>
            <a:pPr lvl="1"/>
            <a:r>
              <a:rPr lang="en-US" smtClean="0"/>
              <a:t>Using </a:t>
            </a:r>
            <a:r>
              <a:rPr lang="en-US" dirty="0" err="1" smtClean="0"/>
              <a:t>PlayDrone’s</a:t>
            </a:r>
            <a:r>
              <a:rPr lang="en-US" dirty="0" smtClean="0"/>
              <a:t> metadata as corpus</a:t>
            </a:r>
          </a:p>
          <a:p>
            <a:r>
              <a:rPr lang="en-US" dirty="0" smtClean="0"/>
              <a:t>Cryptanalysis of E2EE tools</a:t>
            </a:r>
          </a:p>
          <a:p>
            <a:r>
              <a:rPr lang="en-US" dirty="0" smtClean="0"/>
              <a:t>Privacy analysis of metadata</a:t>
            </a:r>
          </a:p>
          <a:p>
            <a:r>
              <a:rPr lang="en-US" dirty="0" err="1" smtClean="0"/>
              <a:t>Whatsapp</a:t>
            </a:r>
            <a:r>
              <a:rPr lang="en-US" dirty="0" smtClean="0"/>
              <a:t> and Signal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D6DD-E18D-D34D-8D52-8439CDE1D84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37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365" y="1422400"/>
            <a:ext cx="8715901" cy="54355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algn="ctr"/>
            <a:r>
              <a:rPr lang="en-US" sz="4800" b="1" i="1" dirty="0" smtClean="0"/>
              <a:t>Questions?</a:t>
            </a:r>
            <a:endParaRPr lang="en-US" sz="4800" b="1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b="1" dirty="0" smtClean="0"/>
              <a:t>Acknowledgments:</a:t>
            </a:r>
            <a:r>
              <a:rPr lang="en-US" dirty="0" smtClean="0"/>
              <a:t>  </a:t>
            </a:r>
            <a:r>
              <a:rPr lang="en-US" dirty="0" err="1"/>
              <a:t>Balachander</a:t>
            </a:r>
            <a:r>
              <a:rPr lang="en-US" dirty="0"/>
              <a:t> </a:t>
            </a:r>
            <a:r>
              <a:rPr lang="en-US" dirty="0" smtClean="0"/>
              <a:t>Krishnamurthy, </a:t>
            </a:r>
            <a:r>
              <a:rPr lang="en-US" dirty="0" err="1"/>
              <a:t>Ruba</a:t>
            </a:r>
            <a:r>
              <a:rPr lang="en-US" dirty="0"/>
              <a:t> Abu-</a:t>
            </a:r>
            <a:r>
              <a:rPr lang="en-US" dirty="0" smtClean="0"/>
              <a:t>Salma, PRESSID, Xerox’s </a:t>
            </a:r>
            <a:r>
              <a:rPr lang="en-US" dirty="0"/>
              <a:t>University Affairs </a:t>
            </a:r>
            <a:r>
              <a:rPr lang="en-US" dirty="0" smtClean="0"/>
              <a:t>Committee, Marie Curie Program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D6DD-E18D-D34D-8D52-8439CDE1D84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Screen Shot 2016-01-31 at 15.35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8860"/>
            <a:ext cx="9281023" cy="2839716"/>
          </a:xfrm>
          <a:prstGeom prst="rect">
            <a:avLst/>
          </a:prstGeom>
        </p:spPr>
      </p:pic>
      <p:pic>
        <p:nvPicPr>
          <p:cNvPr id="32" name="Picture 31" descr="Screen Shot 2016-01-31 at 16.18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66" y="1886801"/>
            <a:ext cx="9144000" cy="1876716"/>
          </a:xfrm>
          <a:prstGeom prst="rect">
            <a:avLst/>
          </a:prstGeom>
        </p:spPr>
      </p:pic>
      <p:pic>
        <p:nvPicPr>
          <p:cNvPr id="33" name="Picture 32" descr="Screen Shot 2016-01-31 at 16.13.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473378"/>
            <a:ext cx="6139662" cy="2572755"/>
          </a:xfrm>
          <a:prstGeom prst="rect">
            <a:avLst/>
          </a:prstGeom>
        </p:spPr>
      </p:pic>
      <p:pic>
        <p:nvPicPr>
          <p:cNvPr id="34" name="Picture 33" descr="Screen Shot 2016-01-31 at 16.18.3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1766"/>
            <a:ext cx="69850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1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6-01-31 at 16.13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6649"/>
            <a:ext cx="9144000" cy="338240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4835" y="4276329"/>
            <a:ext cx="6909941" cy="532722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78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Shot 2016-01-31 at 16.34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408"/>
            <a:ext cx="9144000" cy="1377049"/>
          </a:xfrm>
          <a:prstGeom prst="rect">
            <a:avLst/>
          </a:prstGeom>
        </p:spPr>
      </p:pic>
      <p:pic>
        <p:nvPicPr>
          <p:cNvPr id="19" name="Picture 18" descr="Screen Shot 2016-01-31 at 16.36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67" y="878419"/>
            <a:ext cx="8077200" cy="3797300"/>
          </a:xfrm>
          <a:prstGeom prst="rect">
            <a:avLst/>
          </a:prstGeom>
        </p:spPr>
      </p:pic>
      <p:pic>
        <p:nvPicPr>
          <p:cNvPr id="21" name="Picture 20" descr="Screen Shot 2016-01-31 at 16.38.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2391"/>
            <a:ext cx="9144000" cy="2389909"/>
          </a:xfrm>
          <a:prstGeom prst="rect">
            <a:avLst/>
          </a:prstGeom>
        </p:spPr>
      </p:pic>
      <p:pic>
        <p:nvPicPr>
          <p:cNvPr id="22" name="Picture 21" descr="Screen Shot 2016-01-31 at 16.43.4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341"/>
            <a:ext cx="9144000" cy="230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08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365" y="1422400"/>
            <a:ext cx="8715901" cy="5435599"/>
          </a:xfrm>
        </p:spPr>
        <p:txBody>
          <a:bodyPr/>
          <a:lstStyle/>
          <a:p>
            <a:r>
              <a:rPr lang="en-US" b="1" dirty="0" smtClean="0"/>
              <a:t>More and </a:t>
            </a:r>
            <a:r>
              <a:rPr lang="en-US" b="1" dirty="0" smtClean="0"/>
              <a:t>more apps marketed as offering some privacy/anonymity properties</a:t>
            </a:r>
            <a:r>
              <a:rPr lang="is-IS" b="1" dirty="0" smtClean="0"/>
              <a:t>…</a:t>
            </a:r>
          </a:p>
          <a:p>
            <a:pPr lvl="1"/>
            <a:r>
              <a:rPr lang="en-US" dirty="0" smtClean="0"/>
              <a:t>But very little work has actually analyzed their property</a:t>
            </a:r>
          </a:p>
          <a:p>
            <a:r>
              <a:rPr lang="en-US" b="1" dirty="0" smtClean="0"/>
              <a:t>We present a preliminary, experimental study of 8 popular apps, offering:</a:t>
            </a:r>
          </a:p>
          <a:p>
            <a:pPr lvl="1"/>
            <a:r>
              <a:rPr lang="en-US" dirty="0" smtClean="0"/>
              <a:t>Anonymity</a:t>
            </a:r>
          </a:p>
          <a:p>
            <a:pPr lvl="1"/>
            <a:r>
              <a:rPr lang="en-US" dirty="0" smtClean="0"/>
              <a:t>End-to-End Encryption (E2EE) and/or</a:t>
            </a:r>
          </a:p>
          <a:p>
            <a:pPr lvl="1"/>
            <a:r>
              <a:rPr lang="en-US" dirty="0" smtClean="0"/>
              <a:t>Ephemeral Messaging</a:t>
            </a:r>
          </a:p>
          <a:p>
            <a:r>
              <a:rPr lang="en-US" b="1" dirty="0" smtClean="0"/>
              <a:t>Main Goal:</a:t>
            </a:r>
          </a:p>
          <a:p>
            <a:pPr lvl="1"/>
            <a:r>
              <a:rPr lang="en-US" dirty="0" smtClean="0"/>
              <a:t>Static and dynamic analysis “everyone” can do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D6DD-E18D-D34D-8D52-8439CDE1D84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88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App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365" y="1456267"/>
            <a:ext cx="8715901" cy="5265208"/>
          </a:xfrm>
        </p:spPr>
        <p:txBody>
          <a:bodyPr/>
          <a:lstStyle/>
          <a:p>
            <a:r>
              <a:rPr lang="en-US" b="1" dirty="0" smtClean="0"/>
              <a:t>Build a list of “privacy” apps from:</a:t>
            </a:r>
          </a:p>
          <a:p>
            <a:pPr lvl="1"/>
            <a:r>
              <a:rPr lang="en-US" dirty="0" err="1" smtClean="0"/>
              <a:t>Producthunt</a:t>
            </a:r>
            <a:r>
              <a:rPr lang="en-US" dirty="0" smtClean="0"/>
              <a:t> (“anonymous”)</a:t>
            </a:r>
          </a:p>
          <a:p>
            <a:pPr lvl="1"/>
            <a:r>
              <a:rPr lang="en-US" dirty="0" smtClean="0"/>
              <a:t>Popular apps among friends and colleagues</a:t>
            </a:r>
          </a:p>
          <a:p>
            <a:pPr lvl="1"/>
            <a:r>
              <a:rPr lang="en-US" dirty="0" smtClean="0"/>
              <a:t>Google Play’s similar apps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First list yields 18 apps, then we select based on:</a:t>
            </a:r>
          </a:p>
          <a:p>
            <a:pPr lvl="1"/>
            <a:r>
              <a:rPr lang="en-US" dirty="0" smtClean="0"/>
              <a:t>Popular apps (100K+ downloads on Google Play)</a:t>
            </a:r>
          </a:p>
          <a:p>
            <a:pPr lvl="1"/>
            <a:r>
              <a:rPr lang="en-US" dirty="0" smtClean="0"/>
              <a:t>Offering anonymity, E2EE, ephemerality</a:t>
            </a:r>
          </a:p>
          <a:p>
            <a:pPr lvl="1"/>
            <a:r>
              <a:rPr lang="en-US" dirty="0" smtClean="0"/>
              <a:t>Exclude paid/business apps (e.g., </a:t>
            </a:r>
            <a:r>
              <a:rPr lang="en-US" dirty="0" err="1" smtClean="0"/>
              <a:t>TigerText</a:t>
            </a:r>
            <a:r>
              <a:rPr lang="en-US" dirty="0" smtClean="0"/>
              <a:t>, Silent Circle)</a:t>
            </a:r>
          </a:p>
          <a:p>
            <a:pPr lvl="2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D6DD-E18D-D34D-8D52-8439CDE1D84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07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365" y="1337733"/>
            <a:ext cx="8715901" cy="5249334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1. Confide</a:t>
            </a:r>
          </a:p>
          <a:p>
            <a:pPr lvl="1"/>
            <a:r>
              <a:rPr lang="en-US" dirty="0" smtClean="0"/>
              <a:t>E2EE &amp; ephemeral chat, notification of screenshot attempts</a:t>
            </a:r>
          </a:p>
          <a:p>
            <a:pPr lvl="1"/>
            <a:r>
              <a:rPr lang="en-US" dirty="0" smtClean="0"/>
              <a:t>Need to wand over messages, displaying one line at a time</a:t>
            </a:r>
          </a:p>
          <a:p>
            <a:r>
              <a:rPr lang="en-US" b="1" dirty="0" smtClean="0"/>
              <a:t>2. Frankly Chat</a:t>
            </a:r>
          </a:p>
          <a:p>
            <a:pPr lvl="1"/>
            <a:r>
              <a:rPr lang="en-US" dirty="0" smtClean="0"/>
              <a:t>Ephemeral chat, anonymous group chats</a:t>
            </a:r>
          </a:p>
          <a:p>
            <a:pPr lvl="1"/>
            <a:r>
              <a:rPr lang="en-US" dirty="0" smtClean="0"/>
              <a:t>Messages deleted from server after 24 hours</a:t>
            </a:r>
          </a:p>
          <a:p>
            <a:r>
              <a:rPr lang="en-US" b="1" dirty="0" smtClean="0"/>
              <a:t>3. Secret (discontinued)</a:t>
            </a:r>
          </a:p>
          <a:p>
            <a:pPr lvl="1"/>
            <a:r>
              <a:rPr lang="en-US" dirty="0" smtClean="0"/>
              <a:t>Posting anonymously to nearby users, can chat privately</a:t>
            </a:r>
          </a:p>
          <a:p>
            <a:r>
              <a:rPr lang="en-US" b="1" dirty="0" smtClean="0"/>
              <a:t>4. </a:t>
            </a:r>
            <a:r>
              <a:rPr lang="en-US" b="1" dirty="0" err="1" smtClean="0"/>
              <a:t>Snapchat</a:t>
            </a:r>
            <a:endParaRPr lang="en-US" b="1" dirty="0" smtClean="0"/>
          </a:p>
          <a:p>
            <a:pPr lvl="1"/>
            <a:r>
              <a:rPr lang="en-US" dirty="0" smtClean="0"/>
              <a:t>Chat with text and media disappearing after 1-10s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D6DD-E18D-D34D-8D52-8439CDE1D84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95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 (2/2)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D6DD-E18D-D34D-8D52-8439CDE1D84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9365" y="1456267"/>
            <a:ext cx="8715901" cy="5096933"/>
          </a:xfrm>
        </p:spPr>
        <p:txBody>
          <a:bodyPr>
            <a:normAutofit/>
          </a:bodyPr>
          <a:lstStyle/>
          <a:p>
            <a:r>
              <a:rPr lang="en-US" b="1" dirty="0" smtClean="0"/>
              <a:t>5. Telegram</a:t>
            </a:r>
          </a:p>
          <a:p>
            <a:pPr lvl="1"/>
            <a:r>
              <a:rPr lang="en-US" dirty="0" smtClean="0"/>
              <a:t>Supports E2EE “secret chats” with proprietary algorithm</a:t>
            </a:r>
          </a:p>
          <a:p>
            <a:r>
              <a:rPr lang="en-US" b="1" dirty="0" smtClean="0"/>
              <a:t>6. Whisper</a:t>
            </a:r>
          </a:p>
          <a:p>
            <a:pPr lvl="1"/>
            <a:r>
              <a:rPr lang="en-US" dirty="0" smtClean="0"/>
              <a:t>Anonymously share texts atop images, can respond with private chats </a:t>
            </a:r>
          </a:p>
          <a:p>
            <a:r>
              <a:rPr lang="en-US" b="1" dirty="0" smtClean="0"/>
              <a:t>7. </a:t>
            </a:r>
            <a:r>
              <a:rPr lang="en-US" b="1" dirty="0" err="1" smtClean="0"/>
              <a:t>Wickr</a:t>
            </a:r>
            <a:endParaRPr lang="en-US" b="1" dirty="0" smtClean="0"/>
          </a:p>
          <a:p>
            <a:pPr lvl="1"/>
            <a:r>
              <a:rPr lang="en-US" dirty="0" smtClean="0"/>
              <a:t>E2EE and ephemeral chats</a:t>
            </a:r>
          </a:p>
          <a:p>
            <a:r>
              <a:rPr lang="en-US" b="1" dirty="0" smtClean="0"/>
              <a:t>8. </a:t>
            </a:r>
            <a:r>
              <a:rPr lang="en-US" b="1" dirty="0" err="1" smtClean="0"/>
              <a:t>Yik</a:t>
            </a:r>
            <a:r>
              <a:rPr lang="en-US" b="1" dirty="0" smtClean="0"/>
              <a:t> Yak</a:t>
            </a:r>
          </a:p>
          <a:p>
            <a:pPr lvl="1"/>
            <a:r>
              <a:rPr lang="en-US" dirty="0" smtClean="0"/>
              <a:t>Bulletin-board social network, post </a:t>
            </a:r>
            <a:r>
              <a:rPr lang="en-US" dirty="0" err="1" smtClean="0"/>
              <a:t>yik</a:t>
            </a:r>
            <a:r>
              <a:rPr lang="en-US" dirty="0" smtClean="0"/>
              <a:t> anonymously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77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62B3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4045</TotalTime>
  <Words>682</Words>
  <Application>Microsoft Macintosh PowerPoint</Application>
  <PresentationFormat>On-screen Show (4:3)</PresentationFormat>
  <Paragraphs>137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Experimental Analysis of Popular Anonymous, Ephemeral, and End-to-End Encrypted Apps</vt:lpstr>
      <vt:lpstr>PowerPoint Presentation</vt:lpstr>
      <vt:lpstr>PowerPoint Presentation</vt:lpstr>
      <vt:lpstr>PowerPoint Presentation</vt:lpstr>
      <vt:lpstr>PowerPoint Presentation</vt:lpstr>
      <vt:lpstr>Our Work</vt:lpstr>
      <vt:lpstr>Building an App Corpus</vt:lpstr>
      <vt:lpstr>Apps (1/2)</vt:lpstr>
      <vt:lpstr>Apps (2/2)</vt:lpstr>
      <vt:lpstr>Static Analysis</vt:lpstr>
      <vt:lpstr>Dynamic Analysis: Fiddler</vt:lpstr>
      <vt:lpstr>Dynamic Analysis: SSLsplit</vt:lpstr>
      <vt:lpstr>Dynamic Analysis Feasibility 1/2</vt:lpstr>
      <vt:lpstr>Dynamic Analysis Feasibility 2/2</vt:lpstr>
      <vt:lpstr>Anonymity</vt:lpstr>
      <vt:lpstr>Ephemerality</vt:lpstr>
      <vt:lpstr>E2EE</vt:lpstr>
      <vt:lpstr>Other Comments</vt:lpstr>
      <vt:lpstr>Related Work 1/2</vt:lpstr>
      <vt:lpstr>Related Work 2/2</vt:lpstr>
      <vt:lpstr>Ideas for Future Work</vt:lpstr>
      <vt:lpstr>The End</vt:lpstr>
    </vt:vector>
  </TitlesOfParts>
  <Company>PARC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 Genome Sequecing: Innovation Dream or Privacy Nightmare</dc:title>
  <dc:creator>Emiliano De Cristofaro</dc:creator>
  <cp:lastModifiedBy>emiliano de cristofaro</cp:lastModifiedBy>
  <cp:revision>965</cp:revision>
  <dcterms:created xsi:type="dcterms:W3CDTF">2013-02-09T00:42:34Z</dcterms:created>
  <dcterms:modified xsi:type="dcterms:W3CDTF">2016-02-21T18:43:34Z</dcterms:modified>
</cp:coreProperties>
</file>