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6" r:id="rId1"/>
  </p:sldMasterIdLst>
  <p:notesMasterIdLst>
    <p:notesMasterId r:id="rId14"/>
  </p:notesMasterIdLst>
  <p:sldIdLst>
    <p:sldId id="256" r:id="rId2"/>
    <p:sldId id="258" r:id="rId3"/>
    <p:sldId id="267" r:id="rId4"/>
    <p:sldId id="275" r:id="rId5"/>
    <p:sldId id="279" r:id="rId6"/>
    <p:sldId id="266" r:id="rId7"/>
    <p:sldId id="280" r:id="rId8"/>
    <p:sldId id="281" r:id="rId9"/>
    <p:sldId id="271" r:id="rId10"/>
    <p:sldId id="278" r:id="rId11"/>
    <p:sldId id="274" r:id="rId12"/>
    <p:sldId id="27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9054" autoAdjust="0"/>
  </p:normalViewPr>
  <p:slideViewPr>
    <p:cSldViewPr snapToGrid="0">
      <p:cViewPr varScale="1">
        <p:scale>
          <a:sx n="66" d="100"/>
          <a:sy n="66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commons.wikimedia.org/wiki/File:Ei-sc-github.svg" TargetMode="External"/><Relationship Id="rId1" Type="http://schemas.openxmlformats.org/officeDocument/2006/relationships/image" Target="../media/image11.png"/><Relationship Id="rId6" Type="http://schemas.openxmlformats.org/officeDocument/2006/relationships/hyperlink" Target="http://wpcurve.com/trello-for-project-management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www.securens.in/securens_blog/how-to-be-a-better-your-teamwork-and-collaboration-skill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commons.wikimedia.org/wiki/File:Ei-sc-github.svg" TargetMode="External"/><Relationship Id="rId1" Type="http://schemas.openxmlformats.org/officeDocument/2006/relationships/image" Target="../media/image11.png"/><Relationship Id="rId6" Type="http://schemas.openxmlformats.org/officeDocument/2006/relationships/hyperlink" Target="http://wpcurve.com/trello-for-project-management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www.securens.in/securens_blog/how-to-be-a-better-your-teamwork-and-collaboration-skill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4BB7F-D2C9-41B0-A328-33C7FEE4C70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ACDB37-F770-4403-9B1F-F8A667F205CF}" type="pres">
      <dgm:prSet presAssocID="{2084BB7F-D2C9-41B0-A328-33C7FEE4C700}" presName="cycle" presStyleCnt="0">
        <dgm:presLayoutVars>
          <dgm:dir/>
          <dgm:resizeHandles val="exact"/>
        </dgm:presLayoutVars>
      </dgm:prSet>
      <dgm:spPr/>
    </dgm:pt>
  </dgm:ptLst>
  <dgm:cxnLst>
    <dgm:cxn modelId="{DB3C9D67-937A-4FAF-BAA0-26CEC79F2D6E}" type="presOf" srcId="{2084BB7F-D2C9-41B0-A328-33C7FEE4C700}" destId="{D9ACDB37-F770-4403-9B1F-F8A667F205CF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E6409B-C5E4-4F4A-A394-483D7704907D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A168FF5-53A7-4921-8728-9CE5369FE843}">
      <dgm:prSet phldrT="[Text]"/>
      <dgm:spPr/>
      <dgm:t>
        <a:bodyPr/>
        <a:lstStyle/>
        <a:p>
          <a:r>
            <a:rPr lang="fr-FR" dirty="0"/>
            <a:t>Travail en groupe</a:t>
          </a:r>
        </a:p>
      </dgm:t>
    </dgm:pt>
    <dgm:pt modelId="{08C9CADC-1C61-4BCC-B300-BCB882184F9B}" type="parTrans" cxnId="{0E8F77C3-673D-4420-9D9F-309534FAB46D}">
      <dgm:prSet/>
      <dgm:spPr/>
      <dgm:t>
        <a:bodyPr/>
        <a:lstStyle/>
        <a:p>
          <a:endParaRPr lang="fr-FR"/>
        </a:p>
      </dgm:t>
    </dgm:pt>
    <dgm:pt modelId="{F908306A-6252-4511-B88F-2F315555B542}" type="sibTrans" cxnId="{0E8F77C3-673D-4420-9D9F-309534FAB46D}">
      <dgm:prSet/>
      <dgm:spPr/>
      <dgm:t>
        <a:bodyPr/>
        <a:lstStyle/>
        <a:p>
          <a:endParaRPr lang="fr-FR"/>
        </a:p>
      </dgm:t>
    </dgm:pt>
    <dgm:pt modelId="{1B5F9EAD-5FAF-41C7-A6C2-97168D0853B2}">
      <dgm:prSet phldrT="[Text]"/>
      <dgm:spPr/>
      <dgm:t>
        <a:bodyPr/>
        <a:lstStyle/>
        <a:p>
          <a:r>
            <a:rPr lang="fr-FR" dirty="0"/>
            <a:t>Tâches réparties en fonction des affinités</a:t>
          </a:r>
        </a:p>
      </dgm:t>
    </dgm:pt>
    <dgm:pt modelId="{8B91F513-6394-47A2-920C-C0FB0FB56149}" type="parTrans" cxnId="{3C88E9CF-2FAC-49A4-934D-ED74DC60FF3D}">
      <dgm:prSet/>
      <dgm:spPr/>
      <dgm:t>
        <a:bodyPr/>
        <a:lstStyle/>
        <a:p>
          <a:endParaRPr lang="fr-FR"/>
        </a:p>
      </dgm:t>
    </dgm:pt>
    <dgm:pt modelId="{ACEB1BD8-8F31-4581-96A3-EF33473A3016}" type="sibTrans" cxnId="{3C88E9CF-2FAC-49A4-934D-ED74DC60FF3D}">
      <dgm:prSet/>
      <dgm:spPr/>
      <dgm:t>
        <a:bodyPr/>
        <a:lstStyle/>
        <a:p>
          <a:endParaRPr lang="fr-FR"/>
        </a:p>
      </dgm:t>
    </dgm:pt>
    <dgm:pt modelId="{BF057AC1-1751-484F-A997-49D57F2D823A}">
      <dgm:prSet phldrT="[Text]"/>
      <dgm:spPr/>
      <dgm:t>
        <a:bodyPr/>
        <a:lstStyle/>
        <a:p>
          <a:r>
            <a:rPr lang="fr-FR" dirty="0" err="1"/>
            <a:t>Versionnement</a:t>
          </a:r>
          <a:r>
            <a:rPr lang="fr-FR" dirty="0"/>
            <a:t> </a:t>
          </a:r>
          <a:r>
            <a:rPr lang="fr-FR" dirty="0" err="1"/>
            <a:t>Github</a:t>
          </a:r>
          <a:r>
            <a:rPr lang="fr-FR" dirty="0"/>
            <a:t>/ Gestion API </a:t>
          </a:r>
          <a:r>
            <a:rPr lang="fr-FR" dirty="0" err="1"/>
            <a:t>Postman</a:t>
          </a:r>
          <a:endParaRPr lang="fr-FR" dirty="0"/>
        </a:p>
      </dgm:t>
    </dgm:pt>
    <dgm:pt modelId="{C085E7A7-8553-4507-8841-7B4F630E2895}" type="parTrans" cxnId="{B8E0A8A9-3999-48B6-A0E8-ABA08CEC565F}">
      <dgm:prSet/>
      <dgm:spPr/>
      <dgm:t>
        <a:bodyPr/>
        <a:lstStyle/>
        <a:p>
          <a:endParaRPr lang="fr-FR"/>
        </a:p>
      </dgm:t>
    </dgm:pt>
    <dgm:pt modelId="{2E9DDD59-A089-4101-A250-DB10F7EFEF03}" type="sibTrans" cxnId="{B8E0A8A9-3999-48B6-A0E8-ABA08CEC565F}">
      <dgm:prSet/>
      <dgm:spPr/>
      <dgm:t>
        <a:bodyPr/>
        <a:lstStyle/>
        <a:p>
          <a:endParaRPr lang="fr-FR"/>
        </a:p>
      </dgm:t>
    </dgm:pt>
    <dgm:pt modelId="{AD646E26-6042-410D-A8C2-5761E26A0D3B}">
      <dgm:prSet phldrT="[Text]"/>
      <dgm:spPr/>
      <dgm:t>
        <a:bodyPr/>
        <a:lstStyle/>
        <a:p>
          <a:r>
            <a:rPr lang="fr-FR" dirty="0"/>
            <a:t>Conditions de travail</a:t>
          </a:r>
        </a:p>
      </dgm:t>
    </dgm:pt>
    <dgm:pt modelId="{18AFDAB1-BE9C-486F-AACB-76AA4CEF31D0}" type="parTrans" cxnId="{4655B422-40B2-44F9-A301-849FF734E419}">
      <dgm:prSet/>
      <dgm:spPr/>
      <dgm:t>
        <a:bodyPr/>
        <a:lstStyle/>
        <a:p>
          <a:endParaRPr lang="fr-FR"/>
        </a:p>
      </dgm:t>
    </dgm:pt>
    <dgm:pt modelId="{BFCD3B39-E582-48BF-85D4-D31963F75806}" type="sibTrans" cxnId="{4655B422-40B2-44F9-A301-849FF734E419}">
      <dgm:prSet/>
      <dgm:spPr/>
      <dgm:t>
        <a:bodyPr/>
        <a:lstStyle/>
        <a:p>
          <a:endParaRPr lang="fr-FR"/>
        </a:p>
      </dgm:t>
    </dgm:pt>
    <dgm:pt modelId="{BC5725A3-B3C5-4228-9F13-1E47708E8B1D}">
      <dgm:prSet phldrT="[Text]"/>
      <dgm:spPr/>
      <dgm:t>
        <a:bodyPr/>
        <a:lstStyle/>
        <a:p>
          <a:r>
            <a:rPr lang="fr-FR" dirty="0"/>
            <a:t>Réunions à l’IUT, travail autonome</a:t>
          </a:r>
        </a:p>
      </dgm:t>
    </dgm:pt>
    <dgm:pt modelId="{FD3307F2-3530-41F9-B83B-2EBFF14F7200}" type="parTrans" cxnId="{AAD088D5-0B47-4CA4-BA27-6D6CA15A8086}">
      <dgm:prSet/>
      <dgm:spPr/>
      <dgm:t>
        <a:bodyPr/>
        <a:lstStyle/>
        <a:p>
          <a:endParaRPr lang="fr-FR"/>
        </a:p>
      </dgm:t>
    </dgm:pt>
    <dgm:pt modelId="{2D4211E5-E31B-4AE6-A3F6-BACF2421C859}" type="sibTrans" cxnId="{AAD088D5-0B47-4CA4-BA27-6D6CA15A8086}">
      <dgm:prSet/>
      <dgm:spPr/>
      <dgm:t>
        <a:bodyPr/>
        <a:lstStyle/>
        <a:p>
          <a:endParaRPr lang="fr-FR"/>
        </a:p>
      </dgm:t>
    </dgm:pt>
    <dgm:pt modelId="{E9642BA6-B374-4C7F-BE4D-AF953AA4DF96}">
      <dgm:prSet phldrT="[Text]"/>
      <dgm:spPr/>
      <dgm:t>
        <a:bodyPr/>
        <a:lstStyle/>
        <a:p>
          <a:r>
            <a:rPr lang="fr-FR" dirty="0"/>
            <a:t>Gestion de projet</a:t>
          </a:r>
        </a:p>
      </dgm:t>
    </dgm:pt>
    <dgm:pt modelId="{28070620-2187-4AAF-90DC-B6B71462B5D1}" type="parTrans" cxnId="{6723E571-8D9A-440F-A335-9B419FD9496F}">
      <dgm:prSet/>
      <dgm:spPr/>
      <dgm:t>
        <a:bodyPr/>
        <a:lstStyle/>
        <a:p>
          <a:endParaRPr lang="fr-FR"/>
        </a:p>
      </dgm:t>
    </dgm:pt>
    <dgm:pt modelId="{D5492C9E-13D8-4A1E-B7EF-7AB8C6CB2678}" type="sibTrans" cxnId="{6723E571-8D9A-440F-A335-9B419FD9496F}">
      <dgm:prSet/>
      <dgm:spPr/>
      <dgm:t>
        <a:bodyPr/>
        <a:lstStyle/>
        <a:p>
          <a:endParaRPr lang="fr-FR"/>
        </a:p>
      </dgm:t>
    </dgm:pt>
    <dgm:pt modelId="{4679BEAC-B42F-4091-8FAB-8D3206B20248}">
      <dgm:prSet phldrT="[Text]"/>
      <dgm:spPr/>
      <dgm:t>
        <a:bodyPr/>
        <a:lstStyle/>
        <a:p>
          <a:r>
            <a:rPr lang="fr-FR" dirty="0"/>
            <a:t>Trello</a:t>
          </a:r>
        </a:p>
      </dgm:t>
    </dgm:pt>
    <dgm:pt modelId="{B37CAA97-5AA9-44DB-871F-079FEDFD396C}" type="parTrans" cxnId="{60991F1F-25A6-4A58-A507-99E1DE831BBE}">
      <dgm:prSet/>
      <dgm:spPr/>
      <dgm:t>
        <a:bodyPr/>
        <a:lstStyle/>
        <a:p>
          <a:endParaRPr lang="fr-FR"/>
        </a:p>
      </dgm:t>
    </dgm:pt>
    <dgm:pt modelId="{5C946632-647C-48B8-8732-9B221DAC2A8C}" type="sibTrans" cxnId="{60991F1F-25A6-4A58-A507-99E1DE831BBE}">
      <dgm:prSet/>
      <dgm:spPr/>
      <dgm:t>
        <a:bodyPr/>
        <a:lstStyle/>
        <a:p>
          <a:endParaRPr lang="fr-FR"/>
        </a:p>
      </dgm:t>
    </dgm:pt>
    <dgm:pt modelId="{80CEACDF-FB46-4ED7-9C8F-B12637906A35}">
      <dgm:prSet phldrT="[Text]"/>
      <dgm:spPr/>
      <dgm:t>
        <a:bodyPr/>
        <a:lstStyle/>
        <a:p>
          <a:r>
            <a:rPr lang="fr-FR" dirty="0"/>
            <a:t>Méthode SCRUM</a:t>
          </a:r>
        </a:p>
      </dgm:t>
    </dgm:pt>
    <dgm:pt modelId="{5659978F-B3B9-410C-9D0B-90243853281A}" type="parTrans" cxnId="{FC6D6E73-27DC-4C67-B0A1-DB9F09F483E2}">
      <dgm:prSet/>
      <dgm:spPr/>
      <dgm:t>
        <a:bodyPr/>
        <a:lstStyle/>
        <a:p>
          <a:endParaRPr lang="fr-FR"/>
        </a:p>
      </dgm:t>
    </dgm:pt>
    <dgm:pt modelId="{E7187507-1381-47BA-AE77-95B34BD46AB9}" type="sibTrans" cxnId="{FC6D6E73-27DC-4C67-B0A1-DB9F09F483E2}">
      <dgm:prSet/>
      <dgm:spPr/>
      <dgm:t>
        <a:bodyPr/>
        <a:lstStyle/>
        <a:p>
          <a:endParaRPr lang="fr-FR"/>
        </a:p>
      </dgm:t>
    </dgm:pt>
    <dgm:pt modelId="{4E762A6C-EEA3-41C5-9C3C-82F774C12907}">
      <dgm:prSet phldrT="[Text]"/>
      <dgm:spPr/>
      <dgm:t>
        <a:bodyPr/>
        <a:lstStyle/>
        <a:p>
          <a:r>
            <a:rPr lang="fr-FR" dirty="0"/>
            <a:t>Messenger/mails</a:t>
          </a:r>
        </a:p>
      </dgm:t>
    </dgm:pt>
    <dgm:pt modelId="{42749520-92E0-408B-A23E-3CEDE97F552C}" type="parTrans" cxnId="{F3448C6E-AEBD-4813-AD1D-3E22F07D557B}">
      <dgm:prSet/>
      <dgm:spPr/>
      <dgm:t>
        <a:bodyPr/>
        <a:lstStyle/>
        <a:p>
          <a:endParaRPr lang="fr-FR"/>
        </a:p>
      </dgm:t>
    </dgm:pt>
    <dgm:pt modelId="{E7979146-537B-4DB1-95FE-7C0A3F902284}" type="sibTrans" cxnId="{F3448C6E-AEBD-4813-AD1D-3E22F07D557B}">
      <dgm:prSet/>
      <dgm:spPr/>
      <dgm:t>
        <a:bodyPr/>
        <a:lstStyle/>
        <a:p>
          <a:endParaRPr lang="fr-FR"/>
        </a:p>
      </dgm:t>
    </dgm:pt>
    <dgm:pt modelId="{9784A991-2986-4889-8A9A-A76AC849AF12}" type="pres">
      <dgm:prSet presAssocID="{4FE6409B-C5E4-4F4A-A394-483D7704907D}" presName="linear" presStyleCnt="0">
        <dgm:presLayoutVars>
          <dgm:dir/>
          <dgm:resizeHandles val="exact"/>
        </dgm:presLayoutVars>
      </dgm:prSet>
      <dgm:spPr/>
    </dgm:pt>
    <dgm:pt modelId="{60D7F7CB-A7EC-499B-A636-7B45033BFA33}" type="pres">
      <dgm:prSet presAssocID="{8A168FF5-53A7-4921-8728-9CE5369FE843}" presName="comp" presStyleCnt="0"/>
      <dgm:spPr/>
    </dgm:pt>
    <dgm:pt modelId="{285C6613-E3CA-428D-BB63-7DA11CFC6731}" type="pres">
      <dgm:prSet presAssocID="{8A168FF5-53A7-4921-8728-9CE5369FE843}" presName="box" presStyleLbl="node1" presStyleIdx="0" presStyleCnt="3"/>
      <dgm:spPr/>
    </dgm:pt>
    <dgm:pt modelId="{35F9535A-FBA7-4C60-A5BC-2C7F7FBF04A4}" type="pres">
      <dgm:prSet presAssocID="{8A168FF5-53A7-4921-8728-9CE5369FE84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</dgm:spPr>
    </dgm:pt>
    <dgm:pt modelId="{2A3E61D5-CC44-466A-9F3B-561A503C5212}" type="pres">
      <dgm:prSet presAssocID="{8A168FF5-53A7-4921-8728-9CE5369FE843}" presName="text" presStyleLbl="node1" presStyleIdx="0" presStyleCnt="3">
        <dgm:presLayoutVars>
          <dgm:bulletEnabled val="1"/>
        </dgm:presLayoutVars>
      </dgm:prSet>
      <dgm:spPr/>
    </dgm:pt>
    <dgm:pt modelId="{574F1767-4AD4-4BFA-8FE3-505F3520E58F}" type="pres">
      <dgm:prSet presAssocID="{F908306A-6252-4511-B88F-2F315555B542}" presName="spacer" presStyleCnt="0"/>
      <dgm:spPr/>
    </dgm:pt>
    <dgm:pt modelId="{13922F76-4C50-44DC-9D6E-FEFA6E166368}" type="pres">
      <dgm:prSet presAssocID="{AD646E26-6042-410D-A8C2-5761E26A0D3B}" presName="comp" presStyleCnt="0"/>
      <dgm:spPr/>
    </dgm:pt>
    <dgm:pt modelId="{1B6B0444-2B7D-4A13-9B11-74BFA167435F}" type="pres">
      <dgm:prSet presAssocID="{AD646E26-6042-410D-A8C2-5761E26A0D3B}" presName="box" presStyleLbl="node1" presStyleIdx="1" presStyleCnt="3"/>
      <dgm:spPr/>
    </dgm:pt>
    <dgm:pt modelId="{5E040A10-0CE4-4A2B-B856-EE747684DC38}" type="pres">
      <dgm:prSet presAssocID="{AD646E26-6042-410D-A8C2-5761E26A0D3B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7F53AAA7-A89F-4926-8B06-6FF5E3C3D756}" type="pres">
      <dgm:prSet presAssocID="{AD646E26-6042-410D-A8C2-5761E26A0D3B}" presName="text" presStyleLbl="node1" presStyleIdx="1" presStyleCnt="3">
        <dgm:presLayoutVars>
          <dgm:bulletEnabled val="1"/>
        </dgm:presLayoutVars>
      </dgm:prSet>
      <dgm:spPr/>
    </dgm:pt>
    <dgm:pt modelId="{97BF98E7-5EDA-473D-AE70-A6882AA35EBE}" type="pres">
      <dgm:prSet presAssocID="{BFCD3B39-E582-48BF-85D4-D31963F75806}" presName="spacer" presStyleCnt="0"/>
      <dgm:spPr/>
    </dgm:pt>
    <dgm:pt modelId="{BF4B2BE9-A66C-4A83-942E-0516994AC52C}" type="pres">
      <dgm:prSet presAssocID="{E9642BA6-B374-4C7F-BE4D-AF953AA4DF96}" presName="comp" presStyleCnt="0"/>
      <dgm:spPr/>
    </dgm:pt>
    <dgm:pt modelId="{D340A782-B81F-48E8-B3EB-5E6D5C2FCD19}" type="pres">
      <dgm:prSet presAssocID="{E9642BA6-B374-4C7F-BE4D-AF953AA4DF96}" presName="box" presStyleLbl="node1" presStyleIdx="2" presStyleCnt="3"/>
      <dgm:spPr/>
    </dgm:pt>
    <dgm:pt modelId="{B5C41C89-6C2F-41FC-816E-F318D53AAB36}" type="pres">
      <dgm:prSet presAssocID="{E9642BA6-B374-4C7F-BE4D-AF953AA4DF96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0000" r="-30000"/>
          </a:stretch>
        </a:blipFill>
      </dgm:spPr>
    </dgm:pt>
    <dgm:pt modelId="{0B443A24-A4B0-4DFD-9613-820F0171E43B}" type="pres">
      <dgm:prSet presAssocID="{E9642BA6-B374-4C7F-BE4D-AF953AA4DF96}" presName="text" presStyleLbl="node1" presStyleIdx="2" presStyleCnt="3">
        <dgm:presLayoutVars>
          <dgm:bulletEnabled val="1"/>
        </dgm:presLayoutVars>
      </dgm:prSet>
      <dgm:spPr/>
    </dgm:pt>
  </dgm:ptLst>
  <dgm:cxnLst>
    <dgm:cxn modelId="{C377BD05-7877-47E9-BD4A-513694B63799}" type="presOf" srcId="{AD646E26-6042-410D-A8C2-5761E26A0D3B}" destId="{1B6B0444-2B7D-4A13-9B11-74BFA167435F}" srcOrd="0" destOrd="0" presId="urn:microsoft.com/office/officeart/2005/8/layout/vList4"/>
    <dgm:cxn modelId="{854C4608-84E7-466D-B9C7-6A5477457398}" type="presOf" srcId="{BC5725A3-B3C5-4228-9F13-1E47708E8B1D}" destId="{7F53AAA7-A89F-4926-8B06-6FF5E3C3D756}" srcOrd="1" destOrd="1" presId="urn:microsoft.com/office/officeart/2005/8/layout/vList4"/>
    <dgm:cxn modelId="{5FF3810F-0D38-47A2-87F0-EAF2F9739029}" type="presOf" srcId="{BF057AC1-1751-484F-A997-49D57F2D823A}" destId="{2A3E61D5-CC44-466A-9F3B-561A503C5212}" srcOrd="1" destOrd="2" presId="urn:microsoft.com/office/officeart/2005/8/layout/vList4"/>
    <dgm:cxn modelId="{F2DCF910-B33C-4AAF-BE8E-A10131441972}" type="presOf" srcId="{80CEACDF-FB46-4ED7-9C8F-B12637906A35}" destId="{0B443A24-A4B0-4DFD-9613-820F0171E43B}" srcOrd="1" destOrd="2" presId="urn:microsoft.com/office/officeart/2005/8/layout/vList4"/>
    <dgm:cxn modelId="{3C3B5019-A4F8-4546-BF56-BCC3CB6A34F4}" type="presOf" srcId="{4FE6409B-C5E4-4F4A-A394-483D7704907D}" destId="{9784A991-2986-4889-8A9A-A76AC849AF12}" srcOrd="0" destOrd="0" presId="urn:microsoft.com/office/officeart/2005/8/layout/vList4"/>
    <dgm:cxn modelId="{60991F1F-25A6-4A58-A507-99E1DE831BBE}" srcId="{E9642BA6-B374-4C7F-BE4D-AF953AA4DF96}" destId="{4679BEAC-B42F-4091-8FAB-8D3206B20248}" srcOrd="0" destOrd="0" parTransId="{B37CAA97-5AA9-44DB-871F-079FEDFD396C}" sibTransId="{5C946632-647C-48B8-8732-9B221DAC2A8C}"/>
    <dgm:cxn modelId="{4655B422-40B2-44F9-A301-849FF734E419}" srcId="{4FE6409B-C5E4-4F4A-A394-483D7704907D}" destId="{AD646E26-6042-410D-A8C2-5761E26A0D3B}" srcOrd="1" destOrd="0" parTransId="{18AFDAB1-BE9C-486F-AACB-76AA4CEF31D0}" sibTransId="{BFCD3B39-E582-48BF-85D4-D31963F75806}"/>
    <dgm:cxn modelId="{4348032C-8502-480A-AE51-9F4DFD355A37}" type="presOf" srcId="{8A168FF5-53A7-4921-8728-9CE5369FE843}" destId="{285C6613-E3CA-428D-BB63-7DA11CFC6731}" srcOrd="0" destOrd="0" presId="urn:microsoft.com/office/officeart/2005/8/layout/vList4"/>
    <dgm:cxn modelId="{01357B49-2FEF-4EE7-9DC0-5A1FBEC4222E}" type="presOf" srcId="{80CEACDF-FB46-4ED7-9C8F-B12637906A35}" destId="{D340A782-B81F-48E8-B3EB-5E6D5C2FCD19}" srcOrd="0" destOrd="2" presId="urn:microsoft.com/office/officeart/2005/8/layout/vList4"/>
    <dgm:cxn modelId="{F3448C6E-AEBD-4813-AD1D-3E22F07D557B}" srcId="{AD646E26-6042-410D-A8C2-5761E26A0D3B}" destId="{4E762A6C-EEA3-41C5-9C3C-82F774C12907}" srcOrd="1" destOrd="0" parTransId="{42749520-92E0-408B-A23E-3CEDE97F552C}" sibTransId="{E7979146-537B-4DB1-95FE-7C0A3F902284}"/>
    <dgm:cxn modelId="{1BDFD54F-36D3-41FC-96F0-DE1FF6B73C28}" type="presOf" srcId="{1B5F9EAD-5FAF-41C7-A6C2-97168D0853B2}" destId="{285C6613-E3CA-428D-BB63-7DA11CFC6731}" srcOrd="0" destOrd="1" presId="urn:microsoft.com/office/officeart/2005/8/layout/vList4"/>
    <dgm:cxn modelId="{6723E571-8D9A-440F-A335-9B419FD9496F}" srcId="{4FE6409B-C5E4-4F4A-A394-483D7704907D}" destId="{E9642BA6-B374-4C7F-BE4D-AF953AA4DF96}" srcOrd="2" destOrd="0" parTransId="{28070620-2187-4AAF-90DC-B6B71462B5D1}" sibTransId="{D5492C9E-13D8-4A1E-B7EF-7AB8C6CB2678}"/>
    <dgm:cxn modelId="{B71D1153-E1DE-4B4C-9B70-9D44E9783BB8}" type="presOf" srcId="{1B5F9EAD-5FAF-41C7-A6C2-97168D0853B2}" destId="{2A3E61D5-CC44-466A-9F3B-561A503C5212}" srcOrd="1" destOrd="1" presId="urn:microsoft.com/office/officeart/2005/8/layout/vList4"/>
    <dgm:cxn modelId="{FC6D6E73-27DC-4C67-B0A1-DB9F09F483E2}" srcId="{E9642BA6-B374-4C7F-BE4D-AF953AA4DF96}" destId="{80CEACDF-FB46-4ED7-9C8F-B12637906A35}" srcOrd="1" destOrd="0" parTransId="{5659978F-B3B9-410C-9D0B-90243853281A}" sibTransId="{E7187507-1381-47BA-AE77-95B34BD46AB9}"/>
    <dgm:cxn modelId="{FFDCD97E-9549-4AA0-B683-1639EECC8C29}" type="presOf" srcId="{4679BEAC-B42F-4091-8FAB-8D3206B20248}" destId="{D340A782-B81F-48E8-B3EB-5E6D5C2FCD19}" srcOrd="0" destOrd="1" presId="urn:microsoft.com/office/officeart/2005/8/layout/vList4"/>
    <dgm:cxn modelId="{47480D80-5C77-47F9-91E3-39AA2B9FA758}" type="presOf" srcId="{4E762A6C-EEA3-41C5-9C3C-82F774C12907}" destId="{1B6B0444-2B7D-4A13-9B11-74BFA167435F}" srcOrd="0" destOrd="2" presId="urn:microsoft.com/office/officeart/2005/8/layout/vList4"/>
    <dgm:cxn modelId="{94DFAB8F-2089-4D4B-A57B-3FC609DFA7DD}" type="presOf" srcId="{E9642BA6-B374-4C7F-BE4D-AF953AA4DF96}" destId="{0B443A24-A4B0-4DFD-9613-820F0171E43B}" srcOrd="1" destOrd="0" presId="urn:microsoft.com/office/officeart/2005/8/layout/vList4"/>
    <dgm:cxn modelId="{F92FC49D-C8A7-4D82-9F32-7CA2F0AAE9A3}" type="presOf" srcId="{4679BEAC-B42F-4091-8FAB-8D3206B20248}" destId="{0B443A24-A4B0-4DFD-9613-820F0171E43B}" srcOrd="1" destOrd="1" presId="urn:microsoft.com/office/officeart/2005/8/layout/vList4"/>
    <dgm:cxn modelId="{799CF59E-CE13-468E-AB5D-90E1239DBDC0}" type="presOf" srcId="{AD646E26-6042-410D-A8C2-5761E26A0D3B}" destId="{7F53AAA7-A89F-4926-8B06-6FF5E3C3D756}" srcOrd="1" destOrd="0" presId="urn:microsoft.com/office/officeart/2005/8/layout/vList4"/>
    <dgm:cxn modelId="{B8E0A8A9-3999-48B6-A0E8-ABA08CEC565F}" srcId="{8A168FF5-53A7-4921-8728-9CE5369FE843}" destId="{BF057AC1-1751-484F-A997-49D57F2D823A}" srcOrd="1" destOrd="0" parTransId="{C085E7A7-8553-4507-8841-7B4F630E2895}" sibTransId="{2E9DDD59-A089-4101-A250-DB10F7EFEF03}"/>
    <dgm:cxn modelId="{0E8F77C3-673D-4420-9D9F-309534FAB46D}" srcId="{4FE6409B-C5E4-4F4A-A394-483D7704907D}" destId="{8A168FF5-53A7-4921-8728-9CE5369FE843}" srcOrd="0" destOrd="0" parTransId="{08C9CADC-1C61-4BCC-B300-BCB882184F9B}" sibTransId="{F908306A-6252-4511-B88F-2F315555B542}"/>
    <dgm:cxn modelId="{0FED32CA-F603-4039-B243-20F69B5ED1EF}" type="presOf" srcId="{BF057AC1-1751-484F-A997-49D57F2D823A}" destId="{285C6613-E3CA-428D-BB63-7DA11CFC6731}" srcOrd="0" destOrd="2" presId="urn:microsoft.com/office/officeart/2005/8/layout/vList4"/>
    <dgm:cxn modelId="{3C88E9CF-2FAC-49A4-934D-ED74DC60FF3D}" srcId="{8A168FF5-53A7-4921-8728-9CE5369FE843}" destId="{1B5F9EAD-5FAF-41C7-A6C2-97168D0853B2}" srcOrd="0" destOrd="0" parTransId="{8B91F513-6394-47A2-920C-C0FB0FB56149}" sibTransId="{ACEB1BD8-8F31-4581-96A3-EF33473A3016}"/>
    <dgm:cxn modelId="{C1E04CD2-6CDB-40F2-BE7A-00B492433AA7}" type="presOf" srcId="{4E762A6C-EEA3-41C5-9C3C-82F774C12907}" destId="{7F53AAA7-A89F-4926-8B06-6FF5E3C3D756}" srcOrd="1" destOrd="2" presId="urn:microsoft.com/office/officeart/2005/8/layout/vList4"/>
    <dgm:cxn modelId="{AAD088D5-0B47-4CA4-BA27-6D6CA15A8086}" srcId="{AD646E26-6042-410D-A8C2-5761E26A0D3B}" destId="{BC5725A3-B3C5-4228-9F13-1E47708E8B1D}" srcOrd="0" destOrd="0" parTransId="{FD3307F2-3530-41F9-B83B-2EBFF14F7200}" sibTransId="{2D4211E5-E31B-4AE6-A3F6-BACF2421C859}"/>
    <dgm:cxn modelId="{B299C6D9-15AC-457D-AB18-454E6260A11E}" type="presOf" srcId="{E9642BA6-B374-4C7F-BE4D-AF953AA4DF96}" destId="{D340A782-B81F-48E8-B3EB-5E6D5C2FCD19}" srcOrd="0" destOrd="0" presId="urn:microsoft.com/office/officeart/2005/8/layout/vList4"/>
    <dgm:cxn modelId="{A64F1EE0-1D35-457A-9036-287344A43F28}" type="presOf" srcId="{BC5725A3-B3C5-4228-9F13-1E47708E8B1D}" destId="{1B6B0444-2B7D-4A13-9B11-74BFA167435F}" srcOrd="0" destOrd="1" presId="urn:microsoft.com/office/officeart/2005/8/layout/vList4"/>
    <dgm:cxn modelId="{648771E1-5DB5-44C8-9564-6961B689DFDE}" type="presOf" srcId="{8A168FF5-53A7-4921-8728-9CE5369FE843}" destId="{2A3E61D5-CC44-466A-9F3B-561A503C5212}" srcOrd="1" destOrd="0" presId="urn:microsoft.com/office/officeart/2005/8/layout/vList4"/>
    <dgm:cxn modelId="{89E380CE-921B-487F-9E55-A59D487583CF}" type="presParOf" srcId="{9784A991-2986-4889-8A9A-A76AC849AF12}" destId="{60D7F7CB-A7EC-499B-A636-7B45033BFA33}" srcOrd="0" destOrd="0" presId="urn:microsoft.com/office/officeart/2005/8/layout/vList4"/>
    <dgm:cxn modelId="{BCC0B9E3-5BB1-461A-AC6A-3B72E042B330}" type="presParOf" srcId="{60D7F7CB-A7EC-499B-A636-7B45033BFA33}" destId="{285C6613-E3CA-428D-BB63-7DA11CFC6731}" srcOrd="0" destOrd="0" presId="urn:microsoft.com/office/officeart/2005/8/layout/vList4"/>
    <dgm:cxn modelId="{D0329D07-C8D6-4587-87CE-E42D659B27FE}" type="presParOf" srcId="{60D7F7CB-A7EC-499B-A636-7B45033BFA33}" destId="{35F9535A-FBA7-4C60-A5BC-2C7F7FBF04A4}" srcOrd="1" destOrd="0" presId="urn:microsoft.com/office/officeart/2005/8/layout/vList4"/>
    <dgm:cxn modelId="{082AC8E1-F5D9-4682-954B-D8520B457AC3}" type="presParOf" srcId="{60D7F7CB-A7EC-499B-A636-7B45033BFA33}" destId="{2A3E61D5-CC44-466A-9F3B-561A503C5212}" srcOrd="2" destOrd="0" presId="urn:microsoft.com/office/officeart/2005/8/layout/vList4"/>
    <dgm:cxn modelId="{C99B2E33-9783-4048-910A-58B5C203FC03}" type="presParOf" srcId="{9784A991-2986-4889-8A9A-A76AC849AF12}" destId="{574F1767-4AD4-4BFA-8FE3-505F3520E58F}" srcOrd="1" destOrd="0" presId="urn:microsoft.com/office/officeart/2005/8/layout/vList4"/>
    <dgm:cxn modelId="{6F4C4CAD-0080-4844-9828-AE69EFC30CE0}" type="presParOf" srcId="{9784A991-2986-4889-8A9A-A76AC849AF12}" destId="{13922F76-4C50-44DC-9D6E-FEFA6E166368}" srcOrd="2" destOrd="0" presId="urn:microsoft.com/office/officeart/2005/8/layout/vList4"/>
    <dgm:cxn modelId="{8B51E284-4E7B-457F-9681-A3F2B0F5407C}" type="presParOf" srcId="{13922F76-4C50-44DC-9D6E-FEFA6E166368}" destId="{1B6B0444-2B7D-4A13-9B11-74BFA167435F}" srcOrd="0" destOrd="0" presId="urn:microsoft.com/office/officeart/2005/8/layout/vList4"/>
    <dgm:cxn modelId="{B692821E-B098-4CEB-85C1-B8D54EE2FC19}" type="presParOf" srcId="{13922F76-4C50-44DC-9D6E-FEFA6E166368}" destId="{5E040A10-0CE4-4A2B-B856-EE747684DC38}" srcOrd="1" destOrd="0" presId="urn:microsoft.com/office/officeart/2005/8/layout/vList4"/>
    <dgm:cxn modelId="{A3DBA968-EDB3-4104-8B02-CC6FE70E723F}" type="presParOf" srcId="{13922F76-4C50-44DC-9D6E-FEFA6E166368}" destId="{7F53AAA7-A89F-4926-8B06-6FF5E3C3D756}" srcOrd="2" destOrd="0" presId="urn:microsoft.com/office/officeart/2005/8/layout/vList4"/>
    <dgm:cxn modelId="{AA5785F9-82D2-42E4-BC59-92BEEFCE7604}" type="presParOf" srcId="{9784A991-2986-4889-8A9A-A76AC849AF12}" destId="{97BF98E7-5EDA-473D-AE70-A6882AA35EBE}" srcOrd="3" destOrd="0" presId="urn:microsoft.com/office/officeart/2005/8/layout/vList4"/>
    <dgm:cxn modelId="{8950C50B-B0A1-4263-83A0-CBBF33A3214B}" type="presParOf" srcId="{9784A991-2986-4889-8A9A-A76AC849AF12}" destId="{BF4B2BE9-A66C-4A83-942E-0516994AC52C}" srcOrd="4" destOrd="0" presId="urn:microsoft.com/office/officeart/2005/8/layout/vList4"/>
    <dgm:cxn modelId="{4A7F6249-4746-44EC-ACB6-3D26B61BC542}" type="presParOf" srcId="{BF4B2BE9-A66C-4A83-942E-0516994AC52C}" destId="{D340A782-B81F-48E8-B3EB-5E6D5C2FCD19}" srcOrd="0" destOrd="0" presId="urn:microsoft.com/office/officeart/2005/8/layout/vList4"/>
    <dgm:cxn modelId="{B7F43FDD-8337-4CC9-892E-F45088819B24}" type="presParOf" srcId="{BF4B2BE9-A66C-4A83-942E-0516994AC52C}" destId="{B5C41C89-6C2F-41FC-816E-F318D53AAB36}" srcOrd="1" destOrd="0" presId="urn:microsoft.com/office/officeart/2005/8/layout/vList4"/>
    <dgm:cxn modelId="{98E33E16-2045-454E-850A-EA1DD10BB720}" type="presParOf" srcId="{BF4B2BE9-A66C-4A83-942E-0516994AC52C}" destId="{0B443A24-A4B0-4DFD-9613-820F0171E43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C6613-E3CA-428D-BB63-7DA11CFC6731}">
      <dsp:nvSpPr>
        <dsp:cNvPr id="0" name=""/>
        <dsp:cNvSpPr/>
      </dsp:nvSpPr>
      <dsp:spPr>
        <a:xfrm>
          <a:off x="0" y="0"/>
          <a:ext cx="6815484" cy="1313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Travail en groupe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Tâches réparties en fonction des affinités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Versionnement</a:t>
          </a:r>
          <a:r>
            <a:rPr lang="fr-FR" sz="1900" kern="1200" dirty="0"/>
            <a:t> </a:t>
          </a:r>
          <a:r>
            <a:rPr lang="fr-FR" sz="1900" kern="1200" dirty="0" err="1"/>
            <a:t>Github</a:t>
          </a:r>
          <a:r>
            <a:rPr lang="fr-FR" sz="1900" kern="1200" dirty="0"/>
            <a:t>/ Gestion API </a:t>
          </a:r>
          <a:r>
            <a:rPr lang="fr-FR" sz="1900" kern="1200" dirty="0" err="1"/>
            <a:t>Postman</a:t>
          </a:r>
          <a:endParaRPr lang="fr-FR" sz="1900" kern="1200" dirty="0"/>
        </a:p>
      </dsp:txBody>
      <dsp:txXfrm>
        <a:off x="1494405" y="0"/>
        <a:ext cx="5321078" cy="1313089"/>
      </dsp:txXfrm>
    </dsp:sp>
    <dsp:sp modelId="{35F9535A-FBA7-4C60-A5BC-2C7F7FBF04A4}">
      <dsp:nvSpPr>
        <dsp:cNvPr id="0" name=""/>
        <dsp:cNvSpPr/>
      </dsp:nvSpPr>
      <dsp:spPr>
        <a:xfrm>
          <a:off x="131308" y="131308"/>
          <a:ext cx="1363096" cy="10504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0444-2B7D-4A13-9B11-74BFA167435F}">
      <dsp:nvSpPr>
        <dsp:cNvPr id="0" name=""/>
        <dsp:cNvSpPr/>
      </dsp:nvSpPr>
      <dsp:spPr>
        <a:xfrm>
          <a:off x="0" y="1444398"/>
          <a:ext cx="6815484" cy="1313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Conditions de travail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Réunions à l’IUT, travail autonome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Messenger/mails</a:t>
          </a:r>
        </a:p>
      </dsp:txBody>
      <dsp:txXfrm>
        <a:off x="1494405" y="1444398"/>
        <a:ext cx="5321078" cy="1313089"/>
      </dsp:txXfrm>
    </dsp:sp>
    <dsp:sp modelId="{5E040A10-0CE4-4A2B-B856-EE747684DC38}">
      <dsp:nvSpPr>
        <dsp:cNvPr id="0" name=""/>
        <dsp:cNvSpPr/>
      </dsp:nvSpPr>
      <dsp:spPr>
        <a:xfrm>
          <a:off x="131308" y="1575707"/>
          <a:ext cx="1363096" cy="10504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0A782-B81F-48E8-B3EB-5E6D5C2FCD19}">
      <dsp:nvSpPr>
        <dsp:cNvPr id="0" name=""/>
        <dsp:cNvSpPr/>
      </dsp:nvSpPr>
      <dsp:spPr>
        <a:xfrm>
          <a:off x="0" y="2888796"/>
          <a:ext cx="6815484" cy="1313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Gestion de projet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Trello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Méthode SCRUM</a:t>
          </a:r>
        </a:p>
      </dsp:txBody>
      <dsp:txXfrm>
        <a:off x="1494405" y="2888796"/>
        <a:ext cx="5321078" cy="1313089"/>
      </dsp:txXfrm>
    </dsp:sp>
    <dsp:sp modelId="{B5C41C89-6C2F-41FC-816E-F318D53AAB36}">
      <dsp:nvSpPr>
        <dsp:cNvPr id="0" name=""/>
        <dsp:cNvSpPr/>
      </dsp:nvSpPr>
      <dsp:spPr>
        <a:xfrm>
          <a:off x="131308" y="3020105"/>
          <a:ext cx="1363096" cy="10504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59CD6-545A-F548-9F3B-0B46EA602E49}" type="datetimeFigureOut">
              <a:rPr lang="fr-FR" smtClean="0"/>
              <a:t>05/04/2019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235DA-A6E7-7F4F-9804-CF10F4D9934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6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107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13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88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25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7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1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34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7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98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2F17-E1B2-9747-B801-9AE724CEFBBF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E8AA-316F-B443-81A2-3E6C80173D54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30B5-DC28-E544-BDD9-1AED5747850B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12B-AB41-0F4D-BAB4-C97F84A2A4A2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8B21-F916-F142-B526-2E698AA63365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2D4F-F226-8845-AC98-FD53B6E57721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4A9B-BBFB-7E4D-B023-66C4B5F4DDE6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3612-FAD2-6641-9B42-C53EF769E580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9678944-2705-3F43-93AB-1C6B32FDA60C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3167-8BCA-254A-A389-7430A423878C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2AE2-FDF6-9841-9F69-BFDC9BD5203F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693-E0C7-9244-8C28-32ADD8CB3083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B72-5D3B-C040-9D43-647791F3FCF3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C13E-D21D-2D40-A1E6-9A8AC2B173F9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C8-CCC7-7049-BF83-0FD0C0C03E37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F7F0-2678-D74C-84D1-95FA76D9D72C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2CD-1B11-FD49-BAAE-CE48240B572C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07A6-16A7-6746-9191-5B4D35AFDDF8}" type="datetime9">
              <a:rPr lang="fr-FR" smtClean="0"/>
              <a:t>05/04/2019 10:51:28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67E3-84F7-4B4A-954E-B76AF20F7A3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00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6094977-E9DA-426B-9481-7867D42AF940}"/>
              </a:ext>
            </a:extLst>
          </p:cNvPr>
          <p:cNvSpPr>
            <a:spLocks noGrp="1"/>
          </p:cNvSpPr>
          <p:nvPr/>
        </p:nvSpPr>
        <p:spPr>
          <a:xfrm>
            <a:off x="609321" y="3747468"/>
            <a:ext cx="7949609" cy="775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3300" dirty="0"/>
              <a:t>Station météo pour un port de plaisance</a:t>
            </a:r>
            <a:br>
              <a:rPr lang="fr-FR" sz="3300" dirty="0"/>
            </a:br>
            <a:endParaRPr lang="fr-FR" sz="3300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23BED5A8-DA77-4325-A9F7-8D6B97BA8BD7}"/>
              </a:ext>
            </a:extLst>
          </p:cNvPr>
          <p:cNvSpPr>
            <a:spLocks noGrp="1"/>
          </p:cNvSpPr>
          <p:nvPr/>
        </p:nvSpPr>
        <p:spPr>
          <a:xfrm>
            <a:off x="-281507" y="6281025"/>
            <a:ext cx="11645900" cy="551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Hugo BLANCHARD |  Florent FLIEDNER | Paul JACOBS | Antoine HERKENS</a:t>
            </a:r>
          </a:p>
        </p:txBody>
      </p:sp>
      <p:pic>
        <p:nvPicPr>
          <p:cNvPr id="14" name="Image 13" descr="IUT_standard_white.png">
            <a:extLst>
              <a:ext uri="{FF2B5EF4-FFF2-40B4-BE49-F238E27FC236}">
                <a16:creationId xmlns:a16="http://schemas.microsoft.com/office/drawing/2014/main" id="{66B51C39-DA43-494E-A962-1E466555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908" y="2881576"/>
            <a:ext cx="2389849" cy="10773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34E759D-F53C-41A5-9B0C-09208E465A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64" r="65750"/>
          <a:stretch>
            <a:fillRect/>
          </a:stretch>
        </p:blipFill>
        <p:spPr>
          <a:xfrm>
            <a:off x="154392" y="25326"/>
            <a:ext cx="1098564" cy="13598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ZoneTexte 9">
            <a:extLst>
              <a:ext uri="{FF2B5EF4-FFF2-40B4-BE49-F238E27FC236}">
                <a16:creationId xmlns:a16="http://schemas.microsoft.com/office/drawing/2014/main" id="{2EE32A22-A89B-4829-BF24-0F3F7C9170B6}"/>
              </a:ext>
            </a:extLst>
          </p:cNvPr>
          <p:cNvSpPr txBox="1"/>
          <p:nvPr/>
        </p:nvSpPr>
        <p:spPr>
          <a:xfrm>
            <a:off x="1252956" y="474421"/>
            <a:ext cx="373199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Département</a:t>
            </a:r>
            <a:r>
              <a:rPr lang="fr-FR" sz="2400" b="1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 Informatique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EF46A74B-5888-438F-A13D-CD4B7B7DCCF9}"/>
              </a:ext>
            </a:extLst>
          </p:cNvPr>
          <p:cNvSpPr txBox="1">
            <a:spLocks/>
          </p:cNvSpPr>
          <p:nvPr/>
        </p:nvSpPr>
        <p:spPr>
          <a:xfrm>
            <a:off x="9499908" y="261653"/>
            <a:ext cx="3145089" cy="551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05/04/2019</a:t>
            </a:r>
          </a:p>
        </p:txBody>
      </p:sp>
      <p:sp>
        <p:nvSpPr>
          <p:cNvPr id="18" name="Textfeld 8">
            <a:extLst>
              <a:ext uri="{FF2B5EF4-FFF2-40B4-BE49-F238E27FC236}">
                <a16:creationId xmlns:a16="http://schemas.microsoft.com/office/drawing/2014/main" id="{425E2300-8D4E-4E61-A0DE-C2C9BA0FDE22}"/>
              </a:ext>
            </a:extLst>
          </p:cNvPr>
          <p:cNvSpPr txBox="1"/>
          <p:nvPr/>
        </p:nvSpPr>
        <p:spPr>
          <a:xfrm>
            <a:off x="1653100" y="2669217"/>
            <a:ext cx="690583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000" b="1" dirty="0"/>
              <a:t>Projet Tuteuré S4</a:t>
            </a:r>
          </a:p>
        </p:txBody>
      </p:sp>
    </p:spTree>
    <p:extLst>
      <p:ext uri="{BB962C8B-B14F-4D97-AF65-F5344CB8AC3E}">
        <p14:creationId xmlns:p14="http://schemas.microsoft.com/office/powerpoint/2010/main" val="67054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597E-93C1-45CD-8A3E-3518BF68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Bilan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3930E-5BE0-4D2B-AB8D-9747BF9D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DD21B46-2237-4BD7-9F24-F56BFD062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36537"/>
              </p:ext>
            </p:extLst>
          </p:nvPr>
        </p:nvGraphicFramePr>
        <p:xfrm>
          <a:off x="680321" y="2308858"/>
          <a:ext cx="9613862" cy="410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31">
                  <a:extLst>
                    <a:ext uri="{9D8B030D-6E8A-4147-A177-3AD203B41FA5}">
                      <a16:colId xmlns:a16="http://schemas.microsoft.com/office/drawing/2014/main" val="149509178"/>
                    </a:ext>
                  </a:extLst>
                </a:gridCol>
                <a:gridCol w="4806931">
                  <a:extLst>
                    <a:ext uri="{9D8B030D-6E8A-4147-A177-3AD203B41FA5}">
                      <a16:colId xmlns:a16="http://schemas.microsoft.com/office/drawing/2014/main" val="1075119003"/>
                    </a:ext>
                  </a:extLst>
                </a:gridCol>
              </a:tblGrid>
              <a:tr h="64043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Bilan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Bilan pédagogique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214163"/>
                  </a:ext>
                </a:extLst>
              </a:tr>
              <a:tr h="34660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Nombreuses fonctionnalités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    (Statistiques, gestion, alertes)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Multiples technologies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   </a:t>
                      </a:r>
                      <a:r>
                        <a:rPr lang="fr-FR" sz="1600" dirty="0"/>
                        <a:t>(HTML/CSS, JavaScript, </a:t>
                      </a:r>
                      <a:r>
                        <a:rPr lang="fr-FR" sz="1600" dirty="0" err="1"/>
                        <a:t>NodeJS</a:t>
                      </a:r>
                      <a:r>
                        <a:rPr lang="fr-FR" sz="1600" dirty="0"/>
                        <a:t>, python, PHP…)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Affichage moderne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    (Bootstrap, responsive design)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Back end codé selon des paradigmes (MVC, </a:t>
                      </a:r>
                      <a:r>
                        <a:rPr lang="fr-FR" sz="2000" dirty="0" err="1"/>
                        <a:t>Restful</a:t>
                      </a:r>
                      <a:r>
                        <a:rPr lang="fr-FR" sz="2000" dirty="0"/>
                        <a:t>, </a:t>
                      </a:r>
                      <a:r>
                        <a:rPr lang="fr-FR" sz="2000" dirty="0" err="1"/>
                        <a:t>OnePAge</a:t>
                      </a:r>
                      <a:r>
                        <a:rPr lang="fr-F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Multiples nouvelles connaissances acquises (Web/Objet/Serveur)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Respect de notre échéancier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Difficultés surmontées avec brio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Travail de groupe efficace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7554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DCF290F-DBC0-43BC-9753-D6AB0AD7FFD8}"/>
              </a:ext>
            </a:extLst>
          </p:cNvPr>
          <p:cNvSpPr txBox="1"/>
          <p:nvPr/>
        </p:nvSpPr>
        <p:spPr>
          <a:xfrm>
            <a:off x="149749" y="102528"/>
            <a:ext cx="120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I/ Présentation              II/ Mise en œuvre                   </a:t>
            </a:r>
            <a:r>
              <a:rPr lang="fr-FR" sz="2400" b="1" dirty="0"/>
              <a:t>III/ Bilan</a:t>
            </a:r>
            <a:r>
              <a:rPr lang="fr-FR" sz="2200" dirty="0"/>
              <a:t>                     IV/ Conclusion</a:t>
            </a:r>
          </a:p>
        </p:txBody>
      </p:sp>
    </p:spTree>
    <p:extLst>
      <p:ext uri="{BB962C8B-B14F-4D97-AF65-F5344CB8AC3E}">
        <p14:creationId xmlns:p14="http://schemas.microsoft.com/office/powerpoint/2010/main" val="367258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DA540E-CAFE-44C0-95E8-5527E8A8E032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dirty="0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C8802CFA-8AA0-41AA-A47F-CC633FEA4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28087"/>
              </p:ext>
            </p:extLst>
          </p:nvPr>
        </p:nvGraphicFramePr>
        <p:xfrm>
          <a:off x="181135" y="2343345"/>
          <a:ext cx="11829729" cy="4090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408">
                  <a:extLst>
                    <a:ext uri="{9D8B030D-6E8A-4147-A177-3AD203B41FA5}">
                      <a16:colId xmlns:a16="http://schemas.microsoft.com/office/drawing/2014/main" val="3578766285"/>
                    </a:ext>
                  </a:extLst>
                </a:gridCol>
                <a:gridCol w="6194321">
                  <a:extLst>
                    <a:ext uri="{9D8B030D-6E8A-4147-A177-3AD203B41FA5}">
                      <a16:colId xmlns:a16="http://schemas.microsoft.com/office/drawing/2014/main" val="366829714"/>
                    </a:ext>
                  </a:extLst>
                </a:gridCol>
              </a:tblGrid>
              <a:tr h="69222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2800" dirty="0"/>
                        <a:t>Synthèse du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2800" dirty="0"/>
                        <a:t>Perspectives et améliorations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6198"/>
                  </a:ext>
                </a:extLst>
              </a:tr>
              <a:tr h="316752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1800"/>
                        </a:spcAft>
                        <a:buFont typeface="Arial"/>
                        <a:buChar char="•"/>
                      </a:pPr>
                      <a:r>
                        <a:rPr lang="fr-FR" sz="2000" dirty="0"/>
                        <a:t>Projet diversifié : BDD, web, mobile, desktop, embarqué</a:t>
                      </a:r>
                      <a:endParaRPr lang="fr-FR" sz="3200" dirty="0"/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1800"/>
                        </a:spcAft>
                        <a:buFont typeface="Arial"/>
                        <a:buChar char="•"/>
                      </a:pPr>
                      <a:r>
                        <a:rPr lang="fr-FR" sz="2000" dirty="0"/>
                        <a:t>Fiers d’avoir réuni les diverses technologies au sein d’un projet global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1800"/>
                        </a:spcAft>
                        <a:buFont typeface="Arial"/>
                        <a:buChar char="•"/>
                      </a:pPr>
                      <a:r>
                        <a:rPr lang="fr-FR" sz="2000" dirty="0"/>
                        <a:t>Bonne cohésion : développement efficace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fr-FR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fr-FR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fr-FR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fr-FR" sz="2000" dirty="0"/>
                        <a:t>Professionnaliser l’affichage du site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fr-FR" sz="2000" dirty="0"/>
                        <a:t>Ajouter des capteurs vent, pression et position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fr-FR" sz="2000" dirty="0"/>
                        <a:t>Généraliser le site pour une marina quelconque</a:t>
                      </a:r>
                      <a:endParaRPr lang="en-US" sz="2000" dirty="0"/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2000" dirty="0"/>
                        <a:t>D</a:t>
                      </a:r>
                      <a:r>
                        <a:rPr lang="fr-FR" sz="2000" dirty="0" err="1"/>
                        <a:t>évelopper</a:t>
                      </a:r>
                      <a:r>
                        <a:rPr lang="fr-FR" sz="2000" dirty="0"/>
                        <a:t> un objet embarqué étanche et près a l’emploi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78973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DB152D9-E801-47F2-98F0-CE91CD4BADBE}"/>
              </a:ext>
            </a:extLst>
          </p:cNvPr>
          <p:cNvSpPr txBox="1"/>
          <p:nvPr/>
        </p:nvSpPr>
        <p:spPr>
          <a:xfrm>
            <a:off x="149749" y="102528"/>
            <a:ext cx="120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I/ Présentation              </a:t>
            </a:r>
            <a:r>
              <a:rPr lang="fr-FR" sz="2400" b="1" dirty="0"/>
              <a:t>II/ Mise en œuvre</a:t>
            </a:r>
            <a:r>
              <a:rPr lang="fr-FR" sz="2200" dirty="0"/>
              <a:t>                 III/ Bilan                     </a:t>
            </a:r>
            <a:r>
              <a:rPr lang="fr-FR" sz="2400" b="1" dirty="0"/>
              <a:t>IV/ Conclusion</a:t>
            </a:r>
          </a:p>
        </p:txBody>
      </p:sp>
    </p:spTree>
    <p:extLst>
      <p:ext uri="{BB962C8B-B14F-4D97-AF65-F5344CB8AC3E}">
        <p14:creationId xmlns:p14="http://schemas.microsoft.com/office/powerpoint/2010/main" val="203044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6C8C1-3BB2-4677-B541-40CF8F18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Merci </a:t>
            </a:r>
            <a:r>
              <a:rPr lang="de-DE" dirty="0" err="1"/>
              <a:t>pour</a:t>
            </a:r>
            <a:r>
              <a:rPr lang="de-DE" dirty="0"/>
              <a:t> </a:t>
            </a:r>
            <a:r>
              <a:rPr lang="de-DE" dirty="0" err="1"/>
              <a:t>votre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!</a:t>
            </a:r>
            <a:endParaRPr lang="fr-FR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28BFE1-406F-4DDE-B44E-6E327B0B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81AF84-D75D-4A48-AA79-915F0F5F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61" y="2062226"/>
            <a:ext cx="5762066" cy="3814488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76B8CA17-48DB-4431-ABBC-3A1BBEBCA22F}"/>
              </a:ext>
            </a:extLst>
          </p:cNvPr>
          <p:cNvSpPr txBox="1">
            <a:spLocks/>
          </p:cNvSpPr>
          <p:nvPr/>
        </p:nvSpPr>
        <p:spPr>
          <a:xfrm>
            <a:off x="10041474" y="191317"/>
            <a:ext cx="2530111" cy="333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05/04/2019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527FE7E-F958-48D0-AB02-E5B91B101F31}"/>
              </a:ext>
            </a:extLst>
          </p:cNvPr>
          <p:cNvSpPr>
            <a:spLocks noGrp="1"/>
          </p:cNvSpPr>
          <p:nvPr/>
        </p:nvSpPr>
        <p:spPr>
          <a:xfrm>
            <a:off x="-281507" y="6281025"/>
            <a:ext cx="11645900" cy="551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Hugo BLANCHARD |  Florent FLIEDNER | Paul JACOBS | Antoine HERKENS</a:t>
            </a:r>
          </a:p>
        </p:txBody>
      </p:sp>
    </p:spTree>
    <p:extLst>
      <p:ext uri="{BB962C8B-B14F-4D97-AF65-F5344CB8AC3E}">
        <p14:creationId xmlns:p14="http://schemas.microsoft.com/office/powerpoint/2010/main" val="363345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02424E7-2EA3-4DC4-AAAF-15AA2B35BDD1}"/>
              </a:ext>
            </a:extLst>
          </p:cNvPr>
          <p:cNvGrpSpPr/>
          <p:nvPr/>
        </p:nvGrpSpPr>
        <p:grpSpPr>
          <a:xfrm>
            <a:off x="6432930" y="2285502"/>
            <a:ext cx="4412282" cy="4108550"/>
            <a:chOff x="6432930" y="2318662"/>
            <a:chExt cx="4412282" cy="4108550"/>
          </a:xfrm>
        </p:grpSpPr>
        <p:sp>
          <p:nvSpPr>
            <p:cNvPr id="15" name="Espace réservé du texte 15">
              <a:extLst>
                <a:ext uri="{FF2B5EF4-FFF2-40B4-BE49-F238E27FC236}">
                  <a16:creationId xmlns:a16="http://schemas.microsoft.com/office/drawing/2014/main" id="{69D556B7-36D1-475F-B787-A1E33863833B}"/>
                </a:ext>
              </a:extLst>
            </p:cNvPr>
            <p:cNvSpPr txBox="1">
              <a:spLocks/>
            </p:cNvSpPr>
            <p:nvPr/>
          </p:nvSpPr>
          <p:spPr>
            <a:xfrm>
              <a:off x="6432930" y="4334528"/>
              <a:ext cx="3400704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800" b="1" dirty="0"/>
                <a:t>IV/ Conclusion </a:t>
              </a:r>
            </a:p>
          </p:txBody>
        </p:sp>
        <p:sp>
          <p:nvSpPr>
            <p:cNvPr id="17" name="Espace réservé du texte 17">
              <a:extLst>
                <a:ext uri="{FF2B5EF4-FFF2-40B4-BE49-F238E27FC236}">
                  <a16:creationId xmlns:a16="http://schemas.microsoft.com/office/drawing/2014/main" id="{44F5C7C6-1141-4F03-B9A0-894D54F450E2}"/>
                </a:ext>
              </a:extLst>
            </p:cNvPr>
            <p:cNvSpPr txBox="1">
              <a:spLocks/>
            </p:cNvSpPr>
            <p:nvPr/>
          </p:nvSpPr>
          <p:spPr>
            <a:xfrm>
              <a:off x="6927921" y="5091081"/>
              <a:ext cx="3063240" cy="13361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000" dirty="0"/>
                <a:t>Synthèse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000" dirty="0"/>
                <a:t>Perspectives</a:t>
              </a:r>
            </a:p>
          </p:txBody>
        </p:sp>
        <p:sp>
          <p:nvSpPr>
            <p:cNvPr id="19" name="Espace réservé du texte 19">
              <a:extLst>
                <a:ext uri="{FF2B5EF4-FFF2-40B4-BE49-F238E27FC236}">
                  <a16:creationId xmlns:a16="http://schemas.microsoft.com/office/drawing/2014/main" id="{FE10B883-677C-49E6-9B85-5A273AB2CD7B}"/>
                </a:ext>
              </a:extLst>
            </p:cNvPr>
            <p:cNvSpPr txBox="1">
              <a:spLocks/>
            </p:cNvSpPr>
            <p:nvPr/>
          </p:nvSpPr>
          <p:spPr>
            <a:xfrm>
              <a:off x="6432930" y="2318662"/>
              <a:ext cx="4412282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800" b="1" dirty="0"/>
                <a:t>III/ Bilan</a:t>
              </a:r>
            </a:p>
          </p:txBody>
        </p:sp>
        <p:sp>
          <p:nvSpPr>
            <p:cNvPr id="21" name="Espace réservé du texte 21">
              <a:extLst>
                <a:ext uri="{FF2B5EF4-FFF2-40B4-BE49-F238E27FC236}">
                  <a16:creationId xmlns:a16="http://schemas.microsoft.com/office/drawing/2014/main" id="{8FF4F651-AD78-40B6-8989-44B837D77E86}"/>
                </a:ext>
              </a:extLst>
            </p:cNvPr>
            <p:cNvSpPr txBox="1">
              <a:spLocks/>
            </p:cNvSpPr>
            <p:nvPr/>
          </p:nvSpPr>
          <p:spPr>
            <a:xfrm>
              <a:off x="7024736" y="3090726"/>
              <a:ext cx="3049702" cy="13361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000" dirty="0"/>
                <a:t>Bilan technique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000" dirty="0"/>
                <a:t>Bilan pédagogique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6D4393-5F4E-49D8-B74B-EB65C66FE5C0}"/>
              </a:ext>
            </a:extLst>
          </p:cNvPr>
          <p:cNvGrpSpPr/>
          <p:nvPr/>
        </p:nvGrpSpPr>
        <p:grpSpPr>
          <a:xfrm>
            <a:off x="301484" y="2285502"/>
            <a:ext cx="4962597" cy="4016747"/>
            <a:chOff x="6432930" y="2318662"/>
            <a:chExt cx="4962597" cy="4016747"/>
          </a:xfrm>
        </p:grpSpPr>
        <p:sp>
          <p:nvSpPr>
            <p:cNvPr id="24" name="Espace réservé du texte 15">
              <a:extLst>
                <a:ext uri="{FF2B5EF4-FFF2-40B4-BE49-F238E27FC236}">
                  <a16:creationId xmlns:a16="http://schemas.microsoft.com/office/drawing/2014/main" id="{13A03C8B-CA46-4EDF-B7BF-DD87C989E883}"/>
                </a:ext>
              </a:extLst>
            </p:cNvPr>
            <p:cNvSpPr txBox="1">
              <a:spLocks/>
            </p:cNvSpPr>
            <p:nvPr/>
          </p:nvSpPr>
          <p:spPr>
            <a:xfrm>
              <a:off x="6432930" y="4334528"/>
              <a:ext cx="3400704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800" b="1" dirty="0"/>
                <a:t>II/ Mise en œuvre</a:t>
              </a:r>
            </a:p>
          </p:txBody>
        </p:sp>
        <p:sp>
          <p:nvSpPr>
            <p:cNvPr id="25" name="Espace réservé du texte 17">
              <a:extLst>
                <a:ext uri="{FF2B5EF4-FFF2-40B4-BE49-F238E27FC236}">
                  <a16:creationId xmlns:a16="http://schemas.microsoft.com/office/drawing/2014/main" id="{AAAD5168-4A42-4DAF-AE78-E71F6CD0E0BE}"/>
                </a:ext>
              </a:extLst>
            </p:cNvPr>
            <p:cNvSpPr txBox="1">
              <a:spLocks/>
            </p:cNvSpPr>
            <p:nvPr/>
          </p:nvSpPr>
          <p:spPr>
            <a:xfrm>
              <a:off x="6890795" y="4999278"/>
              <a:ext cx="4504732" cy="13361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000" dirty="0"/>
                <a:t>Raspberry Pi/serveur </a:t>
              </a:r>
              <a:r>
                <a:rPr lang="fr-FR" sz="2000" dirty="0" err="1"/>
                <a:t>NodeJS</a:t>
              </a:r>
              <a:r>
                <a:rPr lang="fr-FR" sz="2000" dirty="0"/>
                <a:t>/BDD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000" dirty="0"/>
                <a:t>Application desktop/mobile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000" dirty="0"/>
                <a:t>Organisation</a:t>
              </a:r>
            </a:p>
          </p:txBody>
        </p:sp>
        <p:sp>
          <p:nvSpPr>
            <p:cNvPr id="26" name="Espace réservé du texte 19">
              <a:extLst>
                <a:ext uri="{FF2B5EF4-FFF2-40B4-BE49-F238E27FC236}">
                  <a16:creationId xmlns:a16="http://schemas.microsoft.com/office/drawing/2014/main" id="{03B1F6C6-4123-4FB3-BA56-DBAA52C4256A}"/>
                </a:ext>
              </a:extLst>
            </p:cNvPr>
            <p:cNvSpPr txBox="1">
              <a:spLocks/>
            </p:cNvSpPr>
            <p:nvPr/>
          </p:nvSpPr>
          <p:spPr>
            <a:xfrm>
              <a:off x="6432930" y="2318662"/>
              <a:ext cx="4560802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800" b="1" dirty="0"/>
                <a:t>I/ Présentation du projet</a:t>
              </a:r>
            </a:p>
          </p:txBody>
        </p:sp>
        <p:sp>
          <p:nvSpPr>
            <p:cNvPr id="27" name="Espace réservé du texte 21">
              <a:extLst>
                <a:ext uri="{FF2B5EF4-FFF2-40B4-BE49-F238E27FC236}">
                  <a16:creationId xmlns:a16="http://schemas.microsoft.com/office/drawing/2014/main" id="{82325EE5-9112-4A0B-9E45-C89449508D51}"/>
                </a:ext>
              </a:extLst>
            </p:cNvPr>
            <p:cNvSpPr txBox="1">
              <a:spLocks/>
            </p:cNvSpPr>
            <p:nvPr/>
          </p:nvSpPr>
          <p:spPr>
            <a:xfrm>
              <a:off x="7024736" y="3090726"/>
              <a:ext cx="3049702" cy="13361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000" dirty="0"/>
                <a:t>Contexte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000" dirty="0"/>
                <a:t>Structure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fr-FR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fr-FR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833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2E94CA-714B-458B-A59E-AF02B90A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3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6419425-00A3-415F-B47D-F4A33200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- Contexte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BFD06D-FAE2-4167-8606-AEA8FE0BB028}"/>
              </a:ext>
            </a:extLst>
          </p:cNvPr>
          <p:cNvSpPr txBox="1"/>
          <p:nvPr/>
        </p:nvSpPr>
        <p:spPr>
          <a:xfrm>
            <a:off x="5845123" y="2318410"/>
            <a:ext cx="4884332" cy="38779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600" b="1" dirty="0"/>
              <a:t>SEMESTRE 4</a:t>
            </a:r>
          </a:p>
          <a:p>
            <a:pPr marL="285750" indent="-285750" algn="ctr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dirty="0"/>
              <a:t>Récupération de données météorologiques</a:t>
            </a:r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dirty="0"/>
              <a:t>Stockage</a:t>
            </a:r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dirty="0"/>
              <a:t>Statistiques et affichage</a:t>
            </a:r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b="1" dirty="0"/>
              <a:t>But</a:t>
            </a:r>
            <a:r>
              <a:rPr lang="fr-FR" sz="2200" dirty="0"/>
              <a:t> : plaisancier et gérant du port consultent ces données</a:t>
            </a: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F904DB87-3988-407D-8157-2F1AD4D95CB9}"/>
              </a:ext>
            </a:extLst>
          </p:cNvPr>
          <p:cNvSpPr txBox="1"/>
          <p:nvPr/>
        </p:nvSpPr>
        <p:spPr>
          <a:xfrm>
            <a:off x="232229" y="2318410"/>
            <a:ext cx="4884332" cy="38779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600" b="1" dirty="0"/>
              <a:t>SEMESTRE 3</a:t>
            </a:r>
          </a:p>
          <a:p>
            <a:pPr marL="285750" indent="-285750" algn="ctr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dirty="0"/>
              <a:t>Site de réservations et gestion pour la marina de Matane</a:t>
            </a:r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dirty="0"/>
              <a:t>Côté client et gérant</a:t>
            </a:r>
          </a:p>
          <a:p>
            <a:endParaRPr lang="fr-FR" sz="2200" dirty="0"/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b="1" dirty="0"/>
              <a:t>But</a:t>
            </a:r>
            <a:r>
              <a:rPr lang="fr-FR" sz="2200" dirty="0"/>
              <a:t> : gestion et réservations faisables en ligne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2583B2-9F73-47D4-99D1-CF98C14B9BE1}"/>
              </a:ext>
            </a:extLst>
          </p:cNvPr>
          <p:cNvSpPr txBox="1"/>
          <p:nvPr/>
        </p:nvSpPr>
        <p:spPr>
          <a:xfrm>
            <a:off x="149749" y="102528"/>
            <a:ext cx="120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I/ Présentation</a:t>
            </a:r>
            <a:r>
              <a:rPr lang="fr-FR" sz="2200" dirty="0"/>
              <a:t>              II/ Mise en œuvre                     III/ Bilan                    IV/ Conclusion</a:t>
            </a:r>
          </a:p>
        </p:txBody>
      </p:sp>
    </p:spTree>
    <p:extLst>
      <p:ext uri="{BB962C8B-B14F-4D97-AF65-F5344CB8AC3E}">
        <p14:creationId xmlns:p14="http://schemas.microsoft.com/office/powerpoint/2010/main" val="11278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3C3AC2-4C07-4009-BA0A-B95E092A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4</a:t>
            </a:fld>
            <a:endParaRPr lang="fr-FR"/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8B61F9E1-8472-439D-9C78-E0A70207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- Structure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11AE47-359F-4233-BD83-EC2FFB0C0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25" y="2051079"/>
            <a:ext cx="7895770" cy="44413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2FFE29E-B673-4801-A0D0-347D81511AFF}"/>
              </a:ext>
            </a:extLst>
          </p:cNvPr>
          <p:cNvSpPr txBox="1"/>
          <p:nvPr/>
        </p:nvSpPr>
        <p:spPr>
          <a:xfrm>
            <a:off x="190981" y="4056320"/>
            <a:ext cx="150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Semestre</a:t>
            </a:r>
            <a:r>
              <a:rPr lang="fr-FR" sz="2000" dirty="0"/>
              <a:t> 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1D56BE-6E16-448B-A6EB-BAC343432003}"/>
              </a:ext>
            </a:extLst>
          </p:cNvPr>
          <p:cNvSpPr txBox="1"/>
          <p:nvPr/>
        </p:nvSpPr>
        <p:spPr>
          <a:xfrm>
            <a:off x="9876449" y="4051917"/>
            <a:ext cx="17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Semestre 4</a:t>
            </a:r>
          </a:p>
        </p:txBody>
      </p:sp>
      <p:sp>
        <p:nvSpPr>
          <p:cNvPr id="8" name="Rechteck 8">
            <a:extLst>
              <a:ext uri="{FF2B5EF4-FFF2-40B4-BE49-F238E27FC236}">
                <a16:creationId xmlns:a16="http://schemas.microsoft.com/office/drawing/2014/main" id="{4EBF8789-6EF5-4C0F-8193-31EE34DBDCDF}"/>
              </a:ext>
            </a:extLst>
          </p:cNvPr>
          <p:cNvSpPr/>
          <p:nvPr/>
        </p:nvSpPr>
        <p:spPr>
          <a:xfrm>
            <a:off x="4578033" y="2051079"/>
            <a:ext cx="95566" cy="44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22090CB-9076-4FE7-B966-75C8C731B21D}"/>
              </a:ext>
            </a:extLst>
          </p:cNvPr>
          <p:cNvSpPr txBox="1"/>
          <p:nvPr/>
        </p:nvSpPr>
        <p:spPr>
          <a:xfrm>
            <a:off x="149749" y="102528"/>
            <a:ext cx="120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I/ Présentation</a:t>
            </a:r>
            <a:r>
              <a:rPr lang="fr-FR" sz="2200" dirty="0"/>
              <a:t>              II/ Mise en œuvre                    III/ Bilan                     IV/ Conclusion</a:t>
            </a:r>
          </a:p>
        </p:txBody>
      </p:sp>
    </p:spTree>
    <p:extLst>
      <p:ext uri="{BB962C8B-B14F-4D97-AF65-F5344CB8AC3E}">
        <p14:creationId xmlns:p14="http://schemas.microsoft.com/office/powerpoint/2010/main" val="322240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5</a:t>
            </a:fld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F6D582-445C-4E51-89E1-D93D8C1F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– Raspberry Pi/serveur </a:t>
            </a:r>
            <a:r>
              <a:rPr lang="fr-FR" dirty="0" err="1"/>
              <a:t>node</a:t>
            </a:r>
            <a:endParaRPr lang="fr-FR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7119E13-3AB3-49B2-AFFC-E640ADC1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70" y="2842858"/>
            <a:ext cx="5782543" cy="302170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67300E-D285-4042-BD88-8743572B2562}"/>
              </a:ext>
            </a:extLst>
          </p:cNvPr>
          <p:cNvSpPr txBox="1"/>
          <p:nvPr/>
        </p:nvSpPr>
        <p:spPr>
          <a:xfrm>
            <a:off x="128777" y="2258164"/>
            <a:ext cx="573499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Processus de capture</a:t>
            </a:r>
          </a:p>
          <a:p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Capture température, pression et humidité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Envoi des données au serveur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Envoi des données à la BDD 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F11F77-45DC-4AC6-A344-5363BD236B15}"/>
              </a:ext>
            </a:extLst>
          </p:cNvPr>
          <p:cNvSpPr txBox="1"/>
          <p:nvPr/>
        </p:nvSpPr>
        <p:spPr>
          <a:xfrm>
            <a:off x="313457" y="4735091"/>
            <a:ext cx="57349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Technologies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/>
              <a:t>NodeJS</a:t>
            </a:r>
            <a:endParaRPr lang="fr-F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PostgreSQL 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D153E76-736A-4646-BB88-27EE3B8AE809}"/>
              </a:ext>
            </a:extLst>
          </p:cNvPr>
          <p:cNvSpPr txBox="1"/>
          <p:nvPr/>
        </p:nvSpPr>
        <p:spPr>
          <a:xfrm>
            <a:off x="149749" y="102528"/>
            <a:ext cx="120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I/ Présentation              </a:t>
            </a:r>
            <a:r>
              <a:rPr lang="fr-FR" sz="2400" b="1" dirty="0"/>
              <a:t>II/ Mise en œuvre</a:t>
            </a:r>
            <a:r>
              <a:rPr lang="fr-FR" sz="2200" dirty="0"/>
              <a:t>                   III/ Bilan                     IV/ Conclusion</a:t>
            </a:r>
          </a:p>
        </p:txBody>
      </p:sp>
    </p:spTree>
    <p:extLst>
      <p:ext uri="{BB962C8B-B14F-4D97-AF65-F5344CB8AC3E}">
        <p14:creationId xmlns:p14="http://schemas.microsoft.com/office/powerpoint/2010/main" val="6993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6</a:t>
            </a:fld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F6D582-445C-4E51-89E1-D93D8C1F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– Raspberry Pi/serveur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BD5A05A-3A92-47EB-A5BF-ED1BEE38CE36}"/>
              </a:ext>
            </a:extLst>
          </p:cNvPr>
          <p:cNvSpPr txBox="1"/>
          <p:nvPr/>
        </p:nvSpPr>
        <p:spPr>
          <a:xfrm>
            <a:off x="6631767" y="6104772"/>
            <a:ext cx="36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de la base de données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3546773-AEAB-41F2-AEC0-84982864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82" y="2326669"/>
            <a:ext cx="5258875" cy="3556001"/>
          </a:xfrm>
          <a:prstGeom prst="rect">
            <a:avLst/>
          </a:prstGeom>
        </p:spPr>
      </p:pic>
      <p:sp>
        <p:nvSpPr>
          <p:cNvPr id="10" name="Textfeld 19">
            <a:extLst>
              <a:ext uri="{FF2B5EF4-FFF2-40B4-BE49-F238E27FC236}">
                <a16:creationId xmlns:a16="http://schemas.microsoft.com/office/drawing/2014/main" id="{FB566590-C787-41C3-BA07-F8AB84597A5B}"/>
              </a:ext>
            </a:extLst>
          </p:cNvPr>
          <p:cNvSpPr txBox="1"/>
          <p:nvPr/>
        </p:nvSpPr>
        <p:spPr>
          <a:xfrm>
            <a:off x="128778" y="2258164"/>
            <a:ext cx="543145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/>
              <a:t>Difficultés</a:t>
            </a:r>
          </a:p>
          <a:p>
            <a:pPr algn="ctr"/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M</a:t>
            </a:r>
            <a:r>
              <a:rPr lang="fr-FR" sz="2400" dirty="0" err="1"/>
              <a:t>ise</a:t>
            </a:r>
            <a:r>
              <a:rPr lang="fr-FR" sz="2400" dirty="0"/>
              <a:t> en place des capteurs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Récupération des valeurs</a:t>
            </a:r>
          </a:p>
          <a:p>
            <a:pPr marL="800100" lvl="1" indent="-342900">
              <a:buFont typeface="+mj-lt"/>
              <a:buAutoNum type="arabicPeriod"/>
            </a:pPr>
            <a:endParaRPr lang="fr-FR" sz="2400" dirty="0"/>
          </a:p>
          <a:p>
            <a:pPr marL="800100" lvl="1" indent="-342900">
              <a:buFont typeface="+mj-lt"/>
              <a:buAutoNum type="arabicPeriod"/>
            </a:pPr>
            <a:r>
              <a:rPr lang="fr-FR" sz="2400" dirty="0"/>
              <a:t>API </a:t>
            </a:r>
            <a:r>
              <a:rPr lang="fr-FR" sz="2400" dirty="0" err="1"/>
              <a:t>Rest</a:t>
            </a:r>
            <a:endParaRPr lang="fr-FR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Requêtes </a:t>
            </a:r>
            <a:r>
              <a:rPr lang="fr-FR" sz="2400" dirty="0" err="1"/>
              <a:t>rejex</a:t>
            </a:r>
            <a:endParaRPr lang="fr-FR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Traitement des valeurs</a:t>
            </a:r>
          </a:p>
          <a:p>
            <a:pPr marL="800100" lvl="1" indent="-342900">
              <a:buFont typeface="+mj-lt"/>
              <a:buAutoNum type="arabicPeriod"/>
            </a:pPr>
            <a:endParaRPr lang="fr-FR" sz="2400" dirty="0"/>
          </a:p>
          <a:p>
            <a:pPr marL="800100" lvl="1" indent="-342900">
              <a:buFont typeface="+mj-lt"/>
              <a:buAutoNum type="arabicPeriod"/>
            </a:pPr>
            <a:r>
              <a:rPr lang="fr-FR" sz="2400" dirty="0"/>
              <a:t>Base de données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SGBD P</a:t>
            </a:r>
            <a:r>
              <a:rPr lang="fr-FR" sz="2400" dirty="0" err="1"/>
              <a:t>ostgresSQL</a:t>
            </a:r>
            <a:endParaRPr lang="fr-FR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966D008-031D-4B55-A6B4-5E4102E8738A}"/>
              </a:ext>
            </a:extLst>
          </p:cNvPr>
          <p:cNvSpPr txBox="1"/>
          <p:nvPr/>
        </p:nvSpPr>
        <p:spPr>
          <a:xfrm>
            <a:off x="149749" y="102528"/>
            <a:ext cx="120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I/ Présentation              </a:t>
            </a:r>
            <a:r>
              <a:rPr lang="fr-FR" sz="2400" b="1" dirty="0"/>
              <a:t>II/ Mise en œuvre</a:t>
            </a:r>
            <a:r>
              <a:rPr lang="fr-FR" sz="2200" dirty="0"/>
              <a:t>                   III/ Bilan                     IV/ Conclusion</a:t>
            </a:r>
          </a:p>
        </p:txBody>
      </p:sp>
    </p:spTree>
    <p:extLst>
      <p:ext uri="{BB962C8B-B14F-4D97-AF65-F5344CB8AC3E}">
        <p14:creationId xmlns:p14="http://schemas.microsoft.com/office/powerpoint/2010/main" val="45321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7</a:t>
            </a:fld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F6D582-445C-4E51-89E1-D93D8C1F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77" y="751711"/>
            <a:ext cx="10408594" cy="1080938"/>
          </a:xfrm>
        </p:spPr>
        <p:txBody>
          <a:bodyPr/>
          <a:lstStyle/>
          <a:p>
            <a:r>
              <a:rPr lang="fr-FR" dirty="0"/>
              <a:t>Mise en œuvre – Applications desktop et mobile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D67300E-D285-4042-BD88-8743572B2562}"/>
              </a:ext>
            </a:extLst>
          </p:cNvPr>
          <p:cNvSpPr txBox="1"/>
          <p:nvPr/>
        </p:nvSpPr>
        <p:spPr>
          <a:xfrm>
            <a:off x="0" y="2080391"/>
            <a:ext cx="596722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200" b="1" dirty="0"/>
              <a:t>Fonctionnalités </a:t>
            </a:r>
            <a:endParaRPr lang="fr-FR" sz="20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Récupération des données du serveur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Serveur: statistiques via BDD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Affichage en graphiques </a:t>
            </a:r>
            <a:br>
              <a:rPr lang="fr-FR" sz="2000" dirty="0"/>
            </a:br>
            <a:r>
              <a:rPr lang="fr-FR" sz="2000" dirty="0"/>
              <a:t>&amp; données temps réel</a:t>
            </a:r>
            <a:endParaRPr lang="fr-FR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F11F77-45DC-4AC6-A344-5363BD236B15}"/>
              </a:ext>
            </a:extLst>
          </p:cNvPr>
          <p:cNvSpPr txBox="1"/>
          <p:nvPr/>
        </p:nvSpPr>
        <p:spPr>
          <a:xfrm>
            <a:off x="116114" y="4548687"/>
            <a:ext cx="5734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Technologies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Electron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(JavaScript-&gt;multiplateforme desktop)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Apache </a:t>
            </a:r>
            <a:r>
              <a:rPr lang="fr-FR" sz="2000" dirty="0" err="1"/>
              <a:t>Cordova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(JavaScript-&gt; multiplateforme mobile)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87AEE0F-D669-4D0B-B9D8-9C01E881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23" y="2509986"/>
            <a:ext cx="6553200" cy="36195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A8DEF5D-C7F8-48B9-A945-2F57D2425E9B}"/>
              </a:ext>
            </a:extLst>
          </p:cNvPr>
          <p:cNvSpPr txBox="1"/>
          <p:nvPr/>
        </p:nvSpPr>
        <p:spPr>
          <a:xfrm>
            <a:off x="149749" y="102528"/>
            <a:ext cx="120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I/ Présentation              </a:t>
            </a:r>
            <a:r>
              <a:rPr lang="fr-FR" sz="2400" b="1" dirty="0"/>
              <a:t>II/ Mise en œuvre</a:t>
            </a:r>
            <a:r>
              <a:rPr lang="fr-FR" sz="2200" dirty="0"/>
              <a:t>                   III/ Bilan                     IV/ Conclusion</a:t>
            </a:r>
          </a:p>
        </p:txBody>
      </p:sp>
    </p:spTree>
    <p:extLst>
      <p:ext uri="{BB962C8B-B14F-4D97-AF65-F5344CB8AC3E}">
        <p14:creationId xmlns:p14="http://schemas.microsoft.com/office/powerpoint/2010/main" val="38482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8</a:t>
            </a:fld>
            <a:endParaRPr lang="fr-FR" dirty="0"/>
          </a:p>
        </p:txBody>
      </p:sp>
      <p:sp>
        <p:nvSpPr>
          <p:cNvPr id="7" name="Titre 8">
            <a:extLst>
              <a:ext uri="{FF2B5EF4-FFF2-40B4-BE49-F238E27FC236}">
                <a16:creationId xmlns:a16="http://schemas.microsoft.com/office/drawing/2014/main" id="{3BF6D582-445C-4E51-89E1-D93D8C1F00F2}"/>
              </a:ext>
            </a:extLst>
          </p:cNvPr>
          <p:cNvSpPr txBox="1">
            <a:spLocks/>
          </p:cNvSpPr>
          <p:nvPr/>
        </p:nvSpPr>
        <p:spPr>
          <a:xfrm>
            <a:off x="128777" y="751711"/>
            <a:ext cx="1040859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œuvre – Applications desktop et mobile</a:t>
            </a:r>
          </a:p>
        </p:txBody>
      </p:sp>
      <p:sp>
        <p:nvSpPr>
          <p:cNvPr id="8" name="Textfeld 19">
            <a:extLst>
              <a:ext uri="{FF2B5EF4-FFF2-40B4-BE49-F238E27FC236}">
                <a16:creationId xmlns:a16="http://schemas.microsoft.com/office/drawing/2014/main" id="{DD67300E-D285-4042-BD88-8743572B2562}"/>
              </a:ext>
            </a:extLst>
          </p:cNvPr>
          <p:cNvSpPr txBox="1"/>
          <p:nvPr/>
        </p:nvSpPr>
        <p:spPr>
          <a:xfrm>
            <a:off x="0" y="1897448"/>
            <a:ext cx="623269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600" b="1" dirty="0"/>
              <a:t>Difficultés</a:t>
            </a:r>
            <a:endParaRPr lang="fr-FR" sz="26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Gestion des callbacks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000" dirty="0"/>
              <a:t>Ordre d’appel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000" dirty="0"/>
              <a:t>Débogages</a:t>
            </a:r>
            <a:br>
              <a:rPr lang="fr-FR" sz="2000" dirty="0"/>
            </a:br>
            <a:endParaRPr lang="fr-FR" sz="2000" dirty="0"/>
          </a:p>
          <a:p>
            <a:pPr marL="1257300" lvl="2" indent="-342900">
              <a:buFont typeface="+mj-lt"/>
              <a:buAutoNum type="arabicPeriod"/>
            </a:pPr>
            <a:r>
              <a:rPr lang="fr-FR" sz="2000" dirty="0"/>
              <a:t>Implémentation des librairies et API </a:t>
            </a:r>
            <a:br>
              <a:rPr lang="fr-FR" sz="2000" dirty="0"/>
            </a:br>
            <a:r>
              <a:rPr lang="fr-FR" sz="2000" dirty="0"/>
              <a:t>(BDD, marées, météo, </a:t>
            </a:r>
            <a:r>
              <a:rPr lang="fr-FR" sz="2000" dirty="0" err="1"/>
              <a:t>Maps</a:t>
            </a:r>
            <a:r>
              <a:rPr lang="fr-FR" sz="2000" dirty="0"/>
              <a:t>, </a:t>
            </a:r>
            <a:r>
              <a:rPr lang="fr-FR" sz="2000" dirty="0" err="1"/>
              <a:t>ChartJS</a:t>
            </a:r>
            <a:r>
              <a:rPr lang="fr-FR" sz="2000" dirty="0"/>
              <a:t>…)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Se renseigner sur la syntaxe précise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000" dirty="0"/>
              <a:t>Identifiants propres aux API</a:t>
            </a:r>
            <a:br>
              <a:rPr lang="fr-FR" sz="2000" dirty="0"/>
            </a:br>
            <a:endParaRPr lang="fr-FR" sz="2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Actualisation et alertes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000" dirty="0"/>
              <a:t>Tâche asynchrone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000" dirty="0"/>
              <a:t>Optimisation des appels API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AE5B61D-E42F-4BD5-B3A4-8BD56A8A5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3"/>
          <a:stretch/>
        </p:blipFill>
        <p:spPr>
          <a:xfrm>
            <a:off x="7263319" y="2038502"/>
            <a:ext cx="2751538" cy="47724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DAFBD2C-8A30-4C86-8F9B-0680342CF76F}"/>
              </a:ext>
            </a:extLst>
          </p:cNvPr>
          <p:cNvSpPr txBox="1"/>
          <p:nvPr/>
        </p:nvSpPr>
        <p:spPr>
          <a:xfrm>
            <a:off x="149749" y="102528"/>
            <a:ext cx="120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I/ Présentation              </a:t>
            </a:r>
            <a:r>
              <a:rPr lang="fr-FR" sz="2400" b="1" dirty="0"/>
              <a:t>II/ Mise en œuvre</a:t>
            </a:r>
            <a:r>
              <a:rPr lang="fr-FR" sz="2200" dirty="0"/>
              <a:t>                   III/ Bilan                     IV/ Conclusion</a:t>
            </a:r>
          </a:p>
        </p:txBody>
      </p:sp>
    </p:spTree>
    <p:extLst>
      <p:ext uri="{BB962C8B-B14F-4D97-AF65-F5344CB8AC3E}">
        <p14:creationId xmlns:p14="http://schemas.microsoft.com/office/powerpoint/2010/main" val="165293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Mise en œuvre – Organisation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5842" name="AutoShape 2" descr="Résultat de recherche d'images pour &quot;google drive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844" name="AutoShape 4" descr="Résultat de recherche d'images pour &quot;google drive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850" name="AutoShape 10" descr="Résultat de recherche d'images pour &quot;google drive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6" name="Diagramme 6">
            <a:extLst>
              <a:ext uri="{FF2B5EF4-FFF2-40B4-BE49-F238E27FC236}">
                <a16:creationId xmlns:a16="http://schemas.microsoft.com/office/drawing/2014/main" id="{8002F01F-61FA-42A1-B741-00FF73288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476965"/>
              </p:ext>
            </p:extLst>
          </p:nvPr>
        </p:nvGraphicFramePr>
        <p:xfrm>
          <a:off x="3307889" y="2248139"/>
          <a:ext cx="5081369" cy="3958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83041B1-9861-4E80-BB84-CE2F71E8D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501472"/>
              </p:ext>
            </p:extLst>
          </p:nvPr>
        </p:nvGraphicFramePr>
        <p:xfrm>
          <a:off x="2440831" y="2248139"/>
          <a:ext cx="6815484" cy="4201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5B32847B-31D3-406E-9B3D-DA409C6E0130}"/>
              </a:ext>
            </a:extLst>
          </p:cNvPr>
          <p:cNvSpPr txBox="1"/>
          <p:nvPr/>
        </p:nvSpPr>
        <p:spPr>
          <a:xfrm>
            <a:off x="149749" y="102528"/>
            <a:ext cx="120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I/ Présentation              </a:t>
            </a:r>
            <a:r>
              <a:rPr lang="fr-FR" sz="2400" b="1" dirty="0"/>
              <a:t>II/ Mise en œuvre</a:t>
            </a:r>
            <a:r>
              <a:rPr lang="fr-FR" sz="2200" dirty="0"/>
              <a:t>                   III/ Bilan                     IV/ Conclusion</a:t>
            </a:r>
          </a:p>
        </p:txBody>
      </p:sp>
    </p:spTree>
    <p:extLst>
      <p:ext uri="{BB962C8B-B14F-4D97-AF65-F5344CB8AC3E}">
        <p14:creationId xmlns:p14="http://schemas.microsoft.com/office/powerpoint/2010/main" val="8174521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577</Words>
  <Application>Microsoft Office PowerPoint</Application>
  <PresentationFormat>Breitbild</PresentationFormat>
  <Paragraphs>162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Berlin</vt:lpstr>
      <vt:lpstr>PowerPoint-Präsentation</vt:lpstr>
      <vt:lpstr>Sommaire</vt:lpstr>
      <vt:lpstr>Présentation - Contexte</vt:lpstr>
      <vt:lpstr>Présentation - Structure</vt:lpstr>
      <vt:lpstr>Mise en œuvre – Raspberry Pi/serveur node</vt:lpstr>
      <vt:lpstr>Mise en œuvre – Raspberry Pi/serveur node</vt:lpstr>
      <vt:lpstr>Mise en œuvre – Applications desktop et mobile</vt:lpstr>
      <vt:lpstr>PowerPoint-Präsentation</vt:lpstr>
      <vt:lpstr>Mise en œuvre – Organisation</vt:lpstr>
      <vt:lpstr>Bilan</vt:lpstr>
      <vt:lpstr>Conclusion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tuteuré: YouTube</dc:title>
  <dc:creator>Florent F</dc:creator>
  <cp:lastModifiedBy>Antoine Herkens</cp:lastModifiedBy>
  <cp:revision>109</cp:revision>
  <dcterms:modified xsi:type="dcterms:W3CDTF">2019-04-05T09:21:07Z</dcterms:modified>
</cp:coreProperties>
</file>