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302" r:id="rId4"/>
    <p:sldId id="307" r:id="rId5"/>
    <p:sldId id="308" r:id="rId6"/>
    <p:sldId id="309" r:id="rId7"/>
    <p:sldId id="310" r:id="rId8"/>
    <p:sldId id="303" r:id="rId9"/>
    <p:sldId id="304" r:id="rId10"/>
    <p:sldId id="305" r:id="rId11"/>
    <p:sldId id="306" r:id="rId12"/>
    <p:sldId id="293" r:id="rId13"/>
    <p:sldId id="294" r:id="rId14"/>
    <p:sldId id="295" r:id="rId15"/>
    <p:sldId id="285" r:id="rId16"/>
    <p:sldId id="296" r:id="rId17"/>
    <p:sldId id="281" r:id="rId1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48" y="17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Bruttoeinnahmen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7]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Unternehmensumsatz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Umsatz</a:t>
            </a:r>
            <a:r>
              <a:rPr lang="de-DE" baseline="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der zeitlichen Entwicklung</a:t>
            </a:r>
            <a:endParaRPr lang="de-DE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7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D0AD56-5B6C-4E6A-B7B4-295B40FE9287}" type="datetime1">
              <a:rPr lang="de-DE" smtClean="0"/>
              <a:t>09.12.2024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25127B-56B1-41E7-870A-1A288A9B9CCE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1D82B-8C2E-7C49-1D72-83A406F4F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963CBD7-8D52-5A31-3039-1D9B6493E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4947CE1-8C83-B43C-160C-45F28E46A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D3247-9F7B-6869-72E9-A809DB812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354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37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757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837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62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14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39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6CC86-7F4F-B17A-F3ED-D1757CAD2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0341B2D-C35C-6A0F-AC85-85BE1AE20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1E5565-AD4E-9B3C-5BF7-C1E2DA833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2BE00E-77FE-E3AD-5E78-E81D9BCF0B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21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C0116-0CD6-37D0-6AA3-83E2AE806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E6BF4F-D8D9-8A34-5C84-AE774E1A54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0081308-AC64-2D31-5628-7665780CD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E05A5B-1210-B865-84D4-78355220A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32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AD54D-C804-7457-0B62-4DCB49406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0AA7F2-BDA7-F552-1321-01C81EEBD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4A9C749-C207-C747-71F8-06881109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279217-E770-CE92-D076-7041B80B4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03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6FA58-181F-BE54-8BEF-9A784E7D3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F2609E-A5DF-B5BE-7969-29A097A9E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849694D-F078-803E-509B-F59DC1FD8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E0F897-DDFC-37E7-4EBA-7D421E3121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19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809EE-5B2E-F33E-0A31-8FCD37C3C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12FAB89-B718-37FA-C905-B085CA75C2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0F6DBFC-C1D7-ED0F-D5A5-DC7C275B4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EDADCF-45A5-B9B9-2076-32034AFD5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24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7A503-1BF1-811C-44BD-9671B753B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D051C8-3828-B087-0BBF-F4D5CAA72A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D36ED7D-C4BF-69D2-0B65-CACDA8310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F091EF-4D67-6FC4-1F29-6E419CFDFC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5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8D27E-0C89-97F6-96B3-5BF14D2F0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DBB496C-80CA-6AE9-E4F8-339E427535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5825A4-E9A6-2712-89B0-25AA36EA1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24945E-C40E-CF46-22B1-E7ACF0C30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92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E1668-BA88-2179-FE87-456EAFB6F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64B5FE-A681-435F-A76E-A2937AA2C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AF75CD-AE32-1ED7-D25A-C2646CBF6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4BA10B-95F4-093D-C109-BB509E6C8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4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600" b="1" spc="-300" dirty="0"/>
            </a:lvl1pPr>
          </a:lstStyle>
          <a:p>
            <a:pPr lvl="0" algn="r" rtl="0"/>
            <a:r>
              <a:rPr lang="de-DE" noProof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700" b="1" spc="-300" dirty="0"/>
            </a:lvl1pPr>
          </a:lstStyle>
          <a:p>
            <a:pPr lvl="0" algn="r"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400" b="1" spc="-38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55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500" b="1" spc="-300" dirty="0"/>
            </a:lvl1pPr>
          </a:lstStyle>
          <a:p>
            <a:pPr lvl="0" algn="r" rtl="0"/>
            <a:r>
              <a:rPr lang="de-DE" noProof="0"/>
              <a:t>Vielen Dank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de-DE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de-DE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de-DE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de-DE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C7D0A-A31A-CA2B-4AE6-F117AF21D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23666-03CB-E9D0-E045-2937D59A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Funktionale Sicherheit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1D2CFFD9-0C78-B155-43ED-D3FE4AF9F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192FA-676A-2071-BC8A-302BDBEB5B6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976A5B-F12A-224A-8702-90FC16CDA250}"/>
              </a:ext>
            </a:extLst>
          </p:cNvPr>
          <p:cNvSpPr txBox="1"/>
          <p:nvPr/>
        </p:nvSpPr>
        <p:spPr>
          <a:xfrm>
            <a:off x="740779" y="1126167"/>
            <a:ext cx="60998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IEC 61508 </a:t>
            </a:r>
            <a:r>
              <a:rPr lang="de-DE" dirty="0">
                <a:sym typeface="Wingdings" panose="05000000000000000000" pitchFamily="2" charset="2"/>
              </a:rPr>
              <a:t> Nie 100% sicher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Ziel: Gefahr für Mensch und Umwelt vermeiden</a:t>
            </a:r>
          </a:p>
          <a:p>
            <a:r>
              <a:rPr lang="de-DE" dirty="0"/>
              <a:t>Gefahren für Mensch und Umwelt abwenden</a:t>
            </a:r>
          </a:p>
          <a:p>
            <a:endParaRPr lang="de-DE" dirty="0"/>
          </a:p>
          <a:p>
            <a:r>
              <a:rPr lang="de-DE" dirty="0"/>
              <a:t>Voraussetzung:</a:t>
            </a:r>
          </a:p>
          <a:p>
            <a:r>
              <a:rPr lang="de-DE" dirty="0"/>
              <a:t>QM-Management</a:t>
            </a:r>
          </a:p>
          <a:p>
            <a:r>
              <a:rPr lang="de-DE" dirty="0" err="1"/>
              <a:t>Safety</a:t>
            </a:r>
            <a:r>
              <a:rPr lang="de-DE" dirty="0"/>
              <a:t> Management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Strategie</a:t>
            </a:r>
          </a:p>
          <a:p>
            <a:r>
              <a:rPr lang="de-DE" dirty="0"/>
              <a:t>Gefahren und Risikoanalyse (FMEA, etc.)</a:t>
            </a:r>
          </a:p>
          <a:p>
            <a:r>
              <a:rPr lang="de-DE" dirty="0"/>
              <a:t>Fehlervermeidung und Fehlerbeherrschung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522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22" descr="Lächelnde Frau an einem Laptop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pPr rtl="0"/>
            <a:r>
              <a:rPr lang="de-DE" sz="5450" dirty="0"/>
              <a:t>Abschnittstrenn-linie Option 2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de-DE"/>
              <a:t>Lorem ipsum dolor sit amet, consectetur adipiscing elit</a:t>
            </a:r>
          </a:p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Diagrammoptionen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/>
          <a:p>
            <a:pPr rtl="0"/>
            <a:r>
              <a:rPr lang="de-DE"/>
              <a:t>Lorem ipsum dolor sit amet, consectetur adipiscing elit. </a:t>
            </a:r>
          </a:p>
        </p:txBody>
      </p:sp>
      <p:graphicFrame>
        <p:nvGraphicFramePr>
          <p:cNvPr id="4" name="Diagramm 3" title="Bruttoeinnahmen-Platzhalterdiagramm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24977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m 6" title="Bruttoeinnahmen-Platzhalterdiagramm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07767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Diagramm 7" title="Bruttoeinnahmen-Platzhalterdiagramm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95511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Tabelle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20531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 rtl="0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Anbieter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Benutzer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Berater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Anzeigenkunden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Bruttoeinnah-men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Firmeneinkom-men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6.750 €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1.013 €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33.750 €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5.063 €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135.000 €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20.250 €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270.000 €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40.500 €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Konferenzrau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4655" y="5359400"/>
            <a:ext cx="4075345" cy="565899"/>
          </a:xfrm>
        </p:spPr>
        <p:txBody>
          <a:bodyPr rtlCol="0"/>
          <a:lstStyle/>
          <a:p>
            <a:pPr rtl="0"/>
            <a:r>
              <a:rPr lang="de-DE"/>
              <a:t>Bild im Vollbildmodus mit Beschriftung "lorem ipsum dolor sit amet"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13</a:t>
            </a:fld>
            <a:endParaRPr lang="de-DE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ildplatzhalter 31" descr="Händeklatschen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600" dirty="0"/>
              <a:t>Vielen Dank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/>
              <a:t>Sofia Stein</a:t>
            </a:r>
          </a:p>
        </p:txBody>
      </p:sp>
      <p:pic>
        <p:nvPicPr>
          <p:cNvPr id="8" name="Grafik 7" descr="Benutzer" title="Symbol – Name des Referenten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de-DE"/>
              <a:t>+1 23 987 6554</a:t>
            </a:r>
          </a:p>
        </p:txBody>
      </p:sp>
      <p:pic>
        <p:nvPicPr>
          <p:cNvPr id="10" name="Grafik 9" descr="Smartphone" title="Symbol – Telefonnummer des Referenten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/>
              <a:t>sofia@treyresearch.com</a:t>
            </a:r>
          </a:p>
        </p:txBody>
      </p:sp>
      <p:pic>
        <p:nvPicPr>
          <p:cNvPr id="9" name="Grafik 8" descr="Umschlag" title="Symbol – E-Mail des Referenten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/>
              <a:t>Trey Research</a:t>
            </a:r>
          </a:p>
        </p:txBody>
      </p:sp>
      <p:pic>
        <p:nvPicPr>
          <p:cNvPr id="11" name="Grafik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 descr="So verwenden Sie diese Vorlage&#10;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Ellipse 36" title="Hintergrund-Kreisgrafiken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de-DE" sz="2400" b="1"/>
                <a:t>So</a:t>
              </a:r>
              <a:r>
                <a:rPr lang="de-DE" sz="2400"/>
                <a:t> </a:t>
              </a:r>
              <a:r>
                <a:rPr lang="de-DE" sz="2400" i="1"/>
                <a:t>passen</a:t>
              </a:r>
              <a:r>
                <a:rPr lang="de-DE" sz="2400"/>
                <a:t> Sie diese Vorlage an.</a:t>
              </a:r>
            </a:p>
          </p:txBody>
        </p:sp>
        <p:sp>
          <p:nvSpPr>
            <p:cNvPr id="40" name="Ellipse 39" title="Hintergrund-Kreisgrafiken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1" name="Ellipse 40" title="Hintergrund-Kreisgrafiken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8" name="Titel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de-DE" sz="72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6" name="Rechteck 5" descr="Anweisungen Hintergrundkasten">
            <a:extLst>
              <a:ext uri="{FF2B5EF4-FFF2-40B4-BE49-F238E27FC236}">
                <a16:creationId xmlns:a16="http://schemas.microsoft.com/office/drawing/2014/main" id="{20779E53-6FBF-49D4-B71F-9C4591CB06D5}"/>
              </a:ext>
            </a:extLst>
          </p:cNvPr>
          <p:cNvSpPr/>
          <p:nvPr/>
        </p:nvSpPr>
        <p:spPr>
          <a:xfrm>
            <a:off x="3489598" y="70559"/>
            <a:ext cx="4708996" cy="4177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43" name="Ellipse 42" title="Hintergrund-Kreisgrafiken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3630478" y="2004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46" name="Gruppieren 45" title="Fügen Sie Ihre Bilder hinzu">
            <a:extLst>
              <a:ext uri="{FF2B5EF4-FFF2-40B4-BE49-F238E27FC236}">
                <a16:creationId xmlns:a16="http://schemas.microsoft.com/office/drawing/2014/main" id="{D61E15D2-0BAF-4A2C-9698-DD4F6BAB920D}"/>
              </a:ext>
            </a:extLst>
          </p:cNvPr>
          <p:cNvGrpSpPr/>
          <p:nvPr/>
        </p:nvGrpSpPr>
        <p:grpSpPr>
          <a:xfrm>
            <a:off x="3628308" y="530352"/>
            <a:ext cx="4341658" cy="3447144"/>
            <a:chOff x="424893" y="379770"/>
            <a:chExt cx="4341658" cy="3447144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AA52088-CC08-4B31-88C3-7589922DEBB6}"/>
                </a:ext>
              </a:extLst>
            </p:cNvPr>
            <p:cNvSpPr txBox="1"/>
            <p:nvPr/>
          </p:nvSpPr>
          <p:spPr>
            <a:xfrm>
              <a:off x="424893" y="3134417"/>
              <a:ext cx="213841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300" b="1"/>
                <a:t>Löschen</a:t>
              </a:r>
              <a:r>
                <a:rPr lang="de-DE" sz="1300"/>
                <a:t> Sie das Platzhalterbild </a:t>
              </a:r>
              <a:br>
                <a:rPr lang="de-DE" sz="1300"/>
              </a:br>
              <a:r>
                <a:rPr lang="de-DE" sz="1300"/>
                <a:t>oder das Symbol –</a:t>
              </a:r>
            </a:p>
          </p:txBody>
        </p:sp>
        <p:pic>
          <p:nvPicPr>
            <p:cNvPr id="12" name="Bild 11" title="Grafiken für die Anweisung zur Vorlage">
              <a:extLst>
                <a:ext uri="{FF2B5EF4-FFF2-40B4-BE49-F238E27FC236}">
                  <a16:creationId xmlns:a16="http://schemas.microsoft.com/office/drawing/2014/main" id="{B945A26A-43DB-4AED-BA9E-E81359BA2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686" y="910689"/>
              <a:ext cx="1985426" cy="2008300"/>
            </a:xfrm>
            <a:prstGeom prst="rect">
              <a:avLst/>
            </a:prstGeom>
          </p:spPr>
        </p:pic>
        <p:pic>
          <p:nvPicPr>
            <p:cNvPr id="13" name="Bild 12">
              <a:extLst>
                <a:ext uri="{FF2B5EF4-FFF2-40B4-BE49-F238E27FC236}">
                  <a16:creationId xmlns:a16="http://schemas.microsoft.com/office/drawing/2014/main" id="{56A7864C-1101-45CF-B3E0-1BB84A195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0660" y="963918"/>
              <a:ext cx="1905000" cy="192297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083EB4B-86A0-45E7-8493-F0169A4CCC87}"/>
                </a:ext>
              </a:extLst>
            </p:cNvPr>
            <p:cNvSpPr txBox="1"/>
            <p:nvPr/>
          </p:nvSpPr>
          <p:spPr>
            <a:xfrm>
              <a:off x="499040" y="379770"/>
              <a:ext cx="4136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2000" b="1"/>
                <a:t>Fügen Sie Ihre Bilder hinzu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F108E97-1B0C-4A75-91C1-1B9A03212BD0}"/>
                </a:ext>
              </a:extLst>
            </p:cNvPr>
            <p:cNvSpPr txBox="1"/>
            <p:nvPr/>
          </p:nvSpPr>
          <p:spPr>
            <a:xfrm>
              <a:off x="2628134" y="3134416"/>
              <a:ext cx="213841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300" spc="-30"/>
                <a:t>und wählen Sie dann Ihr Foto aus, </a:t>
              </a:r>
              <a:r>
                <a:rPr lang="de-DE" sz="1300" b="1" i="1" spc="-30"/>
                <a:t>oder</a:t>
              </a:r>
              <a:r>
                <a:rPr lang="de-DE" sz="1300" spc="-30"/>
                <a:t> fügen Sie es durch Ziehen und Ablegen ein.</a:t>
              </a:r>
            </a:p>
          </p:txBody>
        </p:sp>
        <p:sp>
          <p:nvSpPr>
            <p:cNvPr id="20" name="Grafik 18" title="Pfeil für die Anweisung zur Vorlage">
              <a:extLst>
                <a:ext uri="{FF2B5EF4-FFF2-40B4-BE49-F238E27FC236}">
                  <a16:creationId xmlns:a16="http://schemas.microsoft.com/office/drawing/2014/main" id="{3CDE6CC0-E86B-4B0C-B994-AD3ECE46636B}"/>
                </a:ext>
              </a:extLst>
            </p:cNvPr>
            <p:cNvSpPr/>
            <p:nvPr/>
          </p:nvSpPr>
          <p:spPr>
            <a:xfrm rot="4500000" flipH="1">
              <a:off x="1365275" y="2606461"/>
              <a:ext cx="367586" cy="457870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de-DE"/>
            </a:p>
          </p:txBody>
        </p:sp>
        <p:sp>
          <p:nvSpPr>
            <p:cNvPr id="21" name="Grafik 18" title="Pfeil für die Anweisung zur Vorlage">
              <a:extLst>
                <a:ext uri="{FF2B5EF4-FFF2-40B4-BE49-F238E27FC236}">
                  <a16:creationId xmlns:a16="http://schemas.microsoft.com/office/drawing/2014/main" id="{051A3989-527C-4619-9BF7-E99892F1986E}"/>
                </a:ext>
              </a:extLst>
            </p:cNvPr>
            <p:cNvSpPr/>
            <p:nvPr/>
          </p:nvSpPr>
          <p:spPr>
            <a:xfrm rot="17820117">
              <a:off x="3452257" y="2502894"/>
              <a:ext cx="421360" cy="524851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de-DE"/>
            </a:p>
          </p:txBody>
        </p:sp>
      </p:grpSp>
      <p:sp>
        <p:nvSpPr>
          <p:cNvPr id="42" name="Rechteck 41" descr="Anweisungen Hintergrundkasten">
            <a:extLst>
              <a:ext uri="{FF2B5EF4-FFF2-40B4-BE49-F238E27FC236}">
                <a16:creationId xmlns:a16="http://schemas.microsoft.com/office/drawing/2014/main" id="{3844B058-3CE8-4852-BEF6-257F8549EE99}"/>
              </a:ext>
            </a:extLst>
          </p:cNvPr>
          <p:cNvSpPr/>
          <p:nvPr/>
        </p:nvSpPr>
        <p:spPr>
          <a:xfrm>
            <a:off x="8282947" y="2345290"/>
            <a:ext cx="3803798" cy="3550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45" name="Ellipse 44" title="Hintergrund-Kreisgrafiken">
            <a:extLst>
              <a:ext uri="{FF2B5EF4-FFF2-40B4-BE49-F238E27FC236}">
                <a16:creationId xmlns:a16="http://schemas.microsoft.com/office/drawing/2014/main" id="{840F97B3-0E1D-40DC-BF8C-2D40E7DDC61C}"/>
              </a:ext>
            </a:extLst>
          </p:cNvPr>
          <p:cNvSpPr/>
          <p:nvPr/>
        </p:nvSpPr>
        <p:spPr>
          <a:xfrm>
            <a:off x="8426865" y="2498870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AFFD73-4869-4CC3-8C60-E7C58E91DDE1}"/>
              </a:ext>
            </a:extLst>
          </p:cNvPr>
          <p:cNvSpPr txBox="1"/>
          <p:nvPr/>
        </p:nvSpPr>
        <p:spPr>
          <a:xfrm>
            <a:off x="8672699" y="3055471"/>
            <a:ext cx="30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-DE" sz="2000" b="1"/>
              <a:t>Firmenlogo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BE590BD-3E87-43CE-BDCC-A6A81A224642}"/>
              </a:ext>
            </a:extLst>
          </p:cNvPr>
          <p:cNvSpPr txBox="1"/>
          <p:nvPr/>
        </p:nvSpPr>
        <p:spPr>
          <a:xfrm>
            <a:off x="8672699" y="3659011"/>
            <a:ext cx="3005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-DE" sz="1600"/>
              <a:t>Fügen Sie Ihr Firmenlogo </a:t>
            </a:r>
            <a:br>
              <a:rPr lang="de-DE" sz="1600"/>
            </a:br>
            <a:r>
              <a:rPr lang="de-DE" sz="1600"/>
              <a:t>auf der </a:t>
            </a:r>
            <a:r>
              <a:rPr lang="de-DE" sz="1600" b="1"/>
              <a:t>Masterfolien</a:t>
            </a:r>
            <a:r>
              <a:rPr lang="de-DE" sz="1600"/>
              <a:t> ein</a:t>
            </a:r>
          </a:p>
          <a:p>
            <a:pPr algn="ctr"/>
            <a:br>
              <a:rPr lang="de-DE"/>
            </a:br>
            <a:r>
              <a:rPr lang="de-DE"/>
              <a:t>    </a:t>
            </a:r>
            <a:r>
              <a:rPr lang="de-DE" sz="1200"/>
              <a:t>Ansicht </a:t>
            </a:r>
            <a:r>
              <a:rPr lang="de-DE" sz="1200">
                <a:sym typeface="Wingdings" panose="05000000000000000000" pitchFamily="2" charset="2"/>
              </a:rPr>
              <a:t></a:t>
            </a:r>
            <a:r>
              <a:rPr lang="de-DE" sz="1200"/>
              <a:t> Folienmaster</a:t>
            </a:r>
          </a:p>
          <a:p>
            <a:pPr algn="ctr" rtl="0"/>
            <a:br>
              <a:rPr lang="de-DE" sz="1200"/>
            </a:br>
            <a:r>
              <a:rPr lang="de-DE" sz="1200"/>
              <a:t>Achten Sie darauf, dass Sie sich auf der </a:t>
            </a:r>
            <a:r>
              <a:rPr lang="de-DE" sz="1200" b="1"/>
              <a:t>ersten Folie </a:t>
            </a:r>
            <a:r>
              <a:rPr lang="de-DE" sz="1200"/>
              <a:t>(Master) befinden, entfernen Sie dann das Platzhalterlogo, und platzieren Sie Ihr Logo, oder bearbeiten Sie den Text. </a:t>
            </a:r>
            <a:endParaRPr lang="de-DE"/>
          </a:p>
        </p:txBody>
      </p:sp>
      <p:pic>
        <p:nvPicPr>
          <p:cNvPr id="34" name="Grafik 33" title="Auf das Symbol klicken">
            <a:extLst>
              <a:ext uri="{FF2B5EF4-FFF2-40B4-BE49-F238E27FC236}">
                <a16:creationId xmlns:a16="http://schemas.microsoft.com/office/drawing/2014/main" id="{CD918641-0E9F-47D8-845F-9A6E26FAFE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8892" y="4492882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rafik 6" title="Pfeil für die Anweisung zur Vorlage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4861138" flipH="1">
            <a:off x="9909280" y="5426932"/>
            <a:ext cx="907492" cy="984181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de-DE"/>
          </a:p>
        </p:txBody>
      </p:sp>
      <p:sp>
        <p:nvSpPr>
          <p:cNvPr id="36" name="Rechteck 35" descr="Anweisungen Hintergrundkasten">
            <a:extLst>
              <a:ext uri="{FF2B5EF4-FFF2-40B4-BE49-F238E27FC236}">
                <a16:creationId xmlns:a16="http://schemas.microsoft.com/office/drawing/2014/main" id="{076CBD10-D15D-4FC1-8D9B-B4BEB3C1E3E5}"/>
              </a:ext>
            </a:extLst>
          </p:cNvPr>
          <p:cNvSpPr/>
          <p:nvPr/>
        </p:nvSpPr>
        <p:spPr>
          <a:xfrm>
            <a:off x="78734" y="4335681"/>
            <a:ext cx="8126850" cy="1932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44" name="Ellipse 43" title="Hintergrund-Kreisgrafiken">
            <a:extLst>
              <a:ext uri="{FF2B5EF4-FFF2-40B4-BE49-F238E27FC236}">
                <a16:creationId xmlns:a16="http://schemas.microsoft.com/office/drawing/2014/main" id="{AD5E115B-A01C-4789-8FA0-CA1A95794CDC}"/>
              </a:ext>
            </a:extLst>
          </p:cNvPr>
          <p:cNvSpPr/>
          <p:nvPr/>
        </p:nvSpPr>
        <p:spPr>
          <a:xfrm>
            <a:off x="7640194" y="4463794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2C20CDD-0E88-460E-B553-CC0BFE2D7E81}"/>
              </a:ext>
            </a:extLst>
          </p:cNvPr>
          <p:cNvSpPr txBox="1"/>
          <p:nvPr/>
        </p:nvSpPr>
        <p:spPr>
          <a:xfrm>
            <a:off x="4026334" y="4470565"/>
            <a:ext cx="339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2000" b="1"/>
              <a:t>Wählen Sie Ihre Farben aus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EDD0AB6-01C4-4545-BA3F-9047F2A0799E}"/>
              </a:ext>
            </a:extLst>
          </p:cNvPr>
          <p:cNvSpPr txBox="1"/>
          <p:nvPr/>
        </p:nvSpPr>
        <p:spPr>
          <a:xfrm>
            <a:off x="4026335" y="4919304"/>
            <a:ext cx="38769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1600"/>
              <a:t>Ändern Sie die Farbe Ihres </a:t>
            </a:r>
            <a:br>
              <a:rPr lang="de-DE" sz="1600"/>
            </a:br>
            <a:r>
              <a:rPr lang="de-DE" sz="1600"/>
              <a:t>Designs in der </a:t>
            </a:r>
            <a:r>
              <a:rPr lang="de-DE" sz="1600" b="1"/>
              <a:t>Masterfolien</a:t>
            </a:r>
            <a:r>
              <a:rPr lang="de-DE" sz="1600"/>
              <a:t>-Ansicht</a:t>
            </a:r>
            <a:br>
              <a:rPr lang="de-DE" sz="1600"/>
            </a:br>
            <a:br>
              <a:rPr lang="de-DE"/>
            </a:br>
            <a:r>
              <a:rPr lang="de-DE"/>
              <a:t>    </a:t>
            </a:r>
            <a:r>
              <a:rPr lang="de-DE" sz="1200"/>
              <a:t>Ansicht </a:t>
            </a:r>
            <a:r>
              <a:rPr lang="de-DE" sz="1200">
                <a:sym typeface="Wingdings" panose="05000000000000000000" pitchFamily="2" charset="2"/>
              </a:rPr>
              <a:t></a:t>
            </a:r>
            <a:r>
              <a:rPr lang="de-DE" sz="1200"/>
              <a:t> Folienmaster </a:t>
            </a:r>
            <a:r>
              <a:rPr lang="de-DE" sz="1200">
                <a:sym typeface="Wingdings" panose="05000000000000000000" pitchFamily="2" charset="2"/>
              </a:rPr>
              <a:t> Farben </a:t>
            </a:r>
            <a:r>
              <a:rPr lang="de-DE" sz="1200" i="1">
                <a:sym typeface="Wingdings" panose="05000000000000000000" pitchFamily="2" charset="2"/>
              </a:rPr>
              <a:t>(Dropdownpfeil)</a:t>
            </a:r>
            <a:endParaRPr lang="de-DE"/>
          </a:p>
        </p:txBody>
      </p:sp>
      <p:pic>
        <p:nvPicPr>
          <p:cNvPr id="35" name="Grafik 34" title="Auf das Symbol klicken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7289" y="5750113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Bild 23">
            <a:extLst>
              <a:ext uri="{FF2B5EF4-FFF2-40B4-BE49-F238E27FC236}">
                <a16:creationId xmlns:a16="http://schemas.microsoft.com/office/drawing/2014/main" id="{15E4CC77-F166-480D-B4C3-5D8B4867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91" y="4703191"/>
            <a:ext cx="2734442" cy="11868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81559" y="930462"/>
            <a:ext cx="1800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</a:rPr>
              <a:t>Löschen Sie diese Folie, wenn Sie mit dem Arbeiten mit Mastervorlagen vertraut sind.</a:t>
            </a:r>
          </a:p>
        </p:txBody>
      </p:sp>
      <p:grpSp>
        <p:nvGrpSpPr>
          <p:cNvPr id="54" name="Gruppieren 53" title="Papierkorbgrafik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Ellipse 52" title="Hintergrund-Kreisgrafiken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9" name="Grafik 47" title="Papierkorbsymbol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/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de-DE" smtClean="0"/>
              <a:pPr rtl="0"/>
              <a:t>15</a:t>
            </a:fld>
            <a:endParaRPr lang="de-DE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1A02E3A-E7B4-45B1-9EBC-3DB4D41F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/>
              <a:t>How to customize this template</a:t>
            </a:r>
          </a:p>
        </p:txBody>
      </p:sp>
      <p:sp>
        <p:nvSpPr>
          <p:cNvPr id="32" name="Grafik 18" title="Pfeil für die Anweisung zur Vorlage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3285983" y="4533966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487C-B790-2D90-4EE0-2B55366B9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8C0F6-689D-5F6D-1E23-6429B140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Funktionale Sicherheit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6DB42B5F-037F-653A-92E6-F52FD3A44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2FA616F-742B-FFC8-9C43-4902F3D869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9D908D-2A22-0020-C1E0-FA7CF618B270}"/>
              </a:ext>
            </a:extLst>
          </p:cNvPr>
          <p:cNvSpPr txBox="1"/>
          <p:nvPr/>
        </p:nvSpPr>
        <p:spPr>
          <a:xfrm>
            <a:off x="740779" y="1126167"/>
            <a:ext cx="94571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Systemintegrität:</a:t>
            </a:r>
          </a:p>
          <a:p>
            <a:r>
              <a:rPr lang="de-DE" dirty="0"/>
              <a:t>Entscheidungen mit Konfidenz unter 80% werden automatisch ausgegeben </a:t>
            </a:r>
            <a:r>
              <a:rPr lang="de-DE" dirty="0">
                <a:sym typeface="Wingdings" panose="05000000000000000000" pitchFamily="2" charset="2"/>
              </a:rPr>
              <a:t> Potenzieller Fehler kann überprüft werden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Datenintegrität:</a:t>
            </a:r>
          </a:p>
          <a:p>
            <a:r>
              <a:rPr lang="de-DE" dirty="0"/>
              <a:t>Grenzwerte für Messwerte manuell festgelegt </a:t>
            </a:r>
            <a:r>
              <a:rPr lang="de-DE" dirty="0">
                <a:sym typeface="Wingdings" panose="05000000000000000000" pitchFamily="2" charset="2"/>
              </a:rPr>
              <a:t> Ausfall von Sensor aufgegriffen</a:t>
            </a:r>
            <a:endParaRPr lang="de-DE" dirty="0"/>
          </a:p>
          <a:p>
            <a:r>
              <a:rPr lang="de-DE" dirty="0"/>
              <a:t> </a:t>
            </a:r>
          </a:p>
          <a:p>
            <a:r>
              <a:rPr lang="de-DE" dirty="0"/>
              <a:t>Systemwiederherstellung:</a:t>
            </a:r>
          </a:p>
          <a:p>
            <a:r>
              <a:rPr lang="de-DE" dirty="0"/>
              <a:t>Geeignete Fehlerbehandlung sorgt für kontinuierlichen Betrieb, auch bei Ausnahmen </a:t>
            </a:r>
            <a:r>
              <a:rPr lang="de-DE" dirty="0">
                <a:sym typeface="Wingdings" panose="05000000000000000000" pitchFamily="2" charset="2"/>
              </a:rPr>
              <a:t> Kann jederzeit weiter arbeiten</a:t>
            </a:r>
            <a:endParaRPr lang="de-DE" dirty="0"/>
          </a:p>
          <a:p>
            <a:endParaRPr lang="de-DE" dirty="0"/>
          </a:p>
          <a:p>
            <a:r>
              <a:rPr lang="de-DE" dirty="0"/>
              <a:t>Wartbarkeit:</a:t>
            </a:r>
          </a:p>
          <a:p>
            <a:r>
              <a:rPr lang="de-DE" dirty="0"/>
              <a:t>System muss nicht ununterbrochen laufen, kann daher also jederzeit gestoppt werden </a:t>
            </a:r>
            <a:r>
              <a:rPr lang="de-DE" dirty="0">
                <a:sym typeface="Wingdings" panose="05000000000000000000" pitchFamily="2" charset="2"/>
              </a:rPr>
              <a:t> Jederzeit wartbar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47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B7DEB-0CB2-E8C6-74B9-06D7321E7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4EEE8-7CBD-6679-D6C6-CBDED9B1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Funktionale Sicherheit - FMEA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2DD845E4-039D-036A-7642-DF900D6CB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BE8150-3A35-F43C-7A06-CF918BCD75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3</a:t>
            </a:fld>
            <a:endParaRPr lang="de-DE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7E47AA5-484A-6BCB-CD83-EEA9A334F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44567"/>
              </p:ext>
            </p:extLst>
          </p:nvPr>
        </p:nvGraphicFramePr>
        <p:xfrm>
          <a:off x="601851" y="1218538"/>
          <a:ext cx="10988297" cy="47982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6176">
                  <a:extLst>
                    <a:ext uri="{9D8B030D-6E8A-4147-A177-3AD203B41FA5}">
                      <a16:colId xmlns:a16="http://schemas.microsoft.com/office/drawing/2014/main" val="381524574"/>
                    </a:ext>
                  </a:extLst>
                </a:gridCol>
                <a:gridCol w="1379349">
                  <a:extLst>
                    <a:ext uri="{9D8B030D-6E8A-4147-A177-3AD203B41FA5}">
                      <a16:colId xmlns:a16="http://schemas.microsoft.com/office/drawing/2014/main" val="2447939619"/>
                    </a:ext>
                  </a:extLst>
                </a:gridCol>
                <a:gridCol w="1852048">
                  <a:extLst>
                    <a:ext uri="{9D8B030D-6E8A-4147-A177-3AD203B41FA5}">
                      <a16:colId xmlns:a16="http://schemas.microsoft.com/office/drawing/2014/main" val="3115113500"/>
                    </a:ext>
                  </a:extLst>
                </a:gridCol>
                <a:gridCol w="1511084">
                  <a:extLst>
                    <a:ext uri="{9D8B030D-6E8A-4147-A177-3AD203B41FA5}">
                      <a16:colId xmlns:a16="http://schemas.microsoft.com/office/drawing/2014/main" val="2671099604"/>
                    </a:ext>
                  </a:extLst>
                </a:gridCol>
                <a:gridCol w="1774556">
                  <a:extLst>
                    <a:ext uri="{9D8B030D-6E8A-4147-A177-3AD203B41FA5}">
                      <a16:colId xmlns:a16="http://schemas.microsoft.com/office/drawing/2014/main" val="3880417081"/>
                    </a:ext>
                  </a:extLst>
                </a:gridCol>
                <a:gridCol w="348712">
                  <a:extLst>
                    <a:ext uri="{9D8B030D-6E8A-4147-A177-3AD203B41FA5}">
                      <a16:colId xmlns:a16="http://schemas.microsoft.com/office/drawing/2014/main" val="2469246875"/>
                    </a:ext>
                  </a:extLst>
                </a:gridCol>
                <a:gridCol w="340963">
                  <a:extLst>
                    <a:ext uri="{9D8B030D-6E8A-4147-A177-3AD203B41FA5}">
                      <a16:colId xmlns:a16="http://schemas.microsoft.com/office/drawing/2014/main" val="1669979169"/>
                    </a:ext>
                  </a:extLst>
                </a:gridCol>
                <a:gridCol w="325464">
                  <a:extLst>
                    <a:ext uri="{9D8B030D-6E8A-4147-A177-3AD203B41FA5}">
                      <a16:colId xmlns:a16="http://schemas.microsoft.com/office/drawing/2014/main" val="105997976"/>
                    </a:ext>
                  </a:extLst>
                </a:gridCol>
                <a:gridCol w="581187">
                  <a:extLst>
                    <a:ext uri="{9D8B030D-6E8A-4147-A177-3AD203B41FA5}">
                      <a16:colId xmlns:a16="http://schemas.microsoft.com/office/drawing/2014/main" val="371615682"/>
                    </a:ext>
                  </a:extLst>
                </a:gridCol>
                <a:gridCol w="1438758">
                  <a:extLst>
                    <a:ext uri="{9D8B030D-6E8A-4147-A177-3AD203B41FA5}">
                      <a16:colId xmlns:a16="http://schemas.microsoft.com/office/drawing/2014/main" val="3856805231"/>
                    </a:ext>
                  </a:extLst>
                </a:gridCol>
              </a:tblGrid>
              <a:tr h="1232115">
                <a:tc>
                  <a:txBody>
                    <a:bodyPr/>
                    <a:lstStyle/>
                    <a:p>
                      <a:r>
                        <a:rPr lang="de-DE" dirty="0"/>
                        <a:t>Funktion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Potenzielle Fehler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Potenzielle Folge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Potenzielle Ursache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Maßnahme zur Vermeidung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RPZ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Empfohlene Maßnahmen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81705"/>
                  </a:ext>
                </a:extLst>
              </a:tr>
              <a:tr h="518325">
                <a:tc>
                  <a:txBody>
                    <a:bodyPr/>
                    <a:lstStyle/>
                    <a:p>
                      <a:r>
                        <a:rPr lang="de-DE" dirty="0"/>
                        <a:t>Empfehlung Pflanze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Falsche Pflanze gewählt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Kein/wenig Ertrag, Verbrauchsgüter verschwendet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Falsche Sensordaten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Harte Limits im 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267456"/>
                  </a:ext>
                </a:extLst>
              </a:tr>
              <a:tr h="51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Empfehlung Pflanze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Falsche Pflanze gewählt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Kein/wenig Ertrag, Verbrauchsgüter verschwendet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Nicht trainierte 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Ausgabe von nicht sicheren Entscheidungen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303042"/>
                  </a:ext>
                </a:extLst>
              </a:tr>
              <a:tr h="51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Empfehlung Pflanze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Falsche Pflanze gewählt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Kein/wenig Ertrag, Verbrauchsgüter verschwendet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Falsche Einheiten bei 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Festgelegte Bereiche und vorgegebene Einheiten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7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68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CAF56-9B49-8B99-CF72-AEA6815A8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548E4-53DF-FC33-29A7-9C16259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Funktionale Sicherheit – Lebenszyklus - IEC 61508-1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C8BAE9AC-5457-29C3-8EF0-3085E6E68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2F75A39-AB22-B0E7-A8A7-78F0D3007CC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DAD1CD-5EFD-9FA8-1D39-789582652878}"/>
              </a:ext>
            </a:extLst>
          </p:cNvPr>
          <p:cNvSpPr txBox="1"/>
          <p:nvPr/>
        </p:nvSpPr>
        <p:spPr>
          <a:xfrm>
            <a:off x="740779" y="1126167"/>
            <a:ext cx="94571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Gefährdungs- und Risikoanalyse</a:t>
            </a:r>
          </a:p>
          <a:p>
            <a:r>
              <a:rPr lang="de-DE" dirty="0"/>
              <a:t>Konsequenzen: C1</a:t>
            </a:r>
          </a:p>
          <a:p>
            <a:r>
              <a:rPr lang="de-DE" dirty="0"/>
              <a:t>Wahrscheinlichkeit: W1-W2</a:t>
            </a:r>
          </a:p>
          <a:p>
            <a:endParaRPr lang="de-DE" dirty="0"/>
          </a:p>
          <a:p>
            <a:r>
              <a:rPr lang="de-DE" dirty="0"/>
              <a:t>Daher keine Sicherheitsfunktion Notwendig</a:t>
            </a:r>
          </a:p>
          <a:p>
            <a:endParaRPr lang="de-DE" dirty="0"/>
          </a:p>
          <a:p>
            <a:r>
              <a:rPr lang="de-DE" dirty="0"/>
              <a:t>Entwicklung nach V-Modell</a:t>
            </a:r>
          </a:p>
          <a:p>
            <a:r>
              <a:rPr lang="de-DE" dirty="0"/>
              <a:t>Ausführliche Unit- und Integrationstests mit diversen Sensordaten aus verschiedenen Quellen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0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1B3C5-5B5B-039F-4231-EB1973B03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06AA2-8927-040C-033D-121CBC5B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Validierung von ML-Modellen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769C28E3-B922-4942-337A-218346099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F288096-CD14-52C4-40DD-36B98ADF48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518923-D415-D904-3E7F-DC8F49AEC6A2}"/>
              </a:ext>
            </a:extLst>
          </p:cNvPr>
          <p:cNvSpPr txBox="1"/>
          <p:nvPr/>
        </p:nvSpPr>
        <p:spPr>
          <a:xfrm>
            <a:off x="740779" y="1126167"/>
            <a:ext cx="94571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Model Fit:</a:t>
            </a:r>
          </a:p>
          <a:p>
            <a:r>
              <a:rPr lang="de-DE" dirty="0"/>
              <a:t>Kann problematisch sein, da begrenzter Datensatz</a:t>
            </a:r>
          </a:p>
          <a:p>
            <a:r>
              <a:rPr lang="de-DE" dirty="0"/>
              <a:t>Allerdings häufig sehr allgemeine Zusammenhänge oder etablierte Entscheidungen</a:t>
            </a:r>
          </a:p>
          <a:p>
            <a:endParaRPr lang="de-DE" dirty="0"/>
          </a:p>
          <a:p>
            <a:r>
              <a:rPr lang="de-DE" dirty="0"/>
              <a:t>Data Quality:</a:t>
            </a:r>
          </a:p>
          <a:p>
            <a:r>
              <a:rPr lang="de-DE" dirty="0"/>
              <a:t>Nur generierte Daten, daher nicht mit echten vergleichbar</a:t>
            </a:r>
          </a:p>
          <a:p>
            <a:r>
              <a:rPr lang="de-DE" dirty="0"/>
              <a:t>Gefundene Zusammenhänge aber trotzdem auch auf echte Daten anwendbar</a:t>
            </a:r>
          </a:p>
          <a:p>
            <a:endParaRPr lang="de-DE" dirty="0"/>
          </a:p>
          <a:p>
            <a:r>
              <a:rPr lang="de-DE" dirty="0" err="1"/>
              <a:t>Scope</a:t>
            </a:r>
            <a:r>
              <a:rPr lang="de-DE" dirty="0"/>
              <a:t> Compliance:</a:t>
            </a:r>
          </a:p>
          <a:p>
            <a:r>
              <a:rPr lang="de-DE" dirty="0"/>
              <a:t>Stellt kein Problem dar, Nutzung sehr gut </a:t>
            </a:r>
          </a:p>
        </p:txBody>
      </p:sp>
    </p:spTree>
    <p:extLst>
      <p:ext uri="{BB962C8B-B14F-4D97-AF65-F5344CB8AC3E}">
        <p14:creationId xmlns:p14="http://schemas.microsoft.com/office/powerpoint/2010/main" val="344572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C499E-6F6A-E1C5-8A06-8FCF799E0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E0394-D558-272D-234C-B536BBE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6CD9CF3C-7541-8470-3FEA-F659DF3CD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11B06A-7428-9DD1-9C15-860208C1CC1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FADC27B-B83F-B7BA-958D-B89E5888C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25" y="800100"/>
            <a:ext cx="87153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049E8-900C-871E-ACE4-8B2268CFC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4E647-045C-47E6-0B73-F1ED675A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5657E3C6-F874-9787-DDC6-9581787E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1B66D53-14F9-4BDF-7423-A8F4BD9A05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7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961F05-5DC1-1353-5253-ACBB754DC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25" y="800100"/>
            <a:ext cx="87153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6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4B9BA-4D5A-1026-BA06-1470C7DE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F714F-A325-DC42-984E-D7E10EA4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8FE8AD75-9CB2-A6DC-BCFF-478C4F3A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433A5F-7A48-DA2A-EDD3-F74E3393371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8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751D7E-1034-5880-93FC-73443EA69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25" y="800100"/>
            <a:ext cx="87153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4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00D67-4B7B-A6BA-5793-51C94BA11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7D78B-A2C9-ED8C-6224-8D93024C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16CDC4DF-D782-A23B-5B8D-962CEA9B1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3A675B4-3AB9-B33E-AC43-1A77D5B53FB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9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33BDBC-1119-C28A-6DFB-09FCEE1D2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25" y="800100"/>
            <a:ext cx="87153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0467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86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{2718C64A-E709-4679-9296-2C049C0A61E5}tf16411250_win32</Template>
  <TotalTime>0</TotalTime>
  <Words>582</Words>
  <Application>Microsoft Office PowerPoint</Application>
  <PresentationFormat>Breitbild</PresentationFormat>
  <Paragraphs>194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Candara</vt:lpstr>
      <vt:lpstr>Corbel</vt:lpstr>
      <vt:lpstr>Times New Roman</vt:lpstr>
      <vt:lpstr>Wingdings</vt:lpstr>
      <vt:lpstr>Benutzerdefiniert</vt:lpstr>
      <vt:lpstr>Funktionale Sicherheit</vt:lpstr>
      <vt:lpstr>Funktionale Sicherheit</vt:lpstr>
      <vt:lpstr>Funktionale Sicherheit - FMEA</vt:lpstr>
      <vt:lpstr>Funktionale Sicherheit – Lebenszyklus - IEC 61508-1</vt:lpstr>
      <vt:lpstr>Validierung von ML-Modellen</vt:lpstr>
      <vt:lpstr>Datenanalyse</vt:lpstr>
      <vt:lpstr>Datenanalyse</vt:lpstr>
      <vt:lpstr>Datenanalyse</vt:lpstr>
      <vt:lpstr>Datenanalyse</vt:lpstr>
      <vt:lpstr>Abschnittstrenn-linie Option 2</vt:lpstr>
      <vt:lpstr>Diagrammoptionen</vt:lpstr>
      <vt:lpstr>Tabelle</vt:lpstr>
      <vt:lpstr>Large image</vt:lpstr>
      <vt:lpstr>Vielen Dank</vt:lpstr>
      <vt:lpstr>How to 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Schreiner</dc:creator>
  <cp:lastModifiedBy>Nils Schreiner</cp:lastModifiedBy>
  <cp:revision>13</cp:revision>
  <dcterms:created xsi:type="dcterms:W3CDTF">2024-12-09T15:37:53Z</dcterms:created>
  <dcterms:modified xsi:type="dcterms:W3CDTF">2024-12-09T21:05:34Z</dcterms:modified>
</cp:coreProperties>
</file>