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3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92" r:id="rId14"/>
    <p:sldId id="293" r:id="rId15"/>
    <p:sldId id="295" r:id="rId16"/>
    <p:sldId id="294" r:id="rId17"/>
    <p:sldId id="267" r:id="rId18"/>
    <p:sldId id="268" r:id="rId19"/>
    <p:sldId id="277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8" r:id="rId28"/>
    <p:sldId id="296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98" r:id="rId37"/>
    <p:sldId id="286" r:id="rId38"/>
    <p:sldId id="300" r:id="rId39"/>
    <p:sldId id="287" r:id="rId40"/>
    <p:sldId id="288" r:id="rId41"/>
    <p:sldId id="289" r:id="rId42"/>
    <p:sldId id="290" r:id="rId43"/>
    <p:sldId id="299" r:id="rId44"/>
    <p:sldId id="291" r:id="rId45"/>
    <p:sldId id="301" r:id="rId46"/>
    <p:sldId id="302" r:id="rId47"/>
    <p:sldId id="29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4"/>
    <p:restoredTop sz="94637"/>
  </p:normalViewPr>
  <p:slideViewPr>
    <p:cSldViewPr snapToGrid="0" snapToObjects="1">
      <p:cViewPr varScale="1">
        <p:scale>
          <a:sx n="93" d="100"/>
          <a:sy n="93" d="100"/>
        </p:scale>
        <p:origin x="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82643-A6B4-A044-95CE-1BD3A9149204}" type="datetimeFigureOut">
              <a:rPr lang="en-US" smtClean="0"/>
              <a:t>7/28/18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F7E09-06A7-404D-B3DF-8725B2B1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5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F7E09-06A7-404D-B3DF-8725B2B123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97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F7E09-06A7-404D-B3DF-8725B2B123B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50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171FF-96A1-7D4A-AA25-C4377DE34A9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9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8A4772-B952-DE4D-B887-74F2F545B670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28EB9A8-6D0A-B84B-B290-C4A52856F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4772-B952-DE4D-B887-74F2F545B670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B9A8-6D0A-B84B-B290-C4A52856F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8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8A4772-B952-DE4D-B887-74F2F545B670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28EB9A8-6D0A-B84B-B290-C4A52856F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3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4772-B952-DE4D-B887-74F2F545B670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28EB9A8-6D0A-B84B-B290-C4A52856F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5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8A4772-B952-DE4D-B887-74F2F545B670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28EB9A8-6D0A-B84B-B290-C4A52856F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9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4772-B952-DE4D-B887-74F2F545B670}" type="datetimeFigureOut">
              <a:rPr lang="en-US" smtClean="0"/>
              <a:t>7/28/18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B9A8-6D0A-B84B-B290-C4A52856F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3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4772-B952-DE4D-B887-74F2F545B670}" type="datetimeFigureOut">
              <a:rPr lang="en-US" smtClean="0"/>
              <a:t>7/28/18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B9A8-6D0A-B84B-B290-C4A52856F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9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4772-B952-DE4D-B887-74F2F545B670}" type="datetimeFigureOut">
              <a:rPr lang="en-US" smtClean="0"/>
              <a:t>7/28/18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B9A8-6D0A-B84B-B290-C4A52856F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0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4772-B952-DE4D-B887-74F2F545B670}" type="datetimeFigureOut">
              <a:rPr lang="en-US" smtClean="0"/>
              <a:t>7/28/18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B9A8-6D0A-B84B-B290-C4A52856F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6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8A4772-B952-DE4D-B887-74F2F545B670}" type="datetimeFigureOut">
              <a:rPr lang="en-US" smtClean="0"/>
              <a:t>7/28/18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28EB9A8-6D0A-B84B-B290-C4A52856F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7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4772-B952-DE4D-B887-74F2F545B670}" type="datetimeFigureOut">
              <a:rPr lang="en-US" smtClean="0"/>
              <a:t>7/28/18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B9A8-6D0A-B84B-B290-C4A52856F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1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C8A4772-B952-DE4D-B887-74F2F545B670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28EB9A8-6D0A-B84B-B290-C4A52856F0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834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B95E-7DAE-A848-A09B-DF5DA11C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IoT in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F0093-C9B0-464F-A089-B00264FD9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Journey to Production</a:t>
            </a:r>
          </a:p>
        </p:txBody>
      </p:sp>
    </p:spTree>
    <p:extLst>
      <p:ext uri="{BB962C8B-B14F-4D97-AF65-F5344CB8AC3E}">
        <p14:creationId xmlns:p14="http://schemas.microsoft.com/office/powerpoint/2010/main" val="1108050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85B5-E49D-FD4F-895A-09E8975F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Ingestion of Data – </a:t>
            </a:r>
            <a:r>
              <a:rPr lang="en-US" dirty="0" err="1"/>
              <a:t>Iot</a:t>
            </a:r>
            <a:r>
              <a:rPr lang="en-US" dirty="0"/>
              <a:t>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E446B-8F08-004A-A09E-DAE1F19A6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Concerns addressed</a:t>
            </a:r>
          </a:p>
          <a:p>
            <a:r>
              <a:rPr lang="en-US" dirty="0"/>
              <a:t>Service not Code</a:t>
            </a:r>
          </a:p>
          <a:p>
            <a:r>
              <a:rPr lang="en-US" dirty="0"/>
              <a:t>Security – Device Registration Proactive vs Reactive</a:t>
            </a:r>
          </a:p>
          <a:p>
            <a:r>
              <a:rPr lang="en-US" dirty="0"/>
              <a:t>Ability to Send Messages to Device </a:t>
            </a:r>
          </a:p>
          <a:p>
            <a:r>
              <a:rPr lang="en-US" dirty="0"/>
              <a:t>Routing and Endpoints</a:t>
            </a:r>
          </a:p>
        </p:txBody>
      </p:sp>
    </p:spTree>
    <p:extLst>
      <p:ext uri="{BB962C8B-B14F-4D97-AF65-F5344CB8AC3E}">
        <p14:creationId xmlns:p14="http://schemas.microsoft.com/office/powerpoint/2010/main" val="149452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039A-8771-0B4F-91C5-7389D348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Device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A9DAB-E257-9241-B64A-7AA499D9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existing Endpoint of API to handle Registration</a:t>
            </a:r>
          </a:p>
          <a:p>
            <a:r>
              <a:rPr lang="en-US" dirty="0"/>
              <a:t>Using Mobile Device for this, not the Black Box</a:t>
            </a:r>
          </a:p>
          <a:p>
            <a:r>
              <a:rPr lang="en-US" dirty="0"/>
              <a:t>New Endpoints and new Http Helpers</a:t>
            </a:r>
          </a:p>
          <a:p>
            <a:r>
              <a:rPr lang="en-US" dirty="0"/>
              <a:t>Wrap objects in </a:t>
            </a:r>
            <a:r>
              <a:rPr lang="en-US" dirty="0" err="1"/>
              <a:t>EventData</a:t>
            </a:r>
            <a:r>
              <a:rPr lang="en-US" dirty="0"/>
              <a:t> with Custom Properties</a:t>
            </a:r>
          </a:p>
          <a:p>
            <a:r>
              <a:rPr lang="en-US" dirty="0"/>
              <a:t>No Logic changes beyond feature Toggles</a:t>
            </a:r>
          </a:p>
        </p:txBody>
      </p:sp>
    </p:spTree>
    <p:extLst>
      <p:ext uri="{BB962C8B-B14F-4D97-AF65-F5344CB8AC3E}">
        <p14:creationId xmlns:p14="http://schemas.microsoft.com/office/powerpoint/2010/main" val="31058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04B13-BB8C-7840-8051-0168D42C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 to Process IoT </a:t>
            </a:r>
            <a:r>
              <a:rPr lang="en-US" dirty="0" err="1"/>
              <a:t>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58B42-DB12-8945-9878-AD804D594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on Service Plan not Consumption</a:t>
            </a:r>
          </a:p>
          <a:p>
            <a:r>
              <a:rPr lang="en-US" dirty="0"/>
              <a:t>Bindings for Event Hub Endpoints</a:t>
            </a:r>
          </a:p>
          <a:p>
            <a:r>
              <a:rPr lang="en-US" dirty="0"/>
              <a:t>Consumer Groups</a:t>
            </a:r>
          </a:p>
          <a:p>
            <a:r>
              <a:rPr lang="en-US" dirty="0"/>
              <a:t>Batch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0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7BE8-51AB-0749-BDCA-AFDC7FEE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and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0E4B7-B810-0342-AD8D-FCE592AC9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Routes are a Filter on Meta Data – </a:t>
            </a:r>
            <a:r>
              <a:rPr lang="en-US" dirty="0" err="1"/>
              <a:t>messageType</a:t>
            </a:r>
            <a:r>
              <a:rPr lang="en-US" dirty="0"/>
              <a:t>=‘</a:t>
            </a:r>
            <a:r>
              <a:rPr lang="en-US" dirty="0" err="1"/>
              <a:t>eventdatarecords</a:t>
            </a:r>
            <a:r>
              <a:rPr lang="en-US" dirty="0"/>
              <a:t>’</a:t>
            </a:r>
          </a:p>
          <a:p>
            <a:r>
              <a:rPr lang="en-US" dirty="0"/>
              <a:t>Sent to a Specific Endpoint</a:t>
            </a:r>
          </a:p>
          <a:p>
            <a:r>
              <a:rPr lang="en-US" dirty="0"/>
              <a:t>Endpoints can then be used to Know what Data Type</a:t>
            </a:r>
          </a:p>
          <a:p>
            <a:r>
              <a:rPr lang="en-US" dirty="0"/>
              <a:t>Which Leads to…..</a:t>
            </a:r>
          </a:p>
        </p:txBody>
      </p:sp>
    </p:spTree>
    <p:extLst>
      <p:ext uri="{BB962C8B-B14F-4D97-AF65-F5344CB8AC3E}">
        <p14:creationId xmlns:p14="http://schemas.microsoft.com/office/powerpoint/2010/main" val="3830478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26A96-6FFD-6148-B77A-8812A6DB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5EE07-C6DB-C141-857B-29609DD02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Processors on the same data</a:t>
            </a:r>
          </a:p>
          <a:p>
            <a:r>
              <a:rPr lang="en-US" dirty="0"/>
              <a:t>Each keeps track of where it is in the data</a:t>
            </a:r>
          </a:p>
          <a:p>
            <a:r>
              <a:rPr lang="en-US" dirty="0"/>
              <a:t>Needs Storage Account to track it’s progress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3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1B8C-C596-0642-891E-455E80DD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DA3DEC-8CFB-C34E-AD69-E9042D070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192" y="2011145"/>
            <a:ext cx="11029950" cy="21557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01746F-0B6B-A444-85F2-C1CF0D7DA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28" y="4331906"/>
            <a:ext cx="11074400" cy="190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93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F4241-4260-E048-85F3-B05276C2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gives 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D851AA-A3B8-6A46-BAC7-39D94A46B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7282" y="1928782"/>
            <a:ext cx="6017435" cy="4495167"/>
          </a:xfrm>
        </p:spPr>
      </p:pic>
    </p:spTree>
    <p:extLst>
      <p:ext uri="{BB962C8B-B14F-4D97-AF65-F5344CB8AC3E}">
        <p14:creationId xmlns:p14="http://schemas.microsoft.com/office/powerpoint/2010/main" val="1345392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AB7C-F4D0-BE45-AF20-0FCAE080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088C6-D062-0243-90DC-CC4CE33B4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of Data</a:t>
            </a:r>
          </a:p>
          <a:p>
            <a:r>
              <a:rPr lang="en-US" dirty="0"/>
              <a:t>Simple Lookups from API or Cache using </a:t>
            </a:r>
            <a:r>
              <a:rPr lang="en-US" dirty="0" err="1"/>
              <a:t>Redis</a:t>
            </a:r>
            <a:endParaRPr lang="en-US" dirty="0"/>
          </a:p>
          <a:p>
            <a:r>
              <a:rPr lang="en-US" dirty="0"/>
              <a:t>Save to Storage</a:t>
            </a:r>
          </a:p>
          <a:p>
            <a:r>
              <a:rPr lang="en-US" dirty="0"/>
              <a:t>Publish to Service Bus (With Deduplication)</a:t>
            </a:r>
          </a:p>
        </p:txBody>
      </p:sp>
    </p:spTree>
    <p:extLst>
      <p:ext uri="{BB962C8B-B14F-4D97-AF65-F5344CB8AC3E}">
        <p14:creationId xmlns:p14="http://schemas.microsoft.com/office/powerpoint/2010/main" val="1627302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EFD3-A25D-9644-BFE4-784BA6F2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85B8D-8563-9548-96F9-4EFD56EA1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Devices Submitting All Day</a:t>
            </a:r>
          </a:p>
          <a:p>
            <a:r>
              <a:rPr lang="en-US" dirty="0"/>
              <a:t>Prevents Unnecessary Calls to API</a:t>
            </a:r>
          </a:p>
          <a:p>
            <a:r>
              <a:rPr lang="en-US" dirty="0"/>
              <a:t>Used across all Ingestion Routes</a:t>
            </a:r>
          </a:p>
          <a:p>
            <a:r>
              <a:rPr lang="en-US" dirty="0"/>
              <a:t>Used for Deduplication – Service Bus deduplication didn’t work for us.</a:t>
            </a:r>
          </a:p>
        </p:txBody>
      </p:sp>
    </p:spTree>
    <p:extLst>
      <p:ext uri="{BB962C8B-B14F-4D97-AF65-F5344CB8AC3E}">
        <p14:creationId xmlns:p14="http://schemas.microsoft.com/office/powerpoint/2010/main" val="3236457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40F8-969D-3049-9636-23894438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Lake, Streaming Analytics, and Data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F918A-B8B5-2C43-85BC-35AF9F5A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Here</a:t>
            </a:r>
          </a:p>
          <a:p>
            <a:r>
              <a:rPr lang="en-US" dirty="0"/>
              <a:t>Felt Too Much like SSIS and Dump and Figure out Later</a:t>
            </a:r>
          </a:p>
          <a:p>
            <a:r>
              <a:rPr lang="en-US" dirty="0"/>
              <a:t>Not Running Real Time</a:t>
            </a:r>
          </a:p>
          <a:p>
            <a:r>
              <a:rPr lang="en-US" dirty="0"/>
              <a:t>Long Term vs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4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B8CF-0916-8147-B668-444D16F0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Allen Zaudtke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81EC8-ED81-2544-8F9C-88C61B272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 at J. J. Keller &amp; Associates, Inc.</a:t>
            </a:r>
          </a:p>
          <a:p>
            <a:r>
              <a:rPr lang="en-US" dirty="0"/>
              <a:t>Web and Cloud Applications</a:t>
            </a:r>
          </a:p>
          <a:p>
            <a:r>
              <a:rPr lang="en-US" dirty="0"/>
              <a:t>@</a:t>
            </a:r>
            <a:r>
              <a:rPr lang="en-US" dirty="0" err="1"/>
              <a:t>alzaudtke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zaudtke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10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49D9-E096-9141-9721-1843D4B0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Storage – The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5FC4B-E29F-5644-856D-BBD9E1030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Natural Row and Partition Keys</a:t>
            </a:r>
          </a:p>
          <a:p>
            <a:r>
              <a:rPr lang="en-US" dirty="0"/>
              <a:t>Cheap and Easy</a:t>
            </a:r>
          </a:p>
          <a:p>
            <a:r>
              <a:rPr lang="en-US" dirty="0"/>
              <a:t>Made Sense for the first Process</a:t>
            </a:r>
          </a:p>
        </p:txBody>
      </p:sp>
    </p:spTree>
    <p:extLst>
      <p:ext uri="{BB962C8B-B14F-4D97-AF65-F5344CB8AC3E}">
        <p14:creationId xmlns:p14="http://schemas.microsoft.com/office/powerpoint/2010/main" val="2991144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402D-A8F6-514F-A089-594A0DF68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Storage – Not as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A9433-6475-BB49-8A4C-B885B1400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Purging Led to Table per Month Pattern</a:t>
            </a:r>
          </a:p>
          <a:p>
            <a:r>
              <a:rPr lang="en-US" dirty="0"/>
              <a:t>Eventually Needed Data in a Different Sort Order</a:t>
            </a:r>
          </a:p>
          <a:p>
            <a:r>
              <a:rPr lang="en-US" dirty="0"/>
              <a:t>Eventually Needed even more Querying Capability</a:t>
            </a:r>
          </a:p>
        </p:txBody>
      </p:sp>
    </p:spTree>
    <p:extLst>
      <p:ext uri="{BB962C8B-B14F-4D97-AF65-F5344CB8AC3E}">
        <p14:creationId xmlns:p14="http://schemas.microsoft.com/office/powerpoint/2010/main" val="2392308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302F-6721-8B42-9BE5-B4D24A7E6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CosmosDB</a:t>
            </a:r>
            <a:r>
              <a:rPr lang="en-US" dirty="0"/>
              <a:t> SQL API – The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8CB48-2BEF-4146-9A9F-845F8C891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Actually </a:t>
            </a:r>
            <a:r>
              <a:rPr lang="en-US" dirty="0" err="1"/>
              <a:t>NoSql</a:t>
            </a:r>
            <a:r>
              <a:rPr lang="en-US" dirty="0"/>
              <a:t> (Formally </a:t>
            </a:r>
            <a:r>
              <a:rPr lang="en-US" dirty="0" err="1"/>
              <a:t>DocumentDB</a:t>
            </a:r>
            <a:r>
              <a:rPr lang="en-US" dirty="0"/>
              <a:t>)</a:t>
            </a:r>
          </a:p>
          <a:p>
            <a:r>
              <a:rPr lang="en-US" dirty="0"/>
              <a:t>With correct Partition Key Fully Scalable</a:t>
            </a:r>
          </a:p>
          <a:p>
            <a:r>
              <a:rPr lang="en-US" dirty="0"/>
              <a:t>Fully </a:t>
            </a:r>
            <a:r>
              <a:rPr lang="en-US" dirty="0" err="1"/>
              <a:t>Queryable</a:t>
            </a:r>
            <a:endParaRPr lang="en-US" dirty="0"/>
          </a:p>
          <a:p>
            <a:r>
              <a:rPr lang="en-US" dirty="0"/>
              <a:t>Ability to use Stored Procedure for Batch Transactions</a:t>
            </a:r>
          </a:p>
          <a:p>
            <a:r>
              <a:rPr lang="en-US" dirty="0"/>
              <a:t>Time To Live (TTL)</a:t>
            </a:r>
          </a:p>
        </p:txBody>
      </p:sp>
    </p:spTree>
    <p:extLst>
      <p:ext uri="{BB962C8B-B14F-4D97-AF65-F5344CB8AC3E}">
        <p14:creationId xmlns:p14="http://schemas.microsoft.com/office/powerpoint/2010/main" val="1949391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B944-7D17-D246-AF9E-D8923A0B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COSMOSDB </a:t>
            </a:r>
            <a:r>
              <a:rPr lang="en-US" dirty="0" err="1"/>
              <a:t>Sql</a:t>
            </a:r>
            <a:r>
              <a:rPr lang="en-US" dirty="0"/>
              <a:t> API – Had to Work 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57355-CCC0-8B44-A18D-5A2F3E94E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Choosing Partition Keys is Hard</a:t>
            </a:r>
          </a:p>
          <a:p>
            <a:r>
              <a:rPr lang="en-US" dirty="0"/>
              <a:t>Deployment – Not Completely doable by ARM.  Custom Code</a:t>
            </a:r>
          </a:p>
          <a:p>
            <a:r>
              <a:rPr lang="en-US" dirty="0"/>
              <a:t>Collection != Table</a:t>
            </a:r>
          </a:p>
        </p:txBody>
      </p:sp>
    </p:spTree>
    <p:extLst>
      <p:ext uri="{BB962C8B-B14F-4D97-AF65-F5344CB8AC3E}">
        <p14:creationId xmlns:p14="http://schemas.microsoft.com/office/powerpoint/2010/main" val="3509745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EFAF-71E5-4440-9E00-EC649F4A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Bus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D4180-86AF-B344-8598-9B7951460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Message Queue</a:t>
            </a:r>
          </a:p>
          <a:p>
            <a:r>
              <a:rPr lang="en-US" dirty="0"/>
              <a:t>Various Scheduled Times</a:t>
            </a:r>
          </a:p>
          <a:p>
            <a:r>
              <a:rPr lang="en-US" dirty="0"/>
              <a:t>Deduplication Issue</a:t>
            </a:r>
          </a:p>
        </p:txBody>
      </p:sp>
    </p:spTree>
    <p:extLst>
      <p:ext uri="{BB962C8B-B14F-4D97-AF65-F5344CB8AC3E}">
        <p14:creationId xmlns:p14="http://schemas.microsoft.com/office/powerpoint/2010/main" val="1796203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DCD4-C49D-B04A-95EB-B38B14A05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Ingestion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DB40EC-B551-FF4B-9131-3273B7AD1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5716" y="1966558"/>
            <a:ext cx="4780345" cy="4743384"/>
          </a:xfrm>
        </p:spPr>
      </p:pic>
    </p:spTree>
    <p:extLst>
      <p:ext uri="{BB962C8B-B14F-4D97-AF65-F5344CB8AC3E}">
        <p14:creationId xmlns:p14="http://schemas.microsoft.com/office/powerpoint/2010/main" val="3203093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D6FE-841E-044D-B3B6-26FEAE78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ABBCD-5229-CD46-B49A-7E151D7B4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Differing Schedules</a:t>
            </a:r>
          </a:p>
          <a:p>
            <a:r>
              <a:rPr lang="en-US" dirty="0"/>
              <a:t>Different Work Loads</a:t>
            </a:r>
          </a:p>
          <a:p>
            <a:r>
              <a:rPr lang="en-US" dirty="0"/>
              <a:t>Ability to Keep Separated</a:t>
            </a:r>
          </a:p>
          <a:p>
            <a:r>
              <a:rPr lang="en-US" dirty="0"/>
              <a:t>Some Need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3007723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7575-C894-6A47-BCDC-86B551CE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F5851-07FA-CF4A-BE3E-217210212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on Service Plan not Consumption</a:t>
            </a:r>
          </a:p>
          <a:p>
            <a:r>
              <a:rPr lang="en-US" dirty="0"/>
              <a:t>Timer Trigger</a:t>
            </a:r>
          </a:p>
          <a:p>
            <a:r>
              <a:rPr lang="en-US" dirty="0"/>
              <a:t>Service Bus Trigger if Pre-Process Step</a:t>
            </a:r>
          </a:p>
          <a:p>
            <a:r>
              <a:rPr lang="en-US" dirty="0"/>
              <a:t>Error Path uses Another Service Bus Queue</a:t>
            </a:r>
          </a:p>
        </p:txBody>
      </p:sp>
    </p:spTree>
    <p:extLst>
      <p:ext uri="{BB962C8B-B14F-4D97-AF65-F5344CB8AC3E}">
        <p14:creationId xmlns:p14="http://schemas.microsoft.com/office/powerpoint/2010/main" val="1860114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B632-FA3B-9E47-871D-39C12F8F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2FBCF3-F9C8-F841-9F1D-659DB67DF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950" y="2187605"/>
            <a:ext cx="10706100" cy="142369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29555F-F8ED-9045-A1AA-5141E6747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3877519"/>
            <a:ext cx="10668000" cy="207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73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DC48-9564-444F-9069-C3B580E42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Differently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832E1-986F-5A41-B0A4-849D2B677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About How to Code in Cloud than Using Cloud</a:t>
            </a:r>
          </a:p>
          <a:p>
            <a:r>
              <a:rPr lang="en-US" dirty="0"/>
              <a:t>Get Data Up Front Not On-Demand</a:t>
            </a:r>
          </a:p>
          <a:p>
            <a:r>
              <a:rPr lang="en-US" dirty="0"/>
              <a:t>Functional Concepts (</a:t>
            </a:r>
            <a:r>
              <a:rPr lang="en-US" dirty="0" err="1"/>
              <a:t>Linq</a:t>
            </a:r>
            <a:r>
              <a:rPr lang="en-US" dirty="0"/>
              <a:t> and Custom Projections)</a:t>
            </a:r>
          </a:p>
          <a:p>
            <a:r>
              <a:rPr lang="en-US" dirty="0"/>
              <a:t>Allowing for 1 Error to Not Stop the Process</a:t>
            </a:r>
          </a:p>
          <a:p>
            <a:r>
              <a:rPr lang="en-US" dirty="0"/>
              <a:t>No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61147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7EB31-B5D7-764E-9D12-C8EB0551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4470C-84D1-8A4D-A2C5-BB25DBBBC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Explanation of the Application</a:t>
            </a:r>
          </a:p>
          <a:p>
            <a:r>
              <a:rPr lang="en-US" dirty="0"/>
              <a:t>Ingestion and Storage</a:t>
            </a:r>
          </a:p>
          <a:p>
            <a:r>
              <a:rPr lang="en-US" dirty="0"/>
              <a:t>Processing</a:t>
            </a:r>
          </a:p>
          <a:p>
            <a:r>
              <a:rPr lang="en-US" dirty="0"/>
              <a:t>Output</a:t>
            </a:r>
          </a:p>
          <a:p>
            <a:r>
              <a:rPr lang="en-US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108712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73BA-DBAE-8E42-BA9D-A298FC87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Service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F1F3E-227F-4844-90AE-661C4C2BC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to Special Queue</a:t>
            </a:r>
          </a:p>
          <a:p>
            <a:r>
              <a:rPr lang="en-US" dirty="0"/>
              <a:t>Keep Retry Count</a:t>
            </a:r>
          </a:p>
          <a:p>
            <a:r>
              <a:rPr lang="en-US" dirty="0"/>
              <a:t>Process When Function Started</a:t>
            </a:r>
          </a:p>
          <a:p>
            <a:r>
              <a:rPr lang="en-US" dirty="0"/>
              <a:t>Max Retries Notification</a:t>
            </a:r>
          </a:p>
        </p:txBody>
      </p:sp>
    </p:spTree>
    <p:extLst>
      <p:ext uri="{BB962C8B-B14F-4D97-AF65-F5344CB8AC3E}">
        <p14:creationId xmlns:p14="http://schemas.microsoft.com/office/powerpoint/2010/main" val="2966799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94D9-1FCE-A34F-A597-D97B0075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80E4-EECC-4741-9AC2-2B2F6C00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Prevent Unnecessary Calls to API</a:t>
            </a:r>
          </a:p>
          <a:p>
            <a:r>
              <a:rPr lang="en-US" dirty="0"/>
              <a:t>Shared across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64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F70D-1729-F64C-8728-5DACA87F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335B4D-A7F2-3747-93E1-7769D51CC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2181" y="1961305"/>
            <a:ext cx="3803409" cy="4534835"/>
          </a:xfrm>
        </p:spPr>
      </p:pic>
    </p:spTree>
    <p:extLst>
      <p:ext uri="{BB962C8B-B14F-4D97-AF65-F5344CB8AC3E}">
        <p14:creationId xmlns:p14="http://schemas.microsoft.com/office/powerpoint/2010/main" val="3108320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0804-5B08-DA4D-B196-A4BE93B8A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DFA2F-1DFF-7C4D-868B-1DE1E6B49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Still On Premise</a:t>
            </a:r>
          </a:p>
          <a:p>
            <a:r>
              <a:rPr lang="en-US" dirty="0"/>
              <a:t>Have Express Route, but would have required shipping data across regions</a:t>
            </a:r>
          </a:p>
          <a:p>
            <a:r>
              <a:rPr lang="en-US" dirty="0"/>
              <a:t>Ongoing Work Limited Ability to Change Application</a:t>
            </a:r>
          </a:p>
          <a:p>
            <a:r>
              <a:rPr lang="en-US" dirty="0"/>
              <a:t>Multiple Approaches Taken</a:t>
            </a:r>
          </a:p>
        </p:txBody>
      </p:sp>
    </p:spTree>
    <p:extLst>
      <p:ext uri="{BB962C8B-B14F-4D97-AF65-F5344CB8AC3E}">
        <p14:creationId xmlns:p14="http://schemas.microsoft.com/office/powerpoint/2010/main" val="4160769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1E90-102F-5849-92FA-11EB4CBD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B0F2-EA22-9443-BFCE-2F092844C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Bus Queue</a:t>
            </a:r>
          </a:p>
          <a:p>
            <a:r>
              <a:rPr lang="en-US" dirty="0"/>
              <a:t>Windows Service On Premise</a:t>
            </a:r>
          </a:p>
          <a:p>
            <a:r>
              <a:rPr lang="en-US" dirty="0"/>
              <a:t>Pull Model</a:t>
            </a:r>
          </a:p>
          <a:p>
            <a:r>
              <a:rPr lang="en-US" dirty="0"/>
              <a:t>Avoid Express Route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58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DB-E188-9844-8405-6872BCF7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83CF1-C8D6-664E-8096-7E5C537D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CosmosDB</a:t>
            </a:r>
            <a:endParaRPr lang="en-US" dirty="0"/>
          </a:p>
          <a:p>
            <a:r>
              <a:rPr lang="en-US" dirty="0"/>
              <a:t>Change Feed</a:t>
            </a:r>
          </a:p>
          <a:p>
            <a:r>
              <a:rPr lang="en-US" dirty="0"/>
              <a:t>Windows Service On Premise</a:t>
            </a:r>
          </a:p>
          <a:p>
            <a:r>
              <a:rPr lang="en-US" dirty="0"/>
              <a:t>Pull Model</a:t>
            </a:r>
          </a:p>
          <a:p>
            <a:r>
              <a:rPr lang="en-US" dirty="0"/>
              <a:t>Avoids Express Route</a:t>
            </a:r>
          </a:p>
          <a:p>
            <a:r>
              <a:rPr lang="en-US" dirty="0"/>
              <a:t>Deletes Not in Change Feed</a:t>
            </a:r>
          </a:p>
        </p:txBody>
      </p:sp>
    </p:spTree>
    <p:extLst>
      <p:ext uri="{BB962C8B-B14F-4D97-AF65-F5344CB8AC3E}">
        <p14:creationId xmlns:p14="http://schemas.microsoft.com/office/powerpoint/2010/main" val="464471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3866-F632-E448-8401-B9B7F86C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Both Approaches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79181-F013-4E4C-9C4D-F48A0B264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us to more easily Insert Batch</a:t>
            </a:r>
          </a:p>
          <a:p>
            <a:r>
              <a:rPr lang="en-US" dirty="0"/>
              <a:t>Allow us to Merge in Batch</a:t>
            </a:r>
          </a:p>
          <a:p>
            <a:r>
              <a:rPr lang="en-US" dirty="0"/>
              <a:t>Less impact on Database than current</a:t>
            </a:r>
          </a:p>
        </p:txBody>
      </p:sp>
    </p:spTree>
    <p:extLst>
      <p:ext uri="{BB962C8B-B14F-4D97-AF65-F5344CB8AC3E}">
        <p14:creationId xmlns:p14="http://schemas.microsoft.com/office/powerpoint/2010/main" val="876604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217E-BAD6-5741-BD40-0C4BF205A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C57465-AF58-C94A-A5CB-BC85DBC3E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05293" y="2004178"/>
            <a:ext cx="2796318" cy="4396621"/>
          </a:xfrm>
        </p:spPr>
      </p:pic>
    </p:spTree>
    <p:extLst>
      <p:ext uri="{BB962C8B-B14F-4D97-AF65-F5344CB8AC3E}">
        <p14:creationId xmlns:p14="http://schemas.microsoft.com/office/powerpoint/2010/main" val="385209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1AC6-E4AC-E34F-8DC4-69349C30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80690-E5B3-1243-8F78-8E5BE8687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Response Times</a:t>
            </a:r>
          </a:p>
          <a:p>
            <a:r>
              <a:rPr lang="en-US" dirty="0"/>
              <a:t>Better separation between concerns</a:t>
            </a:r>
          </a:p>
          <a:p>
            <a:r>
              <a:rPr lang="en-US" dirty="0"/>
              <a:t>Less hammering away at existing Database</a:t>
            </a:r>
          </a:p>
          <a:p>
            <a:r>
              <a:rPr lang="en-US" dirty="0"/>
              <a:t>More Scalable</a:t>
            </a:r>
          </a:p>
        </p:txBody>
      </p:sp>
    </p:spTree>
    <p:extLst>
      <p:ext uri="{BB962C8B-B14F-4D97-AF65-F5344CB8AC3E}">
        <p14:creationId xmlns:p14="http://schemas.microsoft.com/office/powerpoint/2010/main" val="32483960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3D16-7256-4D48-8237-3AEBB029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F2344AC-3AAF-AF4C-935D-47188911C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2147" y="1857134"/>
            <a:ext cx="3650374" cy="4913608"/>
          </a:xfrm>
        </p:spPr>
      </p:pic>
    </p:spTree>
    <p:extLst>
      <p:ext uri="{BB962C8B-B14F-4D97-AF65-F5344CB8AC3E}">
        <p14:creationId xmlns:p14="http://schemas.microsoft.com/office/powerpoint/2010/main" val="33516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4E8B-BDD4-F241-ADDD-54B5F6AD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application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13710-C11F-0048-B9E1-61400E1E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Engine Data</a:t>
            </a:r>
          </a:p>
          <a:p>
            <a:r>
              <a:rPr lang="en-US" dirty="0"/>
              <a:t>Submit to Cloud</a:t>
            </a:r>
          </a:p>
          <a:p>
            <a:r>
              <a:rPr lang="en-US" dirty="0"/>
              <a:t>Process and Store Data</a:t>
            </a:r>
          </a:p>
          <a:p>
            <a:r>
              <a:rPr lang="en-US" dirty="0"/>
              <a:t>Report via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93339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3EF6-9220-B04C-B478-AD1E22326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7AD3D-6550-0845-AD88-453340EC9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Ingestion Function instead of 5</a:t>
            </a:r>
          </a:p>
          <a:p>
            <a:r>
              <a:rPr lang="en-US" dirty="0"/>
              <a:t>Remove Table Storage</a:t>
            </a:r>
          </a:p>
          <a:p>
            <a:r>
              <a:rPr lang="en-US" dirty="0"/>
              <a:t>Use Change Feed </a:t>
            </a:r>
          </a:p>
          <a:p>
            <a:pPr lvl="1"/>
            <a:r>
              <a:rPr lang="en-US" dirty="0"/>
              <a:t>Less Queues</a:t>
            </a:r>
          </a:p>
          <a:p>
            <a:pPr lvl="1"/>
            <a:r>
              <a:rPr lang="en-US" dirty="0"/>
              <a:t>More Streamlined</a:t>
            </a:r>
          </a:p>
          <a:p>
            <a:pPr lvl="1"/>
            <a:r>
              <a:rPr lang="en-US" dirty="0"/>
              <a:t>More Event Driven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40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29C1-17EF-944B-A9D8-CB71D88A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CB861-C26F-6641-B6B1-8914A432E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now in Azure – Remove Windows Service</a:t>
            </a:r>
          </a:p>
          <a:p>
            <a:r>
              <a:rPr lang="en-US" dirty="0"/>
              <a:t>Push Model using Connectors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47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9826-7182-9742-89E0-344E0335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Term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14D1D-C089-484F-A314-A37A5B66E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Storage and API so no need to push to existing Database</a:t>
            </a:r>
          </a:p>
          <a:p>
            <a:r>
              <a:rPr lang="en-US" dirty="0"/>
              <a:t>Data Lake for Permanent Storage</a:t>
            </a:r>
          </a:p>
          <a:p>
            <a:r>
              <a:rPr lang="en-US" dirty="0"/>
              <a:t>ML over Data Lake</a:t>
            </a:r>
          </a:p>
          <a:p>
            <a:r>
              <a:rPr lang="en-US" dirty="0"/>
              <a:t>Expand to other Data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242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7363A-1C4C-7840-8F82-DD38FD3C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Term 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572CBE-B760-3549-88D3-365205B72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5647" y="1822410"/>
            <a:ext cx="3076565" cy="4951084"/>
          </a:xfrm>
        </p:spPr>
      </p:pic>
    </p:spTree>
    <p:extLst>
      <p:ext uri="{BB962C8B-B14F-4D97-AF65-F5344CB8AC3E}">
        <p14:creationId xmlns:p14="http://schemas.microsoft.com/office/powerpoint/2010/main" val="32567409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CBD2-C803-BD47-898E-F9AEFEF8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7B72A-2242-F741-9135-62D918562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lot of possible solutions</a:t>
            </a:r>
          </a:p>
          <a:p>
            <a:r>
              <a:rPr lang="en-US" dirty="0"/>
              <a:t>Start small and Proto Type</a:t>
            </a:r>
          </a:p>
          <a:p>
            <a:r>
              <a:rPr lang="en-US" dirty="0"/>
              <a:t>Distributed System Thinking</a:t>
            </a:r>
          </a:p>
        </p:txBody>
      </p:sp>
    </p:spTree>
    <p:extLst>
      <p:ext uri="{BB962C8B-B14F-4D97-AF65-F5344CB8AC3E}">
        <p14:creationId xmlns:p14="http://schemas.microsoft.com/office/powerpoint/2010/main" val="2405357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EE59F8-CCE4-2445-A7DC-554623115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143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FD2E3B-1D9F-1F4C-83B7-9BD8C6E8B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288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1A77-1F3A-5E49-9D67-7C800AAE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EA90B8-FC50-0741-8F24-2E26B0B3F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567" y="1884985"/>
            <a:ext cx="6468962" cy="4973015"/>
          </a:xfrm>
        </p:spPr>
      </p:pic>
    </p:spTree>
    <p:extLst>
      <p:ext uri="{BB962C8B-B14F-4D97-AF65-F5344CB8AC3E}">
        <p14:creationId xmlns:p14="http://schemas.microsoft.com/office/powerpoint/2010/main" val="19734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BB62-628E-F447-810B-53750140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looked like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095106-EDD2-1F40-8D4D-1C17B00F5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7565" y="1972880"/>
            <a:ext cx="3174486" cy="4761731"/>
          </a:xfrm>
        </p:spPr>
      </p:pic>
    </p:spTree>
    <p:extLst>
      <p:ext uri="{BB962C8B-B14F-4D97-AF65-F5344CB8AC3E}">
        <p14:creationId xmlns:p14="http://schemas.microsoft.com/office/powerpoint/2010/main" val="257831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5C4B-626D-4141-8434-F2280F3D5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change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8CE19-71C1-AC4B-B001-61F675BB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Scalable</a:t>
            </a:r>
          </a:p>
          <a:p>
            <a:r>
              <a:rPr lang="en-US" dirty="0"/>
              <a:t>Synchronous</a:t>
            </a:r>
          </a:p>
          <a:p>
            <a:r>
              <a:rPr lang="en-US" dirty="0"/>
              <a:t>SQL Performance Issues with main Application</a:t>
            </a:r>
          </a:p>
          <a:p>
            <a:r>
              <a:rPr lang="en-US" dirty="0"/>
              <a:t>Tightly Coupled to main Application</a:t>
            </a:r>
          </a:p>
        </p:txBody>
      </p:sp>
    </p:spTree>
    <p:extLst>
      <p:ext uri="{BB962C8B-B14F-4D97-AF65-F5344CB8AC3E}">
        <p14:creationId xmlns:p14="http://schemas.microsoft.com/office/powerpoint/2010/main" val="189985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66F9-5A27-844E-9066-6DFA1C7BC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Ingestion of Data -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22ADB-6DEA-614F-BC6F-CD5220C03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Speed of Response to Device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01041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05764-B365-9246-AF58-F3DF2CBF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Ingestion of Data – Custom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DF6E4-1DBE-AE40-9E47-37DC7B63F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concerns could be handled</a:t>
            </a:r>
          </a:p>
          <a:p>
            <a:r>
              <a:rPr lang="en-US" dirty="0"/>
              <a:t>Newer and Better version of existing</a:t>
            </a:r>
          </a:p>
          <a:p>
            <a:r>
              <a:rPr lang="en-US" dirty="0"/>
              <a:t>Code and deployments for something that wasn’t doing much</a:t>
            </a:r>
          </a:p>
          <a:p>
            <a:r>
              <a:rPr lang="en-US" dirty="0"/>
              <a:t>Never truly considered</a:t>
            </a:r>
          </a:p>
        </p:txBody>
      </p:sp>
    </p:spTree>
    <p:extLst>
      <p:ext uri="{BB962C8B-B14F-4D97-AF65-F5344CB8AC3E}">
        <p14:creationId xmlns:p14="http://schemas.microsoft.com/office/powerpoint/2010/main" val="3761287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B637-AF70-F847-BDA0-CC67479B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Ingestion of Data – Event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2C7E6-F6FD-E54F-8D47-F427F2C94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Designed for</a:t>
            </a:r>
          </a:p>
          <a:p>
            <a:r>
              <a:rPr lang="en-US" dirty="0"/>
              <a:t>Service not Code</a:t>
            </a:r>
          </a:p>
          <a:p>
            <a:r>
              <a:rPr lang="en-US" dirty="0"/>
              <a:t>Routing and Endpoints</a:t>
            </a:r>
          </a:p>
          <a:p>
            <a:r>
              <a:rPr lang="en-US" dirty="0"/>
              <a:t>Security – Custom work would have been needed</a:t>
            </a:r>
          </a:p>
        </p:txBody>
      </p:sp>
    </p:spTree>
    <p:extLst>
      <p:ext uri="{BB962C8B-B14F-4D97-AF65-F5344CB8AC3E}">
        <p14:creationId xmlns:p14="http://schemas.microsoft.com/office/powerpoint/2010/main" val="7109050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{558762D1-0F9F-2D4F-9CFB-30CFA187CBD9}tf10001123</Template>
  <TotalTime>4673</TotalTime>
  <Words>798</Words>
  <Application>Microsoft Macintosh PowerPoint</Application>
  <PresentationFormat>Widescreen</PresentationFormat>
  <Paragraphs>182</Paragraphs>
  <Slides>47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Calibri</vt:lpstr>
      <vt:lpstr>Gill Sans MT</vt:lpstr>
      <vt:lpstr>Wingdings 2</vt:lpstr>
      <vt:lpstr>Dividend</vt:lpstr>
      <vt:lpstr>IoT in Azure</vt:lpstr>
      <vt:lpstr>Allen Zaudtke</vt:lpstr>
      <vt:lpstr>Agenda</vt:lpstr>
      <vt:lpstr>What the application Does</vt:lpstr>
      <vt:lpstr>What it looked like</vt:lpstr>
      <vt:lpstr>Why change it</vt:lpstr>
      <vt:lpstr>Ingestion of Data - Concerns</vt:lpstr>
      <vt:lpstr>Ingestion of Data – Custom API</vt:lpstr>
      <vt:lpstr>Ingestion of Data – Event Hub</vt:lpstr>
      <vt:lpstr>Ingestion of Data – Iot Hub</vt:lpstr>
      <vt:lpstr>Mobile Device changes</vt:lpstr>
      <vt:lpstr>Azure Functions to Process IoT HUb</vt:lpstr>
      <vt:lpstr>Routing and Endpoints</vt:lpstr>
      <vt:lpstr>Consumer Groups</vt:lpstr>
      <vt:lpstr>Function Declaration</vt:lpstr>
      <vt:lpstr>What this gives us</vt:lpstr>
      <vt:lpstr>Azure Function Work</vt:lpstr>
      <vt:lpstr>Redis Caching</vt:lpstr>
      <vt:lpstr>Data Lake, Streaming Analytics, and Data Factory</vt:lpstr>
      <vt:lpstr>Table Storage – The Good</vt:lpstr>
      <vt:lpstr>Table Storage – Not as Good</vt:lpstr>
      <vt:lpstr>CosmosDB SQL API – The Good</vt:lpstr>
      <vt:lpstr>COSMOSDB Sql API – Had to Work through</vt:lpstr>
      <vt:lpstr>Service Bus Queues</vt:lpstr>
      <vt:lpstr>Ingestion Diagram</vt:lpstr>
      <vt:lpstr>Processing</vt:lpstr>
      <vt:lpstr>Functions</vt:lpstr>
      <vt:lpstr>Function Declarations</vt:lpstr>
      <vt:lpstr>Thinking Differently</vt:lpstr>
      <vt:lpstr>Errors Service Bus</vt:lpstr>
      <vt:lpstr>Redis</vt:lpstr>
      <vt:lpstr>Processing</vt:lpstr>
      <vt:lpstr>Output</vt:lpstr>
      <vt:lpstr>Approach 1</vt:lpstr>
      <vt:lpstr>Approach 2</vt:lpstr>
      <vt:lpstr>Both Approaches </vt:lpstr>
      <vt:lpstr>Output</vt:lpstr>
      <vt:lpstr>Putting it all Together</vt:lpstr>
      <vt:lpstr>Overall</vt:lpstr>
      <vt:lpstr>Future</vt:lpstr>
      <vt:lpstr>Future Continued</vt:lpstr>
      <vt:lpstr>Long Term Future</vt:lpstr>
      <vt:lpstr>Long Term Solution</vt:lpstr>
      <vt:lpstr>Conclusion</vt:lpstr>
      <vt:lpstr>PowerPoint Presentation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Zaudtke, Allen (Al) A</dc:creator>
  <cp:lastModifiedBy>Zaudtke, Allen (Al) A</cp:lastModifiedBy>
  <cp:revision>44</cp:revision>
  <dcterms:created xsi:type="dcterms:W3CDTF">2018-07-06T15:02:14Z</dcterms:created>
  <dcterms:modified xsi:type="dcterms:W3CDTF">2018-07-28T11:45:34Z</dcterms:modified>
</cp:coreProperties>
</file>