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notesMasterIdLst>
    <p:notesMasterId r:id="rId50"/>
  </p:notesMasterIdLst>
  <p:sldIdLst>
    <p:sldId id="256" r:id="rId2"/>
    <p:sldId id="306" r:id="rId3"/>
    <p:sldId id="257" r:id="rId4"/>
    <p:sldId id="258" r:id="rId5"/>
    <p:sldId id="259" r:id="rId6"/>
    <p:sldId id="30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92" r:id="rId16"/>
    <p:sldId id="293" r:id="rId17"/>
    <p:sldId id="295" r:id="rId18"/>
    <p:sldId id="294" r:id="rId19"/>
    <p:sldId id="267" r:id="rId20"/>
    <p:sldId id="268" r:id="rId21"/>
    <p:sldId id="277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96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98" r:id="rId39"/>
    <p:sldId id="286" r:id="rId40"/>
    <p:sldId id="300" r:id="rId41"/>
    <p:sldId id="287" r:id="rId42"/>
    <p:sldId id="288" r:id="rId43"/>
    <p:sldId id="289" r:id="rId44"/>
    <p:sldId id="290" r:id="rId45"/>
    <p:sldId id="299" r:id="rId46"/>
    <p:sldId id="291" r:id="rId47"/>
    <p:sldId id="297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1"/>
    <p:restoredTop sz="94615"/>
  </p:normalViewPr>
  <p:slideViewPr>
    <p:cSldViewPr snapToGrid="0" snapToObjects="1">
      <p:cViewPr varScale="1">
        <p:scale>
          <a:sx n="163" d="100"/>
          <a:sy n="163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2643-A6B4-A044-95CE-1BD3A9149204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F7E09-06A7-404D-B3DF-8725B2B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F7E09-06A7-404D-B3DF-8725B2B123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F7E09-06A7-404D-B3DF-8725B2B123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8A4772-B952-DE4D-B887-74F2F545B670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28EB9A8-6D0A-B84B-B290-C4A52856F0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83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B95E-7DAE-A848-A09B-DF5DA11C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F0093-C9B0-464F-A089-B00264FD9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 to Production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C3B20-B6CE-FC40-9553-59624E3E2B5E}"/>
              </a:ext>
            </a:extLst>
          </p:cNvPr>
          <p:cNvSpPr txBox="1"/>
          <p:nvPr/>
        </p:nvSpPr>
        <p:spPr>
          <a:xfrm>
            <a:off x="2883159" y="4292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5764-B365-9246-AF58-F3DF2CBF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– Custom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F6E4-1DBE-AE40-9E47-37DC7B63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concerns could be handled</a:t>
            </a:r>
          </a:p>
          <a:p>
            <a:r>
              <a:rPr lang="en-US" dirty="0"/>
              <a:t>Newer and Better version of existing</a:t>
            </a:r>
          </a:p>
          <a:p>
            <a:r>
              <a:rPr lang="en-US" dirty="0"/>
              <a:t>Code and deployments for something that wasn’t doing much</a:t>
            </a:r>
          </a:p>
          <a:p>
            <a:r>
              <a:rPr lang="en-US" dirty="0"/>
              <a:t>Never truly considered</a:t>
            </a:r>
          </a:p>
        </p:txBody>
      </p:sp>
    </p:spTree>
    <p:extLst>
      <p:ext uri="{BB962C8B-B14F-4D97-AF65-F5344CB8AC3E}">
        <p14:creationId xmlns:p14="http://schemas.microsoft.com/office/powerpoint/2010/main" val="376128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B637-AF70-F847-BDA0-CC67479B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– Event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C7E6-F6FD-E54F-8D47-F427F2C9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Designed for</a:t>
            </a:r>
          </a:p>
          <a:p>
            <a:r>
              <a:rPr lang="en-US" dirty="0"/>
              <a:t>Service not Code</a:t>
            </a:r>
          </a:p>
          <a:p>
            <a:r>
              <a:rPr lang="en-US" dirty="0"/>
              <a:t>Routing and Endpoints</a:t>
            </a:r>
          </a:p>
          <a:p>
            <a:r>
              <a:rPr lang="en-US" dirty="0"/>
              <a:t>Security – Custom work would have been needed</a:t>
            </a:r>
          </a:p>
        </p:txBody>
      </p:sp>
    </p:spTree>
    <p:extLst>
      <p:ext uri="{BB962C8B-B14F-4D97-AF65-F5344CB8AC3E}">
        <p14:creationId xmlns:p14="http://schemas.microsoft.com/office/powerpoint/2010/main" val="7109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85B5-E49D-FD4F-895A-09E8975F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– </a:t>
            </a:r>
            <a:r>
              <a:rPr lang="en-US" dirty="0" err="1"/>
              <a:t>Iot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446B-8F08-004A-A09E-DAE1F19A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Concerns addressed</a:t>
            </a:r>
          </a:p>
          <a:p>
            <a:r>
              <a:rPr lang="en-US" dirty="0"/>
              <a:t>Service not Code</a:t>
            </a:r>
          </a:p>
          <a:p>
            <a:r>
              <a:rPr lang="en-US" dirty="0"/>
              <a:t>Security – Device Registration Proactive vs Reactive</a:t>
            </a:r>
          </a:p>
          <a:p>
            <a:r>
              <a:rPr lang="en-US" dirty="0"/>
              <a:t>Routing and Endpoints</a:t>
            </a:r>
          </a:p>
          <a:p>
            <a:r>
              <a:rPr lang="en-US" dirty="0"/>
              <a:t>Bonus - Ability to Send Messages to Device </a:t>
            </a:r>
          </a:p>
        </p:txBody>
      </p:sp>
    </p:spTree>
    <p:extLst>
      <p:ext uri="{BB962C8B-B14F-4D97-AF65-F5344CB8AC3E}">
        <p14:creationId xmlns:p14="http://schemas.microsoft.com/office/powerpoint/2010/main" val="14945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039A-8771-0B4F-91C5-7389D348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9DAB-E257-9241-B64A-7AA499D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existing Endpoint of API to handle Registration</a:t>
            </a:r>
          </a:p>
          <a:p>
            <a:r>
              <a:rPr lang="en-US" dirty="0"/>
              <a:t>Using Mobile Device for this, not the Black Box</a:t>
            </a:r>
          </a:p>
          <a:p>
            <a:r>
              <a:rPr lang="en-US" dirty="0"/>
              <a:t>New Endpoints and new Http Helpers</a:t>
            </a:r>
          </a:p>
          <a:p>
            <a:r>
              <a:rPr lang="en-US" dirty="0"/>
              <a:t>Wrap objects in </a:t>
            </a:r>
            <a:r>
              <a:rPr lang="en-US" dirty="0" err="1"/>
              <a:t>EventData</a:t>
            </a:r>
            <a:r>
              <a:rPr lang="en-US" dirty="0"/>
              <a:t> with Custom Properties</a:t>
            </a:r>
          </a:p>
          <a:p>
            <a:r>
              <a:rPr lang="en-US" dirty="0"/>
              <a:t>No Logic changes beyond feature Toggles</a:t>
            </a:r>
          </a:p>
        </p:txBody>
      </p:sp>
    </p:spTree>
    <p:extLst>
      <p:ext uri="{BB962C8B-B14F-4D97-AF65-F5344CB8AC3E}">
        <p14:creationId xmlns:p14="http://schemas.microsoft.com/office/powerpoint/2010/main" val="31058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4B13-BB8C-7840-8051-0168D42C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to Process IoT </a:t>
            </a:r>
            <a:r>
              <a:rPr lang="en-US" dirty="0" err="1"/>
              <a:t>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8B42-DB12-8945-9878-AD804D59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on Service Plan not Consumption</a:t>
            </a:r>
          </a:p>
          <a:p>
            <a:r>
              <a:rPr lang="en-US" dirty="0"/>
              <a:t>Bindings for Event Hub Endpoints</a:t>
            </a:r>
          </a:p>
          <a:p>
            <a:r>
              <a:rPr lang="en-US" dirty="0"/>
              <a:t>Consumer Groups</a:t>
            </a:r>
          </a:p>
          <a:p>
            <a:r>
              <a:rPr lang="en-US" dirty="0"/>
              <a:t>Batch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7BE8-51AB-0749-BDCA-AFDC7FE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E4B7-B810-0342-AD8D-FCE592AC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a Filter on Meta Data – </a:t>
            </a:r>
            <a:r>
              <a:rPr lang="en-US" dirty="0" err="1"/>
              <a:t>messageType</a:t>
            </a:r>
            <a:r>
              <a:rPr lang="en-US" dirty="0"/>
              <a:t>=‘</a:t>
            </a:r>
            <a:r>
              <a:rPr lang="en-US" dirty="0" err="1"/>
              <a:t>eventdatarecords</a:t>
            </a:r>
            <a:r>
              <a:rPr lang="en-US" dirty="0"/>
              <a:t>’</a:t>
            </a:r>
          </a:p>
          <a:p>
            <a:r>
              <a:rPr lang="en-US" dirty="0"/>
              <a:t>Sent to a Specific Endpoint</a:t>
            </a:r>
          </a:p>
          <a:p>
            <a:r>
              <a:rPr lang="en-US" dirty="0"/>
              <a:t>Endpoints can then be used to Know what Data Type</a:t>
            </a:r>
          </a:p>
          <a:p>
            <a:r>
              <a:rPr lang="en-US" dirty="0"/>
              <a:t>Which Leads to…..</a:t>
            </a:r>
          </a:p>
        </p:txBody>
      </p:sp>
    </p:spTree>
    <p:extLst>
      <p:ext uri="{BB962C8B-B14F-4D97-AF65-F5344CB8AC3E}">
        <p14:creationId xmlns:p14="http://schemas.microsoft.com/office/powerpoint/2010/main" val="383047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6A96-6FFD-6148-B77A-8812A6DB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EE07-C6DB-C141-857B-29609DD0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Processors on the same data</a:t>
            </a:r>
          </a:p>
          <a:p>
            <a:r>
              <a:rPr lang="en-US" dirty="0"/>
              <a:t>Each keeps track of where it is in the data</a:t>
            </a:r>
          </a:p>
          <a:p>
            <a:r>
              <a:rPr lang="en-US" dirty="0"/>
              <a:t>Needs Storage Account to track it’s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1B8C-C596-0642-891E-455E80DD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A3DEC-8CFB-C34E-AD69-E9042D07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011145"/>
            <a:ext cx="11029950" cy="2155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1746F-0B6B-A444-85F2-C1CF0D7DA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8" y="4331906"/>
            <a:ext cx="11074400" cy="19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241-4260-E048-85F3-B05276C2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gives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851AA-A3B8-6A46-BAC7-39D94A46B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282" y="1928782"/>
            <a:ext cx="6017435" cy="4495167"/>
          </a:xfrm>
        </p:spPr>
      </p:pic>
    </p:spTree>
    <p:extLst>
      <p:ext uri="{BB962C8B-B14F-4D97-AF65-F5344CB8AC3E}">
        <p14:creationId xmlns:p14="http://schemas.microsoft.com/office/powerpoint/2010/main" val="134539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AB7C-F4D0-BE45-AF20-0FCAE080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88C6-D062-0243-90DC-CC4CE33B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of Data</a:t>
            </a:r>
          </a:p>
          <a:p>
            <a:r>
              <a:rPr lang="en-US" dirty="0"/>
              <a:t>Simple Lookups from API or Cache using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Save to Storage</a:t>
            </a:r>
          </a:p>
          <a:p>
            <a:r>
              <a:rPr lang="en-US" dirty="0"/>
              <a:t>Publish to Service Bus (With Deduplication)</a:t>
            </a:r>
          </a:p>
        </p:txBody>
      </p:sp>
    </p:spTree>
    <p:extLst>
      <p:ext uri="{BB962C8B-B14F-4D97-AF65-F5344CB8AC3E}">
        <p14:creationId xmlns:p14="http://schemas.microsoft.com/office/powerpoint/2010/main" val="16273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378D0-3A02-0C49-B1D8-67281466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EFD3-A25D-9644-BFE4-784BA6F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5B8D-8563-9548-96F9-4EFD56EA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Devices Submitting All Day</a:t>
            </a:r>
          </a:p>
          <a:p>
            <a:r>
              <a:rPr lang="en-US" dirty="0"/>
              <a:t>Prevents Unnecessary Calls to API</a:t>
            </a:r>
          </a:p>
          <a:p>
            <a:r>
              <a:rPr lang="en-US" dirty="0"/>
              <a:t>Used across all Ingestion Routes</a:t>
            </a:r>
          </a:p>
          <a:p>
            <a:r>
              <a:rPr lang="en-US" dirty="0"/>
              <a:t>Used for Deduplication – Service Bus deduplication didn’t work for us.</a:t>
            </a:r>
          </a:p>
        </p:txBody>
      </p:sp>
    </p:spTree>
    <p:extLst>
      <p:ext uri="{BB962C8B-B14F-4D97-AF65-F5344CB8AC3E}">
        <p14:creationId xmlns:p14="http://schemas.microsoft.com/office/powerpoint/2010/main" val="323645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40F8-969D-3049-9636-2389443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Lake, Streaming Analytics, and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918A-B8B5-2C43-85BC-35AF9F5A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Here</a:t>
            </a:r>
          </a:p>
          <a:p>
            <a:r>
              <a:rPr lang="en-US" dirty="0"/>
              <a:t>Felt Too Much like SSIS and Dump and Figure out Later</a:t>
            </a:r>
          </a:p>
          <a:p>
            <a:r>
              <a:rPr lang="en-US" dirty="0"/>
              <a:t>Not Running Real Time</a:t>
            </a:r>
          </a:p>
          <a:p>
            <a:r>
              <a:rPr lang="en-US" dirty="0"/>
              <a:t>Long Term vs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9D9-E096-9141-9721-1843D4B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–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FC4B-E29F-5644-856D-BBD9E103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Natural Row and Partition Keys</a:t>
            </a:r>
          </a:p>
          <a:p>
            <a:r>
              <a:rPr lang="en-US" dirty="0"/>
              <a:t>Cheap and Easy</a:t>
            </a:r>
          </a:p>
          <a:p>
            <a:r>
              <a:rPr lang="en-US" dirty="0"/>
              <a:t>Made Sense for the first Process</a:t>
            </a:r>
          </a:p>
        </p:txBody>
      </p:sp>
    </p:spTree>
    <p:extLst>
      <p:ext uri="{BB962C8B-B14F-4D97-AF65-F5344CB8AC3E}">
        <p14:creationId xmlns:p14="http://schemas.microsoft.com/office/powerpoint/2010/main" val="2991144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402D-A8F6-514F-A089-594A0DF6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– Not as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9433-6475-BB49-8A4C-B885B140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Purging Led to Table per Month Pattern</a:t>
            </a:r>
          </a:p>
          <a:p>
            <a:r>
              <a:rPr lang="en-US" dirty="0"/>
              <a:t>Eventually Needed Data in a Different Sort Order</a:t>
            </a:r>
          </a:p>
          <a:p>
            <a:r>
              <a:rPr lang="en-US" dirty="0"/>
              <a:t>Eventually Needed even more Querying Capability</a:t>
            </a:r>
          </a:p>
        </p:txBody>
      </p:sp>
    </p:spTree>
    <p:extLst>
      <p:ext uri="{BB962C8B-B14F-4D97-AF65-F5344CB8AC3E}">
        <p14:creationId xmlns:p14="http://schemas.microsoft.com/office/powerpoint/2010/main" val="239230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302F-6721-8B42-9BE5-B4D24A7E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 SQL API –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CB48-2BEF-4146-9A9F-845F8C89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</a:t>
            </a:r>
            <a:r>
              <a:rPr lang="en-US" dirty="0" err="1"/>
              <a:t>NoSql</a:t>
            </a:r>
            <a:r>
              <a:rPr lang="en-US" dirty="0"/>
              <a:t> (Formally </a:t>
            </a:r>
            <a:r>
              <a:rPr lang="en-US" dirty="0" err="1"/>
              <a:t>DocumentDB</a:t>
            </a:r>
            <a:r>
              <a:rPr lang="en-US" dirty="0"/>
              <a:t>)</a:t>
            </a:r>
          </a:p>
          <a:p>
            <a:r>
              <a:rPr lang="en-US" dirty="0"/>
              <a:t>With correct Partition Key Fully Scalable</a:t>
            </a:r>
          </a:p>
          <a:p>
            <a:r>
              <a:rPr lang="en-US" dirty="0"/>
              <a:t>Fully </a:t>
            </a:r>
            <a:r>
              <a:rPr lang="en-US" dirty="0" err="1"/>
              <a:t>Queryable</a:t>
            </a:r>
            <a:endParaRPr lang="en-US" dirty="0"/>
          </a:p>
          <a:p>
            <a:r>
              <a:rPr lang="en-US" dirty="0"/>
              <a:t>Ability to use Stored Procedure for Batch Transactions</a:t>
            </a:r>
          </a:p>
          <a:p>
            <a:r>
              <a:rPr lang="en-US" dirty="0"/>
              <a:t>Time To Live (TTL)</a:t>
            </a:r>
          </a:p>
        </p:txBody>
      </p:sp>
    </p:spTree>
    <p:extLst>
      <p:ext uri="{BB962C8B-B14F-4D97-AF65-F5344CB8AC3E}">
        <p14:creationId xmlns:p14="http://schemas.microsoft.com/office/powerpoint/2010/main" val="1949391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B944-7D17-D246-AF9E-D8923A0B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COSMOSDB </a:t>
            </a:r>
            <a:r>
              <a:rPr lang="en-US" dirty="0" err="1"/>
              <a:t>Sql</a:t>
            </a:r>
            <a:r>
              <a:rPr lang="en-US" dirty="0"/>
              <a:t> API – Had to Work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7355-CCC0-8B44-A18D-5A2F3E94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Partition Keys is Hard</a:t>
            </a:r>
          </a:p>
          <a:p>
            <a:r>
              <a:rPr lang="en-US" dirty="0"/>
              <a:t>Deployment – Not Completely doable by ARM.  Custom Code</a:t>
            </a:r>
          </a:p>
          <a:p>
            <a:r>
              <a:rPr lang="en-US" dirty="0"/>
              <a:t>Collection != Table</a:t>
            </a:r>
          </a:p>
        </p:txBody>
      </p:sp>
    </p:spTree>
    <p:extLst>
      <p:ext uri="{BB962C8B-B14F-4D97-AF65-F5344CB8AC3E}">
        <p14:creationId xmlns:p14="http://schemas.microsoft.com/office/powerpoint/2010/main" val="350974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FAF-71E5-4440-9E00-EC649F4A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4180-86AF-B344-8598-9B795146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Message Queue</a:t>
            </a:r>
          </a:p>
          <a:p>
            <a:r>
              <a:rPr lang="en-US" dirty="0"/>
              <a:t>Various Scheduled Times</a:t>
            </a:r>
          </a:p>
          <a:p>
            <a:r>
              <a:rPr lang="en-US" dirty="0"/>
              <a:t>Deduplication Issue</a:t>
            </a:r>
          </a:p>
        </p:txBody>
      </p:sp>
    </p:spTree>
    <p:extLst>
      <p:ext uri="{BB962C8B-B14F-4D97-AF65-F5344CB8AC3E}">
        <p14:creationId xmlns:p14="http://schemas.microsoft.com/office/powerpoint/2010/main" val="179620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DCD4-C49D-B04A-95EB-B38B14A0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B40EC-B551-FF4B-9131-3273B7AD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716" y="1966558"/>
            <a:ext cx="4780345" cy="4743384"/>
          </a:xfrm>
        </p:spPr>
      </p:pic>
    </p:spTree>
    <p:extLst>
      <p:ext uri="{BB962C8B-B14F-4D97-AF65-F5344CB8AC3E}">
        <p14:creationId xmlns:p14="http://schemas.microsoft.com/office/powerpoint/2010/main" val="320309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6FE-841E-044D-B3B6-26FEAE78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BBCD-5229-CD46-B49A-7E151D7B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Differing Schedules</a:t>
            </a:r>
          </a:p>
          <a:p>
            <a:r>
              <a:rPr lang="en-US" dirty="0"/>
              <a:t>Different Work Loads</a:t>
            </a:r>
          </a:p>
          <a:p>
            <a:r>
              <a:rPr lang="en-US" dirty="0"/>
              <a:t>Ability to Keep Separated</a:t>
            </a:r>
          </a:p>
          <a:p>
            <a:r>
              <a:rPr lang="en-US" dirty="0"/>
              <a:t>Some Need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07723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7575-C894-6A47-BCDC-86B551CE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5851-07FA-CF4A-BE3E-21721021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on Service Plan not Consumption</a:t>
            </a:r>
          </a:p>
          <a:p>
            <a:r>
              <a:rPr lang="en-US" dirty="0"/>
              <a:t>Timer Trigger</a:t>
            </a:r>
          </a:p>
          <a:p>
            <a:r>
              <a:rPr lang="en-US" dirty="0"/>
              <a:t>Service Bus Trigger if Pre-Process Step</a:t>
            </a:r>
          </a:p>
          <a:p>
            <a:r>
              <a:rPr lang="en-US" dirty="0"/>
              <a:t>Error Path uses Another Service Bus Queue</a:t>
            </a:r>
          </a:p>
        </p:txBody>
      </p:sp>
    </p:spTree>
    <p:extLst>
      <p:ext uri="{BB962C8B-B14F-4D97-AF65-F5344CB8AC3E}">
        <p14:creationId xmlns:p14="http://schemas.microsoft.com/office/powerpoint/2010/main" val="186011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B8CF-0916-8147-B668-444D16F0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Allen Zaudtke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1EC8-ED81-2544-8F9C-88C61B27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at J. J. Keller &amp; Associates, Inc.</a:t>
            </a:r>
          </a:p>
          <a:p>
            <a:r>
              <a:rPr lang="en-US" dirty="0"/>
              <a:t>Web and Cloud Applications</a:t>
            </a:r>
          </a:p>
          <a:p>
            <a:r>
              <a:rPr lang="en-US" dirty="0"/>
              <a:t>@</a:t>
            </a:r>
            <a:r>
              <a:rPr lang="en-US" dirty="0" err="1"/>
              <a:t>alzaudtke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zaudtke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0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B632-FA3B-9E47-871D-39C12F8F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FBCF3-F9C8-F841-9F1D-659DB67DF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187605"/>
            <a:ext cx="10706100" cy="14236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29555F-F8ED-9045-A1AA-5141E674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877519"/>
            <a:ext cx="10668000" cy="20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7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DC48-9564-444F-9069-C3B580E4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FUNCTIONS - Thinking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32E1-986F-5A41-B0A4-849D2B67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How to Code in Cloud than Using Cloud</a:t>
            </a:r>
          </a:p>
          <a:p>
            <a:r>
              <a:rPr lang="en-US" dirty="0"/>
              <a:t>Get Data Up Front Not On-Demand</a:t>
            </a:r>
          </a:p>
          <a:p>
            <a:r>
              <a:rPr lang="en-US" dirty="0"/>
              <a:t>Functional Concepts (</a:t>
            </a:r>
            <a:r>
              <a:rPr lang="en-US" dirty="0" err="1"/>
              <a:t>Linq</a:t>
            </a:r>
            <a:r>
              <a:rPr lang="en-US" dirty="0"/>
              <a:t> and Custom Projections)</a:t>
            </a:r>
          </a:p>
          <a:p>
            <a:r>
              <a:rPr lang="en-US" dirty="0"/>
              <a:t>Allowing for 1 Error to Not Stop the Process</a:t>
            </a:r>
          </a:p>
          <a:p>
            <a:r>
              <a:rPr lang="en-US" dirty="0"/>
              <a:t>No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611474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73BA-DBAE-8E42-BA9D-A298FC87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1F3E-227F-4844-90AE-661C4C2B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Special Queue</a:t>
            </a:r>
          </a:p>
          <a:p>
            <a:r>
              <a:rPr lang="en-US" dirty="0"/>
              <a:t>Keep Retry Count</a:t>
            </a:r>
          </a:p>
          <a:p>
            <a:r>
              <a:rPr lang="en-US" dirty="0"/>
              <a:t>Process When Function Started</a:t>
            </a:r>
          </a:p>
          <a:p>
            <a:r>
              <a:rPr lang="en-US" dirty="0"/>
              <a:t>Max Retries Notification</a:t>
            </a:r>
          </a:p>
        </p:txBody>
      </p:sp>
    </p:spTree>
    <p:extLst>
      <p:ext uri="{BB962C8B-B14F-4D97-AF65-F5344CB8AC3E}">
        <p14:creationId xmlns:p14="http://schemas.microsoft.com/office/powerpoint/2010/main" val="296679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94D9-1FCE-A34F-A597-D97B0075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80E4-EECC-4741-9AC2-2B2F6C00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Unnecessary Calls to API</a:t>
            </a:r>
          </a:p>
          <a:p>
            <a:r>
              <a:rPr lang="en-US" dirty="0"/>
              <a:t>Shared across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64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F70D-1729-F64C-8728-5DACA87F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35B4D-A7F2-3747-93E1-7769D51C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181" y="1961305"/>
            <a:ext cx="3803409" cy="4534835"/>
          </a:xfrm>
        </p:spPr>
      </p:pic>
    </p:spTree>
    <p:extLst>
      <p:ext uri="{BB962C8B-B14F-4D97-AF65-F5344CB8AC3E}">
        <p14:creationId xmlns:p14="http://schemas.microsoft.com/office/powerpoint/2010/main" val="3108320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0804-5B08-DA4D-B196-A4BE9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FA2F-1DFF-7C4D-868B-1DE1E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Still On Premise</a:t>
            </a:r>
          </a:p>
          <a:p>
            <a:r>
              <a:rPr lang="en-US" dirty="0"/>
              <a:t>Have Express Route, but would have required shipping data across regions</a:t>
            </a:r>
          </a:p>
          <a:p>
            <a:r>
              <a:rPr lang="en-US" dirty="0"/>
              <a:t>Ongoing Work Limited Ability to Change Application</a:t>
            </a:r>
          </a:p>
          <a:p>
            <a:r>
              <a:rPr lang="en-US" dirty="0"/>
              <a:t>Multiple Approaches Taken</a:t>
            </a:r>
          </a:p>
        </p:txBody>
      </p:sp>
    </p:spTree>
    <p:extLst>
      <p:ext uri="{BB962C8B-B14F-4D97-AF65-F5344CB8AC3E}">
        <p14:creationId xmlns:p14="http://schemas.microsoft.com/office/powerpoint/2010/main" val="4160769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1E90-102F-5849-92FA-11EB4CBD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B0F2-EA22-9443-BFCE-2F092844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  <a:p>
            <a:r>
              <a:rPr lang="en-US" dirty="0"/>
              <a:t>Windows Service On Premise</a:t>
            </a:r>
          </a:p>
          <a:p>
            <a:r>
              <a:rPr lang="en-US" dirty="0"/>
              <a:t>Pull Model</a:t>
            </a:r>
          </a:p>
          <a:p>
            <a:r>
              <a:rPr lang="en-US" dirty="0"/>
              <a:t>Avoid Express Route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8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DB-E188-9844-8405-6872BCF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3CF1-C8D6-664E-8096-7E5C537D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endParaRPr lang="en-US" dirty="0"/>
          </a:p>
          <a:p>
            <a:r>
              <a:rPr lang="en-US" dirty="0"/>
              <a:t>Change Feed</a:t>
            </a:r>
          </a:p>
          <a:p>
            <a:r>
              <a:rPr lang="en-US" dirty="0"/>
              <a:t>Windows Service On Premise</a:t>
            </a:r>
          </a:p>
          <a:p>
            <a:r>
              <a:rPr lang="en-US" dirty="0"/>
              <a:t>Pull Model</a:t>
            </a:r>
          </a:p>
          <a:p>
            <a:r>
              <a:rPr lang="en-US" dirty="0"/>
              <a:t>Avoids Express Route</a:t>
            </a:r>
          </a:p>
          <a:p>
            <a:r>
              <a:rPr lang="en-US" dirty="0"/>
              <a:t>Deletes Not in Change Feed</a:t>
            </a:r>
          </a:p>
        </p:txBody>
      </p:sp>
    </p:spTree>
    <p:extLst>
      <p:ext uri="{BB962C8B-B14F-4D97-AF65-F5344CB8AC3E}">
        <p14:creationId xmlns:p14="http://schemas.microsoft.com/office/powerpoint/2010/main" val="464471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3866-F632-E448-8401-B9B7F86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Approaches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9181-F013-4E4C-9C4D-F48A0B26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 to more easily Insert in Batches</a:t>
            </a:r>
          </a:p>
          <a:p>
            <a:r>
              <a:rPr lang="en-US" dirty="0"/>
              <a:t>Allow us to Update in Batches</a:t>
            </a:r>
          </a:p>
          <a:p>
            <a:r>
              <a:rPr lang="en-US" dirty="0"/>
              <a:t>Less impact on Database than previous solution</a:t>
            </a:r>
          </a:p>
        </p:txBody>
      </p:sp>
    </p:spTree>
    <p:extLst>
      <p:ext uri="{BB962C8B-B14F-4D97-AF65-F5344CB8AC3E}">
        <p14:creationId xmlns:p14="http://schemas.microsoft.com/office/powerpoint/2010/main" val="876604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17E-BAD6-5741-BD40-0C4BF205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57465-AF58-C94A-A5CB-BC85DBC3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5293" y="2004178"/>
            <a:ext cx="2796318" cy="4396621"/>
          </a:xfrm>
        </p:spPr>
      </p:pic>
    </p:spTree>
    <p:extLst>
      <p:ext uri="{BB962C8B-B14F-4D97-AF65-F5344CB8AC3E}">
        <p14:creationId xmlns:p14="http://schemas.microsoft.com/office/powerpoint/2010/main" val="3852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EB31-B5D7-764E-9D12-C8EB055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470C-84D1-8A4D-A2C5-BB25DBBB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Application</a:t>
            </a:r>
          </a:p>
          <a:p>
            <a:r>
              <a:rPr lang="en-US" dirty="0"/>
              <a:t>Ingestion and Storage 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108712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1AC6-E4AC-E34F-8DC4-69349C30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0690-E5B3-1243-8F78-8E5BE868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Response Times</a:t>
            </a:r>
          </a:p>
          <a:p>
            <a:r>
              <a:rPr lang="en-US" dirty="0"/>
              <a:t>Better separation between concerns</a:t>
            </a:r>
          </a:p>
          <a:p>
            <a:r>
              <a:rPr lang="en-US" dirty="0"/>
              <a:t>Less hammering away at existing Database</a:t>
            </a:r>
          </a:p>
          <a:p>
            <a:r>
              <a:rPr lang="en-US" dirty="0"/>
              <a:t>More Scalable</a:t>
            </a:r>
          </a:p>
        </p:txBody>
      </p:sp>
    </p:spTree>
    <p:extLst>
      <p:ext uri="{BB962C8B-B14F-4D97-AF65-F5344CB8AC3E}">
        <p14:creationId xmlns:p14="http://schemas.microsoft.com/office/powerpoint/2010/main" val="3248396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3D16-7256-4D48-8237-3AEBB029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2344AC-3AAF-AF4C-935D-47188911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147" y="1857134"/>
            <a:ext cx="3650374" cy="4913608"/>
          </a:xfrm>
        </p:spPr>
      </p:pic>
    </p:spTree>
    <p:extLst>
      <p:ext uri="{BB962C8B-B14F-4D97-AF65-F5344CB8AC3E}">
        <p14:creationId xmlns:p14="http://schemas.microsoft.com/office/powerpoint/2010/main" val="335164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3EF6-9220-B04C-B478-AD1E2232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AD3D-6550-0845-AD88-453340EC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Ingestion Function instead of 5</a:t>
            </a:r>
          </a:p>
          <a:p>
            <a:r>
              <a:rPr lang="en-US" dirty="0"/>
              <a:t>Remove Table Storage</a:t>
            </a:r>
          </a:p>
          <a:p>
            <a:r>
              <a:rPr lang="en-US" dirty="0"/>
              <a:t>Use Change Feed </a:t>
            </a:r>
          </a:p>
          <a:p>
            <a:pPr lvl="1"/>
            <a:r>
              <a:rPr lang="en-US" dirty="0"/>
              <a:t>Less Queues</a:t>
            </a:r>
          </a:p>
          <a:p>
            <a:pPr lvl="1"/>
            <a:r>
              <a:rPr lang="en-US" dirty="0"/>
              <a:t>More Streamlined</a:t>
            </a:r>
          </a:p>
          <a:p>
            <a:pPr lvl="1"/>
            <a:r>
              <a:rPr lang="en-US" dirty="0"/>
              <a:t>More Event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40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29C1-17EF-944B-A9D8-CB71D88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861-C26F-6641-B6B1-8914A432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now in Azure – Remove Windows Service</a:t>
            </a:r>
          </a:p>
          <a:p>
            <a:r>
              <a:rPr lang="en-US" dirty="0"/>
              <a:t>Push Model using Connectors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4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9826-7182-9742-89E0-344E0335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D1D-C089-484F-A314-A37A5B66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Storage and API so no need to push to existing Database</a:t>
            </a:r>
          </a:p>
          <a:p>
            <a:r>
              <a:rPr lang="en-US" dirty="0"/>
              <a:t>Data Lake for Permanent Storage</a:t>
            </a:r>
          </a:p>
          <a:p>
            <a:r>
              <a:rPr lang="en-US" dirty="0"/>
              <a:t>ML over Data Lake</a:t>
            </a:r>
          </a:p>
          <a:p>
            <a:r>
              <a:rPr lang="en-US" dirty="0"/>
              <a:t>Expand to other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24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363A-1C4C-7840-8F82-DD38FD3C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72CBE-B760-3549-88D3-365205B72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647" y="1822410"/>
            <a:ext cx="3076565" cy="4951084"/>
          </a:xfrm>
        </p:spPr>
      </p:pic>
    </p:spTree>
    <p:extLst>
      <p:ext uri="{BB962C8B-B14F-4D97-AF65-F5344CB8AC3E}">
        <p14:creationId xmlns:p14="http://schemas.microsoft.com/office/powerpoint/2010/main" val="3256740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CBD2-C803-BD47-898E-F9AEFEF8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B72A-2242-F741-9135-62D91856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possible solutions</a:t>
            </a:r>
          </a:p>
          <a:p>
            <a:r>
              <a:rPr lang="en-US" dirty="0"/>
              <a:t>Start small and Proto Type</a:t>
            </a:r>
          </a:p>
          <a:p>
            <a:r>
              <a:rPr lang="en-US" dirty="0"/>
              <a:t>Distributed System Thinking</a:t>
            </a:r>
          </a:p>
        </p:txBody>
      </p:sp>
    </p:spTree>
    <p:extLst>
      <p:ext uri="{BB962C8B-B14F-4D97-AF65-F5344CB8AC3E}">
        <p14:creationId xmlns:p14="http://schemas.microsoft.com/office/powerpoint/2010/main" val="240535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A77-1F3A-5E49-9D67-7C800AAE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A90B8-FC50-0741-8F24-2E26B0B3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567" y="1884985"/>
            <a:ext cx="6468962" cy="4973015"/>
          </a:xfrm>
        </p:spPr>
      </p:pic>
    </p:spTree>
    <p:extLst>
      <p:ext uri="{BB962C8B-B14F-4D97-AF65-F5344CB8AC3E}">
        <p14:creationId xmlns:p14="http://schemas.microsoft.com/office/powerpoint/2010/main" val="197347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0E0A1-A64E-944F-A717-D21C5586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E8B-BDD4-F241-ADDD-54B5F6A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application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3710-C11F-0048-B9E1-61400E1E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Engine Data</a:t>
            </a:r>
          </a:p>
          <a:p>
            <a:r>
              <a:rPr lang="en-US" dirty="0"/>
              <a:t>Submit to Cloud</a:t>
            </a:r>
          </a:p>
          <a:p>
            <a:r>
              <a:rPr lang="en-US" dirty="0"/>
              <a:t>Process and Store Data</a:t>
            </a:r>
          </a:p>
          <a:p>
            <a:r>
              <a:rPr lang="en-US" dirty="0"/>
              <a:t>Report via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333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ABA6-20EE-7C41-9699-BC0B23CB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35B7B-A3BC-BE40-A932-CD26DA4FE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085" y="1863982"/>
            <a:ext cx="7348706" cy="4788743"/>
          </a:xfrm>
        </p:spPr>
      </p:pic>
    </p:spTree>
    <p:extLst>
      <p:ext uri="{BB962C8B-B14F-4D97-AF65-F5344CB8AC3E}">
        <p14:creationId xmlns:p14="http://schemas.microsoft.com/office/powerpoint/2010/main" val="327453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B62-628E-F447-810B-5375014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95106-EDD2-1F40-8D4D-1C17B00F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565" y="1972880"/>
            <a:ext cx="3174486" cy="4761731"/>
          </a:xfrm>
        </p:spPr>
      </p:pic>
    </p:spTree>
    <p:extLst>
      <p:ext uri="{BB962C8B-B14F-4D97-AF65-F5344CB8AC3E}">
        <p14:creationId xmlns:p14="http://schemas.microsoft.com/office/powerpoint/2010/main" val="257831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C4B-626D-4141-8434-F2280F3D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CE19-71C1-AC4B-B001-61F675BB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Scalable</a:t>
            </a:r>
          </a:p>
          <a:p>
            <a:r>
              <a:rPr lang="en-US" dirty="0"/>
              <a:t>Synchronous</a:t>
            </a:r>
          </a:p>
          <a:p>
            <a:r>
              <a:rPr lang="en-US" dirty="0"/>
              <a:t>SQL Performance Issues with main Application</a:t>
            </a:r>
          </a:p>
          <a:p>
            <a:r>
              <a:rPr lang="en-US" dirty="0"/>
              <a:t>Tightly Coupled to main Application</a:t>
            </a:r>
          </a:p>
        </p:txBody>
      </p:sp>
    </p:spTree>
    <p:extLst>
      <p:ext uri="{BB962C8B-B14F-4D97-AF65-F5344CB8AC3E}">
        <p14:creationId xmlns:p14="http://schemas.microsoft.com/office/powerpoint/2010/main" val="189985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6F9-5A27-844E-9066-6DFA1C7B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of Data -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2ADB-6DEA-614F-BC6F-CD5220C0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of Response to Device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10413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{558762D1-0F9F-2D4F-9CFB-30CFA187CBD9}tf10001123</Template>
  <TotalTime>6074</TotalTime>
  <Words>807</Words>
  <Application>Microsoft Macintosh PowerPoint</Application>
  <PresentationFormat>Widescreen</PresentationFormat>
  <Paragraphs>182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Gill Sans MT</vt:lpstr>
      <vt:lpstr>Wingdings 2</vt:lpstr>
      <vt:lpstr>Dividend</vt:lpstr>
      <vt:lpstr>IoT in Azure</vt:lpstr>
      <vt:lpstr>PowerPoint Presentation</vt:lpstr>
      <vt:lpstr>Allen Zaudtke</vt:lpstr>
      <vt:lpstr>Agenda</vt:lpstr>
      <vt:lpstr>What the application Does</vt:lpstr>
      <vt:lpstr>Example of use</vt:lpstr>
      <vt:lpstr>What it looked like</vt:lpstr>
      <vt:lpstr>Why change it</vt:lpstr>
      <vt:lpstr>Ingestion of Data - Concerns</vt:lpstr>
      <vt:lpstr>Ingestion of Data – Custom API</vt:lpstr>
      <vt:lpstr>Ingestion of Data – Event Hub</vt:lpstr>
      <vt:lpstr>Ingestion of Data – Iot Hub</vt:lpstr>
      <vt:lpstr>Mobile Device changes</vt:lpstr>
      <vt:lpstr>Azure Functions to Process IoT HUb</vt:lpstr>
      <vt:lpstr>Routing and Endpoints</vt:lpstr>
      <vt:lpstr>Consumer Groups</vt:lpstr>
      <vt:lpstr>Function Declaration</vt:lpstr>
      <vt:lpstr>What this gives us</vt:lpstr>
      <vt:lpstr>Azure Function Work</vt:lpstr>
      <vt:lpstr>Redis Caching</vt:lpstr>
      <vt:lpstr>Data Lake, Streaming Analytics, and Data Factory</vt:lpstr>
      <vt:lpstr>Table Storage – The Good</vt:lpstr>
      <vt:lpstr>Table Storage – Not as Good</vt:lpstr>
      <vt:lpstr>CosmosDB SQL API – The Good</vt:lpstr>
      <vt:lpstr>COSMOSDB Sql API – Had to Work through</vt:lpstr>
      <vt:lpstr>Service Bus Queues</vt:lpstr>
      <vt:lpstr>Ingestion Diagram</vt:lpstr>
      <vt:lpstr>Processing</vt:lpstr>
      <vt:lpstr>Functions</vt:lpstr>
      <vt:lpstr>Function Declarations</vt:lpstr>
      <vt:lpstr>USING FUNCTIONS - Thinking Differently</vt:lpstr>
      <vt:lpstr>Errors Service Bus</vt:lpstr>
      <vt:lpstr>Redis</vt:lpstr>
      <vt:lpstr>Processing</vt:lpstr>
      <vt:lpstr>Output</vt:lpstr>
      <vt:lpstr>Approach 1</vt:lpstr>
      <vt:lpstr>Approach 2</vt:lpstr>
      <vt:lpstr>Both Approaches </vt:lpstr>
      <vt:lpstr>Output</vt:lpstr>
      <vt:lpstr>Putting it all Together</vt:lpstr>
      <vt:lpstr>Overall</vt:lpstr>
      <vt:lpstr>Future</vt:lpstr>
      <vt:lpstr>Future Continued</vt:lpstr>
      <vt:lpstr>Long Term Future</vt:lpstr>
      <vt:lpstr>Long Term Solution</vt:lpstr>
      <vt:lpstr>Conclusion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Zaudtke, Allen (Al) A</dc:creator>
  <cp:lastModifiedBy>Zaudtke, Allen (Al) A</cp:lastModifiedBy>
  <cp:revision>56</cp:revision>
  <dcterms:created xsi:type="dcterms:W3CDTF">2018-07-06T15:02:14Z</dcterms:created>
  <dcterms:modified xsi:type="dcterms:W3CDTF">2019-10-03T13:14:42Z</dcterms:modified>
</cp:coreProperties>
</file>