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9" r:id="rId23"/>
    <p:sldId id="278" r:id="rId24"/>
    <p:sldId id="290" r:id="rId25"/>
    <p:sldId id="281" r:id="rId26"/>
    <p:sldId id="282" r:id="rId27"/>
    <p:sldId id="283" r:id="rId28"/>
    <p:sldId id="284" r:id="rId29"/>
    <p:sldId id="285" r:id="rId30"/>
    <p:sldId id="291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88FB5-70BE-4595-A73B-4E335D030C14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36B66-2D2C-479A-BCE3-60C11FACD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0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Disclaimer:</a:t>
            </a:r>
            <a:r>
              <a:rPr lang="en-US" baseline="0" dirty="0" smtClean="0"/>
              <a:t>  Remember to mention in rabbit everything goes through an exchange not directly to a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36B66-2D2C-479A-BCE3-60C11FACD7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0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6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2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6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7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0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3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1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1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5FF6-0FDD-4A80-96B8-72BF71AD8DFB}" type="datetimeFigureOut">
              <a:rPr lang="en-US" smtClean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9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audtke.com/" TargetMode="External"/><Relationship Id="rId2" Type="http://schemas.openxmlformats.org/officeDocument/2006/relationships/hyperlink" Target="https://github.com/Zaudtk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Zaudtke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Queues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should I use them?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33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Exchange with Routing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72266" y="3126658"/>
            <a:ext cx="2308122" cy="208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Exchange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97329" y="1690688"/>
            <a:ext cx="2084439" cy="195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Cars Queue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31742" y="4650658"/>
            <a:ext cx="2015612" cy="179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Trucks 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560631">
            <a:off x="4080388" y="3008671"/>
            <a:ext cx="2816941" cy="63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Key = cars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987993">
            <a:off x="4254910" y="4526617"/>
            <a:ext cx="2467897" cy="570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Key = trucks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No Routing Projects</a:t>
            </a:r>
          </a:p>
          <a:p>
            <a:pPr lvl="1"/>
            <a:r>
              <a:rPr lang="en-US" dirty="0" err="1" smtClean="0"/>
              <a:t>NoRouteSender</a:t>
            </a:r>
            <a:endParaRPr lang="en-US" dirty="0"/>
          </a:p>
          <a:p>
            <a:pPr lvl="1"/>
            <a:r>
              <a:rPr lang="en-US" dirty="0" err="1" smtClean="0"/>
              <a:t>NoRouteHandler</a:t>
            </a:r>
            <a:endParaRPr lang="en-US" dirty="0"/>
          </a:p>
          <a:p>
            <a:r>
              <a:rPr lang="en-US" dirty="0" smtClean="0"/>
              <a:t>Demo Routing Projects</a:t>
            </a:r>
          </a:p>
          <a:p>
            <a:pPr lvl="1"/>
            <a:r>
              <a:rPr lang="en-US" dirty="0" err="1" smtClean="0"/>
              <a:t>RoutingSender</a:t>
            </a:r>
            <a:endParaRPr lang="en-US" dirty="0" smtClean="0"/>
          </a:p>
          <a:p>
            <a:pPr lvl="1"/>
            <a:r>
              <a:rPr lang="en-US" dirty="0" err="1" smtClean="0"/>
              <a:t>HandleCars</a:t>
            </a:r>
            <a:endParaRPr lang="en-US" dirty="0" smtClean="0"/>
          </a:p>
          <a:p>
            <a:pPr lvl="1"/>
            <a:r>
              <a:rPr lang="en-US" dirty="0" err="1" smtClean="0"/>
              <a:t>HandleTrucks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Fanout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a copy of the message to all bound queues</a:t>
            </a:r>
          </a:p>
          <a:p>
            <a:r>
              <a:rPr lang="en-US" dirty="0" smtClean="0"/>
              <a:t>No Routing</a:t>
            </a:r>
          </a:p>
          <a:p>
            <a:r>
              <a:rPr lang="en-US" dirty="0" smtClean="0"/>
              <a:t>Most commonly used with Publish/Subscribe</a:t>
            </a:r>
          </a:p>
        </p:txBody>
      </p:sp>
    </p:spTree>
    <p:extLst>
      <p:ext uri="{BB962C8B-B14F-4D97-AF65-F5344CB8AC3E}">
        <p14:creationId xmlns:p14="http://schemas.microsoft.com/office/powerpoint/2010/main" val="11803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Fanout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15613" y="2871020"/>
            <a:ext cx="1966452" cy="1956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Exchange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35213" y="1690688"/>
            <a:ext cx="1966452" cy="1956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Email Queue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35213" y="3849329"/>
            <a:ext cx="1966452" cy="1956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Logging Queue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1031254">
            <a:off x="4217027" y="2952967"/>
            <a:ext cx="2045110" cy="732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Message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753318">
            <a:off x="4208206" y="3765294"/>
            <a:ext cx="2045110" cy="732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Fanout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Projects</a:t>
            </a:r>
          </a:p>
          <a:p>
            <a:pPr lvl="1"/>
            <a:r>
              <a:rPr lang="en-US" dirty="0" err="1" smtClean="0"/>
              <a:t>SendAlert</a:t>
            </a:r>
            <a:endParaRPr lang="en-US" dirty="0" smtClean="0"/>
          </a:p>
          <a:p>
            <a:pPr lvl="1"/>
            <a:r>
              <a:rPr lang="en-US" dirty="0" err="1" smtClean="0"/>
              <a:t>EmailAlert</a:t>
            </a:r>
            <a:endParaRPr lang="en-US" dirty="0" smtClean="0"/>
          </a:p>
          <a:p>
            <a:pPr lvl="1"/>
            <a:r>
              <a:rPr lang="en-US" dirty="0" err="1" smtClean="0"/>
              <a:t>LogAlert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Routing with Direct Exchange</a:t>
            </a:r>
          </a:p>
          <a:p>
            <a:r>
              <a:rPr lang="en-US" dirty="0" smtClean="0"/>
              <a:t>Based on pattern matching in the routing key</a:t>
            </a:r>
          </a:p>
          <a:p>
            <a:pPr lvl="1"/>
            <a:r>
              <a:rPr lang="en-US" dirty="0" smtClean="0"/>
              <a:t>* to replace 1 word</a:t>
            </a:r>
          </a:p>
          <a:p>
            <a:pPr lvl="1"/>
            <a:r>
              <a:rPr lang="en-US" dirty="0" smtClean="0"/>
              <a:t># to replace 0 or more words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Also used in Publish/Subscribe models where only those that care receive it instead of everybody</a:t>
            </a:r>
          </a:p>
        </p:txBody>
      </p:sp>
    </p:spTree>
    <p:extLst>
      <p:ext uri="{BB962C8B-B14F-4D97-AF65-F5344CB8AC3E}">
        <p14:creationId xmlns:p14="http://schemas.microsoft.com/office/powerpoint/2010/main" val="33399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Exchange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with pattern #sales# Means any routing key with “sales” in it will be sent there.</a:t>
            </a:r>
          </a:p>
          <a:p>
            <a:pPr lvl="1"/>
            <a:r>
              <a:rPr lang="en-US" dirty="0" smtClean="0"/>
              <a:t>Sales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iscount.sales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hristmas.sales.rushdelivery</a:t>
            </a:r>
            <a:endParaRPr lang="en-US" dirty="0" smtClean="0"/>
          </a:p>
          <a:p>
            <a:r>
              <a:rPr lang="en-US" dirty="0" smtClean="0"/>
              <a:t>A queue with pattern discount# means any routing key that starts </a:t>
            </a:r>
            <a:r>
              <a:rPr lang="en-US" smtClean="0"/>
              <a:t>with discount</a:t>
            </a:r>
            <a:endParaRPr lang="en-US" dirty="0" smtClean="0"/>
          </a:p>
          <a:p>
            <a:pPr lvl="1"/>
            <a:r>
              <a:rPr lang="en-US" dirty="0" smtClean="0"/>
              <a:t>discount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iscount.return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iscount.sales.rushdelivery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Projects for Demo</a:t>
            </a:r>
          </a:p>
          <a:p>
            <a:pPr lvl="1"/>
            <a:r>
              <a:rPr lang="en-US" dirty="0" err="1" smtClean="0"/>
              <a:t>SendStoreTransaction</a:t>
            </a:r>
            <a:endParaRPr lang="en-US" dirty="0" smtClean="0"/>
          </a:p>
          <a:p>
            <a:pPr lvl="1"/>
            <a:r>
              <a:rPr lang="en-US" dirty="0" err="1" smtClean="0"/>
              <a:t>HandleSales</a:t>
            </a:r>
            <a:endParaRPr lang="en-US" dirty="0" smtClean="0"/>
          </a:p>
          <a:p>
            <a:pPr lvl="1"/>
            <a:r>
              <a:rPr lang="en-US" dirty="0" err="1" smtClean="0"/>
              <a:t>HandleDiscounts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mechanism based on multiple attributes</a:t>
            </a:r>
          </a:p>
          <a:p>
            <a:r>
              <a:rPr lang="en-US" dirty="0" smtClean="0"/>
              <a:t>Doesn’t need to be string based</a:t>
            </a:r>
          </a:p>
          <a:p>
            <a:r>
              <a:rPr lang="en-US" dirty="0" smtClean="0"/>
              <a:t>Can use special headers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-match = all</a:t>
            </a:r>
          </a:p>
          <a:p>
            <a:pPr lvl="1"/>
            <a:r>
              <a:rPr lang="en-US" dirty="0" smtClean="0"/>
              <a:t>X-match =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Exchange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NFC North Queue with the following headers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-match = “all”</a:t>
            </a:r>
          </a:p>
          <a:p>
            <a:pPr lvl="1"/>
            <a:r>
              <a:rPr lang="en-US" dirty="0" smtClean="0"/>
              <a:t>sport = “football”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ivision = “</a:t>
            </a:r>
            <a:r>
              <a:rPr lang="en-US" dirty="0" err="1" smtClean="0"/>
              <a:t>nfcnorth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Will only accept message that have a header sport = football and division = “</a:t>
            </a:r>
            <a:r>
              <a:rPr lang="en-US" dirty="0" err="1" smtClean="0"/>
              <a:t>nfcnorth</a:t>
            </a:r>
            <a:endParaRPr lang="en-US" dirty="0" smtClean="0"/>
          </a:p>
          <a:p>
            <a:r>
              <a:rPr lang="en-US" dirty="0" smtClean="0"/>
              <a:t>If x-match was set to “any”</a:t>
            </a:r>
          </a:p>
          <a:p>
            <a:r>
              <a:rPr lang="en-US" dirty="0" smtClean="0"/>
              <a:t>Sport = “football” with division = “</a:t>
            </a:r>
            <a:r>
              <a:rPr lang="en-US" dirty="0" err="1" smtClean="0"/>
              <a:t>afcnorth</a:t>
            </a:r>
            <a:r>
              <a:rPr lang="en-US" dirty="0" smtClean="0"/>
              <a:t>” the message would be accepted</a:t>
            </a:r>
          </a:p>
        </p:txBody>
      </p:sp>
    </p:spTree>
    <p:extLst>
      <p:ext uri="{BB962C8B-B14F-4D97-AF65-F5344CB8AC3E}">
        <p14:creationId xmlns:p14="http://schemas.microsoft.com/office/powerpoint/2010/main" val="23694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 Zaudtke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 at J. J. Keller &amp; Associates, Inc.</a:t>
            </a:r>
          </a:p>
          <a:p>
            <a:r>
              <a:rPr lang="en-US" dirty="0" smtClean="0"/>
              <a:t>13 Years building designing Web applications</a:t>
            </a:r>
          </a:p>
          <a:p>
            <a:r>
              <a:rPr lang="en-US" dirty="0" smtClean="0"/>
              <a:t>Also working on mobile and moving existing systems to the cloud</a:t>
            </a:r>
          </a:p>
          <a:p>
            <a:r>
              <a:rPr lang="en-US" dirty="0" smtClean="0"/>
              <a:t>Contact Info</a:t>
            </a:r>
          </a:p>
          <a:p>
            <a:pPr lvl="1"/>
            <a:r>
              <a:rPr lang="en-US" dirty="0" smtClean="0"/>
              <a:t>@alzaudtke</a:t>
            </a:r>
          </a:p>
          <a:p>
            <a:pPr lvl="1"/>
            <a:r>
              <a:rPr lang="en-US" dirty="0" smtClean="0">
                <a:hlinkClick r:id="rId2"/>
              </a:rPr>
              <a:t>https://github.com/Zaudtke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http://zaudtke.com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zaudtke@gmail.com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9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Projets</a:t>
            </a:r>
            <a:endParaRPr lang="en-US" dirty="0" smtClean="0"/>
          </a:p>
          <a:p>
            <a:pPr lvl="1"/>
            <a:r>
              <a:rPr lang="en-US" dirty="0" err="1" smtClean="0"/>
              <a:t>SendHeaders</a:t>
            </a:r>
            <a:endParaRPr lang="en-US" dirty="0" smtClean="0"/>
          </a:p>
          <a:p>
            <a:pPr lvl="1"/>
            <a:r>
              <a:rPr lang="en-US" dirty="0" err="1" smtClean="0"/>
              <a:t>HandlAllHeaders</a:t>
            </a:r>
            <a:endParaRPr lang="en-US" dirty="0" smtClean="0"/>
          </a:p>
          <a:p>
            <a:pPr lvl="1"/>
            <a:r>
              <a:rPr lang="en-US" smtClean="0"/>
              <a:t>HandleAnyHeaders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 and Process/Status Flags</a:t>
            </a:r>
          </a:p>
          <a:p>
            <a:r>
              <a:rPr lang="en-US" dirty="0" smtClean="0"/>
              <a:t>Data Duplication</a:t>
            </a:r>
          </a:p>
          <a:p>
            <a:r>
              <a:rPr lang="en-US" dirty="0" smtClean="0"/>
              <a:t>Blocking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– Batch Process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299" y="1690688"/>
            <a:ext cx="3726334" cy="49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IsProcessed field means nothing to the data after set to true</a:t>
            </a:r>
          </a:p>
          <a:p>
            <a:r>
              <a:rPr lang="en-US" dirty="0" smtClean="0"/>
              <a:t>The larger the table gets, the more data you need to query over</a:t>
            </a:r>
          </a:p>
          <a:p>
            <a:r>
              <a:rPr lang="en-US" dirty="0" smtClean="0"/>
              <a:t>New Data isn’t available until the job runs.</a:t>
            </a:r>
          </a:p>
          <a:p>
            <a:r>
              <a:rPr lang="en-US" dirty="0" smtClean="0"/>
              <a:t>Set </a:t>
            </a:r>
            <a:r>
              <a:rPr lang="en-US" dirty="0"/>
              <a:t>based transactions or row by row. </a:t>
            </a:r>
            <a:endParaRPr lang="en-US" dirty="0" smtClean="0"/>
          </a:p>
          <a:p>
            <a:r>
              <a:rPr lang="en-US" dirty="0" smtClean="0"/>
              <a:t>Failures </a:t>
            </a:r>
            <a:r>
              <a:rPr lang="en-US" dirty="0"/>
              <a:t>lead to longer delays</a:t>
            </a:r>
            <a:r>
              <a:rPr lang="en-US" dirty="0" smtClean="0"/>
              <a:t>.</a:t>
            </a:r>
          </a:p>
          <a:p>
            <a:r>
              <a:rPr lang="en-US" dirty="0"/>
              <a:t>Product Owner, decides there is another process we want to run on the original data.  Add another flag and batch job?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1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646" y="1466397"/>
            <a:ext cx="3049668" cy="52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– Data Duplication	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146" y="1690688"/>
            <a:ext cx="4528359" cy="50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Replication usually includes all data.</a:t>
            </a:r>
          </a:p>
          <a:p>
            <a:r>
              <a:rPr lang="en-US" dirty="0" smtClean="0"/>
              <a:t>Replication Needs same Table Relations.</a:t>
            </a:r>
          </a:p>
          <a:p>
            <a:r>
              <a:rPr lang="en-US" dirty="0" smtClean="0"/>
              <a:t>Fourth Normal means Joins and Knowledge</a:t>
            </a:r>
          </a:p>
          <a:p>
            <a:r>
              <a:rPr lang="en-US" dirty="0" smtClean="0"/>
              <a:t>Batch Jobs</a:t>
            </a:r>
          </a:p>
          <a:p>
            <a:r>
              <a:rPr lang="en-US" dirty="0" smtClean="0"/>
              <a:t>Future Reporting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9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489" y="1690688"/>
            <a:ext cx="4223194" cy="51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– Blocking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020" y="1841953"/>
            <a:ext cx="54841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Process means the customer waits for all to complete.</a:t>
            </a:r>
          </a:p>
          <a:p>
            <a:r>
              <a:rPr lang="en-US" dirty="0" smtClean="0"/>
              <a:t>Thought of as a Transaction, but it really isn’t.</a:t>
            </a:r>
          </a:p>
          <a:p>
            <a:r>
              <a:rPr lang="en-US" dirty="0" smtClean="0"/>
              <a:t>Failure other than Database insert, shouldn’t break the process.</a:t>
            </a:r>
          </a:p>
          <a:p>
            <a:r>
              <a:rPr lang="en-US" dirty="0" smtClean="0"/>
              <a:t>Asynchronous calls help the UI, but not the process.</a:t>
            </a:r>
          </a:p>
          <a:p>
            <a:r>
              <a:rPr lang="en-US" dirty="0" smtClean="0"/>
              <a:t>Your process is now dependent on an external system.</a:t>
            </a:r>
          </a:p>
        </p:txBody>
      </p:sp>
    </p:spTree>
    <p:extLst>
      <p:ext uri="{BB962C8B-B14F-4D97-AF65-F5344CB8AC3E}">
        <p14:creationId xmlns:p14="http://schemas.microsoft.com/office/powerpoint/2010/main" val="16363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begin.  The Buzzwords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Microservices</a:t>
            </a:r>
          </a:p>
          <a:p>
            <a:r>
              <a:rPr lang="en-US" dirty="0" smtClean="0"/>
              <a:t>Domain</a:t>
            </a:r>
          </a:p>
          <a:p>
            <a:r>
              <a:rPr lang="en-US" dirty="0" smtClean="0"/>
              <a:t>CQRS</a:t>
            </a:r>
          </a:p>
          <a:p>
            <a:r>
              <a:rPr lang="en-US" dirty="0" smtClean="0"/>
              <a:t>Monolithic</a:t>
            </a:r>
          </a:p>
          <a:p>
            <a:r>
              <a:rPr lang="en-US" dirty="0" smtClean="0"/>
              <a:t>Service Oriented Architecture</a:t>
            </a:r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Loosely Coupled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Etc., Etc., Etc…..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755" y="1690688"/>
            <a:ext cx="3345146" cy="51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can handle multiple types of messages.  Be </a:t>
            </a:r>
            <a:r>
              <a:rPr lang="en-US" dirty="0" smtClean="0"/>
              <a:t>careful.</a:t>
            </a:r>
            <a:endParaRPr lang="en-US" dirty="0" smtClean="0"/>
          </a:p>
          <a:p>
            <a:r>
              <a:rPr lang="en-US" dirty="0" smtClean="0"/>
              <a:t>Don’t </a:t>
            </a:r>
            <a:r>
              <a:rPr lang="en-US" dirty="0" smtClean="0"/>
              <a:t>overuse.</a:t>
            </a:r>
            <a:endParaRPr lang="en-US" dirty="0" smtClean="0"/>
          </a:p>
          <a:p>
            <a:r>
              <a:rPr lang="en-US" dirty="0" smtClean="0"/>
              <a:t>At least consider when designing various parts of a system.</a:t>
            </a:r>
          </a:p>
          <a:p>
            <a:r>
              <a:rPr lang="en-US" dirty="0" smtClean="0"/>
              <a:t>Research and try it </a:t>
            </a:r>
            <a:r>
              <a:rPr lang="en-US" dirty="0" smtClean="0"/>
              <a:t>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Disclaimer:  Terminology based on RabbitMQ</a:t>
            </a:r>
          </a:p>
          <a:p>
            <a:r>
              <a:rPr lang="en-US" dirty="0" smtClean="0"/>
              <a:t>What Queues are and are not</a:t>
            </a:r>
          </a:p>
          <a:p>
            <a:r>
              <a:rPr lang="en-US" dirty="0" smtClean="0"/>
              <a:t>Explanations of Message Exchange Patterns</a:t>
            </a:r>
          </a:p>
          <a:p>
            <a:r>
              <a:rPr lang="en-US" dirty="0" smtClean="0"/>
              <a:t>Scenarios where these can be applied</a:t>
            </a:r>
          </a:p>
          <a:p>
            <a:pPr lvl="1"/>
            <a:r>
              <a:rPr lang="en-US" dirty="0" smtClean="0"/>
              <a:t>Batch Processing and flags in database tables</a:t>
            </a:r>
          </a:p>
          <a:p>
            <a:pPr lvl="1"/>
            <a:r>
              <a:rPr lang="en-US" dirty="0" smtClean="0"/>
              <a:t>Data duplication scenarios</a:t>
            </a:r>
          </a:p>
          <a:p>
            <a:pPr lvl="1"/>
            <a:r>
              <a:rPr lang="en-US" dirty="0" smtClean="0"/>
              <a:t>Blocking processes</a:t>
            </a:r>
          </a:p>
          <a:p>
            <a:r>
              <a:rPr lang="en-US" dirty="0" smtClean="0"/>
              <a:t>Closing Thoughts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380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Queues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ommunication mechanism</a:t>
            </a:r>
          </a:p>
          <a:p>
            <a:r>
              <a:rPr lang="en-US" dirty="0" smtClean="0"/>
              <a:t>Tool in your toolbox</a:t>
            </a:r>
          </a:p>
          <a:p>
            <a:r>
              <a:rPr lang="en-US" dirty="0" smtClean="0"/>
              <a:t>Different than you may be used to </a:t>
            </a:r>
          </a:p>
          <a:p>
            <a:r>
              <a:rPr lang="en-US" dirty="0" smtClean="0"/>
              <a:t>Potentially more difficult to deploy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Queues Are 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answer to every problem</a:t>
            </a:r>
          </a:p>
          <a:p>
            <a:r>
              <a:rPr lang="en-US" dirty="0" smtClean="0"/>
              <a:t>New</a:t>
            </a:r>
          </a:p>
          <a:p>
            <a:r>
              <a:rPr lang="en-US" dirty="0" smtClean="0"/>
              <a:t>Database replacement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Exchange Patterns*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</a:t>
            </a:r>
          </a:p>
          <a:p>
            <a:r>
              <a:rPr lang="en-US" dirty="0" smtClean="0"/>
              <a:t>Fanout</a:t>
            </a:r>
          </a:p>
          <a:p>
            <a:r>
              <a:rPr lang="en-US" dirty="0" smtClean="0"/>
              <a:t>Topic</a:t>
            </a:r>
          </a:p>
          <a:p>
            <a:r>
              <a:rPr lang="en-US" dirty="0" smtClean="0"/>
              <a:t>Headers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Terms based on AMQP Model from the RabbitMQ site.  May have different terminology on other Platforms.  Specifically Microsoft.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7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Exchange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delivered to queues based on routing key.</a:t>
            </a:r>
          </a:p>
          <a:p>
            <a:r>
              <a:rPr lang="en-US" dirty="0" smtClean="0"/>
              <a:t>Routing Key can be empty</a:t>
            </a:r>
          </a:p>
          <a:p>
            <a:r>
              <a:rPr lang="en-US" dirty="0" smtClean="0"/>
              <a:t>Multiple Workers can operate on the same queue</a:t>
            </a:r>
          </a:p>
          <a:p>
            <a:pPr lvl="1"/>
            <a:r>
              <a:rPr lang="en-US" dirty="0" smtClean="0"/>
              <a:t>Round Robin Fashion by worker, not queue</a:t>
            </a:r>
          </a:p>
          <a:p>
            <a:pPr lvl="1"/>
            <a:r>
              <a:rPr lang="en-US" dirty="0" smtClean="0"/>
              <a:t>Messages handled only by 1 instance of worker</a:t>
            </a:r>
          </a:p>
          <a:p>
            <a:r>
              <a:rPr lang="en-US" dirty="0" smtClean="0"/>
              <a:t>Similar to MSMQ as most know it minus the routing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Direct Exchange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72696" y="3145885"/>
            <a:ext cx="2123767" cy="1878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127523" y="3706542"/>
            <a:ext cx="1720646" cy="77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Key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41574" y="3145885"/>
            <a:ext cx="2133600" cy="1887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742</Words>
  <Application>Microsoft Office PowerPoint</Application>
  <PresentationFormat>Widescreen</PresentationFormat>
  <Paragraphs>165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Message Queues </vt:lpstr>
      <vt:lpstr>Al Zaudtke</vt:lpstr>
      <vt:lpstr>Before we begin.  The Buzzwords</vt:lpstr>
      <vt:lpstr>Overview</vt:lpstr>
      <vt:lpstr>Message Queues Are…</vt:lpstr>
      <vt:lpstr>Message Queues Are Not…</vt:lpstr>
      <vt:lpstr>Message Exchange Patterns*</vt:lpstr>
      <vt:lpstr>Direct Exchange </vt:lpstr>
      <vt:lpstr>Simple Direct Exchange</vt:lpstr>
      <vt:lpstr>Direct Exchange with Routing</vt:lpstr>
      <vt:lpstr>Direct Exchange Demo</vt:lpstr>
      <vt:lpstr>Fanout Exchange</vt:lpstr>
      <vt:lpstr>Fanout Diagram</vt:lpstr>
      <vt:lpstr>Fanout Exchange Demo</vt:lpstr>
      <vt:lpstr>Topic Exchange</vt:lpstr>
      <vt:lpstr>Topic Exchange Example</vt:lpstr>
      <vt:lpstr>Topic Exchange Demo</vt:lpstr>
      <vt:lpstr>Headers Exchange</vt:lpstr>
      <vt:lpstr>Headers Exchange Example</vt:lpstr>
      <vt:lpstr>Headers Exchange Demo</vt:lpstr>
      <vt:lpstr>Scenarios</vt:lpstr>
      <vt:lpstr>The Scenario – Batch Process</vt:lpstr>
      <vt:lpstr>Problems</vt:lpstr>
      <vt:lpstr>Potential Solution</vt:lpstr>
      <vt:lpstr>The Scenario – Data Duplication </vt:lpstr>
      <vt:lpstr>Problems</vt:lpstr>
      <vt:lpstr>Potential Solution</vt:lpstr>
      <vt:lpstr>The Scenario – Blocking Process</vt:lpstr>
      <vt:lpstr>Problems</vt:lpstr>
      <vt:lpstr>Potential Solution</vt:lpstr>
      <vt:lpstr>Closing Thoughts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Queues</dc:title>
  <dc:creator>Zaudtke, Allen (Al) A</dc:creator>
  <cp:lastModifiedBy>Zaudtke, Allen (Al) A</cp:lastModifiedBy>
  <cp:revision>54</cp:revision>
  <cp:lastPrinted>2015-03-26T17:22:48Z</cp:lastPrinted>
  <dcterms:created xsi:type="dcterms:W3CDTF">2015-03-26T15:18:53Z</dcterms:created>
  <dcterms:modified xsi:type="dcterms:W3CDTF">2015-04-24T12:44:56Z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